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5" r:id="rId2"/>
  </p:sldMasterIdLst>
  <p:notesMasterIdLst>
    <p:notesMasterId r:id="rId10"/>
  </p:notesMasterIdLst>
  <p:sldIdLst>
    <p:sldId id="256" r:id="rId3"/>
    <p:sldId id="257" r:id="rId4"/>
    <p:sldId id="258" r:id="rId5"/>
    <p:sldId id="279" r:id="rId6"/>
    <p:sldId id="281" r:id="rId7"/>
    <p:sldId id="280" r:id="rId8"/>
    <p:sldId id="282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凡轩 席" initials="凡席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51"/>
    <a:srgbClr val="1C3B33"/>
    <a:srgbClr val="4C6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50000" autoAdjust="0"/>
  </p:normalViewPr>
  <p:slideViewPr>
    <p:cSldViewPr snapToGrid="0" showGuides="1">
      <p:cViewPr varScale="1">
        <p:scale>
          <a:sx n="75" d="100"/>
          <a:sy n="75" d="100"/>
        </p:scale>
        <p:origin x="228" y="40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F4C0-C493-438D-B3AE-5D91F3AE8A08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A4D71-6FB1-43EF-BC66-D662D3571D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31058" y="6448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5473" y="254290"/>
            <a:ext cx="10515600" cy="3830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tr-TR" altLang="zh-CN" dirty="0" err="1"/>
              <a:t>University</a:t>
            </a:r>
            <a:r>
              <a:rPr lang="tr-TR" altLang="zh-CN" dirty="0"/>
              <a:t> </a:t>
            </a:r>
            <a:r>
              <a:rPr lang="tr-TR" altLang="zh-CN" dirty="0" err="1"/>
              <a:t>College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45473" y="665020"/>
            <a:ext cx="1192183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8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zhs/%E8%AF%8D%E5%85%B8/%E8%8B%B1%E8%AF%AD/idea" TargetMode="External"/><Relationship Id="rId13" Type="http://schemas.openxmlformats.org/officeDocument/2006/relationships/hyperlink" Target="https://dictionary.cambridge.org/zhs/%E8%AF%8D%E5%85%B8/%E8%8B%B1%E8%AF%AD-%E6%B1%89%E8%AF%AD-%E7%AE%80%E4%BD%93/purpose" TargetMode="External"/><Relationship Id="rId3" Type="http://schemas.openxmlformats.org/officeDocument/2006/relationships/hyperlink" Target="https://dictionary.cambridge.org/zhs/%E8%AF%8D%E5%85%B8/%E8%8B%B1%E8%AF%AD-%E6%B1%89%E8%AF%AD-%E7%AE%80%E4%BD%93/attract" TargetMode="External"/><Relationship Id="rId7" Type="http://schemas.openxmlformats.org/officeDocument/2006/relationships/hyperlink" Target="https://dictionary.cambridge.org/zhs/%E8%AF%8D%E5%85%B8/%E8%8B%B1%E8%AF%AD-%E6%B1%89%E8%AF%AD-%E7%AE%80%E4%BD%93/ground" TargetMode="External"/><Relationship Id="rId12" Type="http://schemas.openxmlformats.org/officeDocument/2006/relationships/hyperlink" Target="https://dictionary.cambridge.org/zhs/%E8%AF%8D%E5%85%B8/%E8%8B%B1%E8%AF%AD-%E6%B1%89%E8%AF%AD-%E7%AE%80%E4%BD%93/reason" TargetMode="External"/><Relationship Id="rId2" Type="http://schemas.openxmlformats.org/officeDocument/2006/relationships/hyperlink" Target="https://dictionary.cambridge.org/zhs/%E8%AF%8D%E5%85%B8/%E8%8B%B1%E8%AF%AD-%E6%B1%89%E8%AF%AD-%E7%AE%80%E4%BD%93/forc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ctionary.cambridge.org/zhs/%E8%AF%8D%E5%85%B8/%E8%8B%B1%E8%AF%AD-%E6%B1%89%E8%AF%AD-%E7%AE%80%E4%BD%93/fall" TargetMode="External"/><Relationship Id="rId11" Type="http://schemas.openxmlformats.org/officeDocument/2006/relationships/hyperlink" Target="https://dictionary.cambridge.org/zhs/%E8%AF%8D%E5%85%B8/%E8%8B%B1%E8%AF%AD-%E6%B1%89%E8%AF%AD-%E7%AE%80%E4%BD%93/particular" TargetMode="External"/><Relationship Id="rId5" Type="http://schemas.openxmlformats.org/officeDocument/2006/relationships/hyperlink" Target="https://dictionary.cambridge.org/zhs/%E8%AF%8D%E5%85%B8/%E8%8B%B1%E8%AF%AD-%E6%B1%89%E8%AF%AD-%E7%AE%80%E4%BD%93/especially" TargetMode="External"/><Relationship Id="rId10" Type="http://schemas.openxmlformats.org/officeDocument/2006/relationships/hyperlink" Target="https://dictionary.cambridge.org/zhs/%E8%AF%8D%E5%85%B8/%E8%8B%B1%E8%AF%AD/image" TargetMode="External"/><Relationship Id="rId4" Type="http://schemas.openxmlformats.org/officeDocument/2006/relationships/hyperlink" Target="https://dictionary.cambridge.org/zhs/%E8%AF%8D%E5%85%B8/%E8%8B%B1%E8%AF%AD-%E6%B1%89%E8%AF%AD-%E7%AE%80%E4%BD%93/object" TargetMode="External"/><Relationship Id="rId9" Type="http://schemas.openxmlformats.org/officeDocument/2006/relationships/hyperlink" Target="https://dictionary.cambridge.org/zhs/%E8%AF%8D%E5%85%B8/%E8%8B%B1%E8%AF%AD/ment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zhs/%E8%AF%8D%E5%85%B8/%E8%8B%B1%E8%AF%AD-%E6%B1%89%E8%AF%AD-%E7%AE%80%E4%BD%93/sent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ictionary.cambridge.org/zhs/%E8%AF%8D%E5%85%B8/%E8%8B%B1%E8%AF%AD-%E6%B1%89%E8%AF%AD-%E7%AE%80%E4%BD%93/contai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zhs/%E8%AF%8D%E5%85%B8/%E8%8B%B1%E8%AF%AD-%E6%B1%89%E8%AF%AD-%E7%AE%80%E4%BD%93/especially" TargetMode="External"/><Relationship Id="rId3" Type="http://schemas.openxmlformats.org/officeDocument/2006/relationships/hyperlink" Target="https://dictionary.cambridge.org/zhs/%E8%AF%8D%E5%85%B8/%E8%8B%B1%E8%AF%AD-%E6%B1%89%E8%AF%AD-%E7%AE%80%E4%BD%93/seriousness" TargetMode="External"/><Relationship Id="rId7" Type="http://schemas.openxmlformats.org/officeDocument/2006/relationships/hyperlink" Target="https://dictionary.cambridge.org/zhs/%E8%AF%8D%E5%85%B8/%E8%8B%B1%E8%AF%AD-%E6%B1%89%E8%AF%AD-%E7%AE%80%E4%BD%93/ob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ictionary.cambridge.org/zhs/%E8%AF%8D%E5%85%B8/%E8%8B%B1%E8%AF%AD-%E6%B1%89%E8%AF%AD-%E7%AE%80%E4%BD%93/attract" TargetMode="External"/><Relationship Id="rId11" Type="http://schemas.openxmlformats.org/officeDocument/2006/relationships/hyperlink" Target="https://dictionary.cambridge.org/zhs/%E8%AF%8D%E5%85%B8/%E6%B1%89%E8%AF%AD-%E7%AE%80%E4%BD%93-%E8%8B%B1%E8%AF%AD/%E4%B8%A5%E9%87%8D%E6%80%A7" TargetMode="External"/><Relationship Id="rId5" Type="http://schemas.openxmlformats.org/officeDocument/2006/relationships/hyperlink" Target="https://dictionary.cambridge.org/zhs/%E8%AF%8D%E5%85%B8/%E8%8B%B1%E8%AF%AD-%E6%B1%89%E8%AF%AD-%E7%AE%80%E4%BD%93/force" TargetMode="External"/><Relationship Id="rId10" Type="http://schemas.openxmlformats.org/officeDocument/2006/relationships/hyperlink" Target="https://dictionary.cambridge.org/zhs/%E8%AF%8D%E5%85%B8/%E8%8B%B1%E8%AF%AD-%E6%B1%89%E8%AF%AD-%E7%AE%80%E4%BD%93/ground" TargetMode="External"/><Relationship Id="rId4" Type="http://schemas.openxmlformats.org/officeDocument/2006/relationships/hyperlink" Target="https://dictionary.cambridge.org/zhs/%E8%AF%8D%E5%85%B8/%E8%8B%B1%E8%AF%AD-%E6%B1%89%E8%AF%AD-%E7%AE%80%E4%BD%93/severity" TargetMode="External"/><Relationship Id="rId9" Type="http://schemas.openxmlformats.org/officeDocument/2006/relationships/hyperlink" Target="https://dictionary.cambridge.org/zhs/%E8%AF%8D%E5%85%B8/%E8%8B%B1%E8%AF%AD-%E6%B1%89%E8%AF%AD-%E7%AE%80%E4%BD%93/fal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zhs/%E8%AF%8D%E5%85%B8/%E8%8B%B1%E8%AF%AD-%E6%B1%89%E8%AF%AD-%E7%AE%80%E4%BD%93/purpose" TargetMode="External"/><Relationship Id="rId3" Type="http://schemas.openxmlformats.org/officeDocument/2006/relationships/hyperlink" Target="https://dictionary.cambridge.org/zhs/%E8%AF%8D%E5%85%B8/%E8%8B%B1%E8%AF%AD-%E6%B1%89%E8%AF%AD-%E7%AE%80%E4%BD%93/clearly" TargetMode="External"/><Relationship Id="rId7" Type="http://schemas.openxmlformats.org/officeDocument/2006/relationships/hyperlink" Target="https://dictionary.cambridge.org/zhs/%E8%AF%8D%E5%85%B8/%E8%8B%B1%E8%AF%AD-%E6%B1%89%E8%AF%AD-%E7%AE%80%E4%BD%93/rea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ictionary.cambridge.org/zhs/%E8%AF%8D%E5%85%B8/%E8%8B%B1%E8%AF%AD-%E6%B1%89%E8%AF%AD-%E7%AE%80%E4%BD%93/particular" TargetMode="External"/><Relationship Id="rId11" Type="http://schemas.openxmlformats.org/officeDocument/2006/relationships/hyperlink" Target="https://dictionary.cambridge.org/zhs/%E8%AF%8D%E5%85%B8/%E6%B1%89%E8%AF%AD-%E7%AE%80%E4%BD%93-%E8%8B%B1%E8%AF%AD/%E5%85%B7%E4%BD%93%E5%9C%B0" TargetMode="External"/><Relationship Id="rId5" Type="http://schemas.openxmlformats.org/officeDocument/2006/relationships/hyperlink" Target="https://dictionary.cambridge.org/zhs/%E8%AF%8D%E5%85%B8/%E8%8B%B1%E8%AF%AD-%E6%B1%89%E8%AF%AD-%E7%AE%80%E4%BD%93/detail" TargetMode="External"/><Relationship Id="rId10" Type="http://schemas.openxmlformats.org/officeDocument/2006/relationships/hyperlink" Target="https://dictionary.cambridge.org/zhs/%E8%AF%8D%E5%85%B8/%E6%B1%89%E8%AF%AD-%E7%AE%80%E4%BD%93-%E8%8B%B1%E8%AF%AD/%E7%A1%AE%E5%88%87%E5%9C%B0" TargetMode="External"/><Relationship Id="rId4" Type="http://schemas.openxmlformats.org/officeDocument/2006/relationships/hyperlink" Target="https://dictionary.cambridge.org/zhs/%E8%AF%8D%E5%85%B8/%E8%8B%B1%E8%AF%AD-%E6%B1%89%E8%AF%AD-%E7%AE%80%E4%BD%93/exactly" TargetMode="External"/><Relationship Id="rId9" Type="http://schemas.openxmlformats.org/officeDocument/2006/relationships/hyperlink" Target="https://dictionary.cambridge.org/zhs/%E8%AF%8D%E5%85%B8/%E6%B1%89%E8%AF%AD-%E7%AE%80%E4%BD%93-%E8%8B%B1%E8%AF%AD/%E6%98%8E%E7%A1%A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zhs/%E8%AF%8D%E5%85%B8/%E8%8B%B1%E8%AF%AD/ide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ictionary.cambridge.org/zhs/thesaurus/articles/imagination" TargetMode="External"/><Relationship Id="rId5" Type="http://schemas.openxmlformats.org/officeDocument/2006/relationships/hyperlink" Target="https://dictionary.cambridge.org/zhs/%E8%AF%8D%E5%85%B8/%E8%8B%B1%E8%AF%AD/image" TargetMode="External"/><Relationship Id="rId4" Type="http://schemas.openxmlformats.org/officeDocument/2006/relationships/hyperlink" Target="https://dictionary.cambridge.org/zhs/%E8%AF%8D%E5%85%B8/%E8%8B%B1%E8%AF%AD/ment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1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890249"/>
            <a:ext cx="4998536" cy="4036318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86926" y="1799302"/>
            <a:ext cx="10430059" cy="136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en-US" altLang="zh-CN" sz="5400" b="1" dirty="0">
                <a:solidFill>
                  <a:schemeClr val="bg1"/>
                </a:solidFill>
                <a:ea typeface="+mn-ea"/>
              </a:rPr>
              <a:t>THE SIXTH PARAGRAPHS</a:t>
            </a:r>
            <a:endParaRPr lang="zh-CN" altLang="en-US" sz="5400" b="1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920313" y="1934891"/>
            <a:ext cx="5813503" cy="54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altLang="zh-CN" sz="4000" b="0" dirty="0"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900"/>
                            </p:stCondLst>
                            <p:childTnLst>
                              <p:par>
                                <p:cTn id="1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5324" y="1081545"/>
            <a:ext cx="22105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altLang="zh-CN" sz="4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Content</a:t>
            </a:r>
            <a:endParaRPr lang="zh-CN" altLang="en-US" sz="4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4311" y="2037443"/>
            <a:ext cx="7968885" cy="3975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1865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6 Usually, I'm not a person who takes things too seriously. I always see the positive side of negative situations, but the gravity of my credit card debt crisis had left me in despair. My parents provided the tuition for school, so I believed it was my responsibility to take care of everything else in my life. I owed them more than I could possibly imagine, specifically their vision of a boy becoming a truly autonomous man. Now, I was letting them, and myself, down. Every time my mor called to chat, she always asked if I needed money. I knew her heart would break if I had said “Yes", so I shrugged it off and hid everything from her.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81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80219" y="2313333"/>
            <a:ext cx="2292900" cy="2292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2724" y="571816"/>
            <a:ext cx="797603" cy="797603"/>
            <a:chOff x="3529981" y="507683"/>
            <a:chExt cx="598350" cy="598350"/>
          </a:xfrm>
        </p:grpSpPr>
        <p:sp>
          <p:nvSpPr>
            <p:cNvPr id="4" name="椭圆 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59376" y="556632"/>
              <a:ext cx="564237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96192" y="2609732"/>
            <a:ext cx="1691488" cy="1323439"/>
            <a:chOff x="1244568" y="1810995"/>
            <a:chExt cx="1268927" cy="992823"/>
          </a:xfrm>
        </p:grpSpPr>
        <p:sp>
          <p:nvSpPr>
            <p:cNvPr id="7" name="TextBox 34"/>
            <p:cNvSpPr txBox="1"/>
            <p:nvPr/>
          </p:nvSpPr>
          <p:spPr>
            <a:xfrm>
              <a:off x="1879032" y="1810995"/>
              <a:ext cx="138583" cy="9928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8000" baseline="12000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TextBox 24"/>
            <p:cNvSpPr txBox="1"/>
            <p:nvPr/>
          </p:nvSpPr>
          <p:spPr>
            <a:xfrm>
              <a:off x="1244568" y="2193299"/>
              <a:ext cx="1268927" cy="5168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400" b="1" baseline="12000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</a:rPr>
                <a:t>重点单词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7214853" y="395736"/>
            <a:ext cx="6790642" cy="84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negative</a:t>
            </a:r>
          </a:p>
          <a:p>
            <a:pPr>
              <a:lnSpc>
                <a:spcPct val="150000"/>
              </a:lnSpc>
            </a:pP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A negative sentence or phrase is one that contains a word such as "not", "no", "never", or "nothing".</a:t>
            </a:r>
          </a:p>
        </p:txBody>
      </p:sp>
      <p:sp>
        <p:nvSpPr>
          <p:cNvPr id="10" name="矩形 9"/>
          <p:cNvSpPr/>
          <p:nvPr/>
        </p:nvSpPr>
        <p:spPr>
          <a:xfrm>
            <a:off x="7124259" y="1532164"/>
            <a:ext cx="4990828" cy="1111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gravity</a:t>
            </a:r>
          </a:p>
          <a:p>
            <a:pPr>
              <a:lnSpc>
                <a:spcPct val="150000"/>
              </a:lnSpc>
            </a:pP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the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2" tooltip="for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force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that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3" tooltip="attrac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attracts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4" tooltip="objec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objects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towards one another,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5" tooltip="especiall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especially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the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2" tooltip="for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force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that makes things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6" tooltip="f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fall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to the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7" tooltip="grou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ground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1172" y="3702065"/>
            <a:ext cx="3087705" cy="84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vision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an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8" tooltip="id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idea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or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9" tooltip="ment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mental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10" tooltip="im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of something: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901644" y="1639221"/>
            <a:ext cx="797603" cy="797603"/>
            <a:chOff x="3529981" y="507683"/>
            <a:chExt cx="598350" cy="598350"/>
          </a:xfrm>
        </p:grpSpPr>
        <p:sp>
          <p:nvSpPr>
            <p:cNvPr id="13" name="椭圆 1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48"/>
            <p:cNvSpPr txBox="1"/>
            <p:nvPr/>
          </p:nvSpPr>
          <p:spPr>
            <a:xfrm>
              <a:off x="3550630" y="596269"/>
              <a:ext cx="564237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98289" y="3727323"/>
            <a:ext cx="797603" cy="797603"/>
            <a:chOff x="3529981" y="507683"/>
            <a:chExt cx="598350" cy="598350"/>
          </a:xfrm>
        </p:grpSpPr>
        <p:sp>
          <p:nvSpPr>
            <p:cNvPr id="16" name="椭圆 15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Box 51"/>
            <p:cNvSpPr txBox="1"/>
            <p:nvPr/>
          </p:nvSpPr>
          <p:spPr>
            <a:xfrm>
              <a:off x="3553698" y="580890"/>
              <a:ext cx="564237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08180" y="1697928"/>
            <a:ext cx="1001809" cy="4008273"/>
            <a:chOff x="5901014" y="1112411"/>
            <a:chExt cx="1056725" cy="4227997"/>
          </a:xfrm>
        </p:grpSpPr>
        <p:sp>
          <p:nvSpPr>
            <p:cNvPr id="19" name="弧形 18"/>
            <p:cNvSpPr/>
            <p:nvPr/>
          </p:nvSpPr>
          <p:spPr>
            <a:xfrm>
              <a:off x="5901014" y="3226592"/>
              <a:ext cx="1056724" cy="1056724"/>
            </a:xfrm>
            <a:prstGeom prst="arc">
              <a:avLst>
                <a:gd name="adj1" fmla="val 16072548"/>
                <a:gd name="adj2" fmla="val 5356559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>
              <a:off x="5901014" y="1112411"/>
              <a:ext cx="1056724" cy="1056724"/>
            </a:xfrm>
            <a:prstGeom prst="arc">
              <a:avLst>
                <a:gd name="adj1" fmla="val 16200000"/>
                <a:gd name="adj2" fmla="val 5356559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H="1">
              <a:off x="5901015" y="2169503"/>
              <a:ext cx="1056724" cy="1056724"/>
            </a:xfrm>
            <a:prstGeom prst="arc">
              <a:avLst>
                <a:gd name="adj1" fmla="val 16169364"/>
                <a:gd name="adj2" fmla="val 5281886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 flipH="1">
              <a:off x="5901015" y="4283684"/>
              <a:ext cx="1056724" cy="1056724"/>
            </a:xfrm>
            <a:prstGeom prst="arc">
              <a:avLst>
                <a:gd name="adj1" fmla="val 16152732"/>
                <a:gd name="adj2" fmla="val 5201936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21024" y="2662180"/>
            <a:ext cx="797603" cy="797603"/>
            <a:chOff x="3529981" y="507683"/>
            <a:chExt cx="598350" cy="598350"/>
          </a:xfrm>
        </p:grpSpPr>
        <p:sp>
          <p:nvSpPr>
            <p:cNvPr id="24" name="椭圆 2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TextBox 57"/>
            <p:cNvSpPr txBox="1"/>
            <p:nvPr/>
          </p:nvSpPr>
          <p:spPr>
            <a:xfrm>
              <a:off x="3561577" y="580906"/>
              <a:ext cx="564237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124259" y="2731876"/>
            <a:ext cx="4990828" cy="84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specifically</a:t>
            </a:r>
          </a:p>
          <a:p>
            <a:pPr>
              <a:lnSpc>
                <a:spcPct val="150000"/>
              </a:lnSpc>
            </a:pP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for a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11" tooltip="particul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particular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12" tooltip="reas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reason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, 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hlinkClick r:id="rId13" tooltip="purp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purpose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, etc.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0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9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8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11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0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8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11" grpId="0"/>
          <p:bldP spid="2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77239" y="1480339"/>
            <a:ext cx="5766537" cy="1550962"/>
            <a:chOff x="3083409" y="1115202"/>
            <a:chExt cx="4519912" cy="1215671"/>
          </a:xfrm>
        </p:grpSpPr>
        <p:sp>
          <p:nvSpPr>
            <p:cNvPr id="137" name="矩形 136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18204" y="1655366"/>
              <a:ext cx="4385117" cy="675507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         </a:t>
              </a:r>
              <a:r>
                <a:rPr lang="en-US" altLang="zh-CN" sz="1600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A negative </a:t>
              </a:r>
              <a:r>
                <a:rPr lang="en-US" altLang="zh-CN" sz="1600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3" tooltip="sentence"/>
                </a:rPr>
                <a:t>sentence</a:t>
              </a:r>
              <a:r>
                <a:rPr lang="en-US" altLang="zh-CN" sz="1600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or phrase is one that </a:t>
              </a:r>
              <a:r>
                <a:rPr lang="en-US" altLang="zh-CN" sz="1600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4" tooltip="contains"/>
                </a:rPr>
                <a:t>contains</a:t>
              </a:r>
              <a:r>
                <a:rPr lang="en-US" altLang="zh-CN" sz="1600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a word such as "not", "no", "never", or "</a:t>
              </a:r>
              <a:r>
                <a:rPr lang="en-US" altLang="zh-CN" sz="1600" b="1" i="0" dirty="0" err="1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nothing".</a:t>
              </a:r>
              <a:r>
                <a:rPr lang="en-US" altLang="zh-CN" sz="1600" b="1" dirty="0" err="1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Amazing</a:t>
              </a:r>
              <a:r>
                <a:rPr lang="en-US" altLang="zh-CN" sz="1600" b="1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 ,astonishing ,breathing , grand</a:t>
              </a:r>
            </a:p>
          </p:txBody>
        </p:sp>
      </p:grpSp>
      <p:cxnSp>
        <p:nvCxnSpPr>
          <p:cNvPr id="140" name="直接箭头连接符 139"/>
          <p:cNvCxnSpPr>
            <a:stCxn id="139" idx="5"/>
            <a:endCxn id="137" idx="1"/>
          </p:cNvCxnSpPr>
          <p:nvPr/>
        </p:nvCxnSpPr>
        <p:spPr>
          <a:xfrm flipV="1">
            <a:off x="2601126" y="2316937"/>
            <a:ext cx="1976113" cy="8142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0"/>
            <a:endCxn id="185" idx="1"/>
          </p:cNvCxnSpPr>
          <p:nvPr/>
        </p:nvCxnSpPr>
        <p:spPr>
          <a:xfrm>
            <a:off x="3017263" y="3963471"/>
            <a:ext cx="1572853" cy="462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1"/>
            <a:endCxn id="251" idx="1"/>
          </p:cNvCxnSpPr>
          <p:nvPr/>
        </p:nvCxnSpPr>
        <p:spPr>
          <a:xfrm>
            <a:off x="2601126" y="4795744"/>
            <a:ext cx="2025059" cy="7973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48351" y="3131197"/>
            <a:ext cx="2568912" cy="1664547"/>
            <a:chOff x="540674" y="2478267"/>
            <a:chExt cx="1205922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632832" y="2577770"/>
              <a:ext cx="955733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negative</a:t>
              </a:r>
            </a:p>
            <a:p>
              <a:pPr algn="ctr" defTabSz="1218565"/>
              <a:endParaRPr lang="tr-TR" altLang="zh-CN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590116" y="3317418"/>
            <a:ext cx="5744302" cy="1554313"/>
            <a:chOff x="3167532" y="1394225"/>
            <a:chExt cx="4502484" cy="1218298"/>
          </a:xfrm>
        </p:grpSpPr>
        <p:sp>
          <p:nvSpPr>
            <p:cNvPr id="185" name="矩形 184"/>
            <p:cNvSpPr/>
            <p:nvPr/>
          </p:nvSpPr>
          <p:spPr>
            <a:xfrm>
              <a:off x="3167532" y="1398394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284899" y="1394225"/>
              <a:ext cx="4385117" cy="1218298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2">
                      <a:lumMod val="75000"/>
                    </a:schemeClr>
                  </a:solidFill>
                  <a:latin typeface="Helvetica Neue"/>
                </a:rPr>
                <a:t>A negative sentence or phrase is one that contains a word such as "not", "no", "never", or "nothing".</a:t>
              </a:r>
            </a:p>
            <a:p>
              <a:endParaRPr lang="en-US" altLang="zh-CN" sz="1200" b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626185" y="4721507"/>
            <a:ext cx="5690599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49211" y="5206571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580E8"/>
                </a:solidFill>
                <a:effectLst/>
                <a:latin typeface="Arial" panose="020B0604020202020204" pitchFamily="34" charset="0"/>
              </a:rPr>
              <a:t>否定的</a:t>
            </a:r>
            <a:r>
              <a:rPr lang="en-US" altLang="zh-CN" b="0" i="0" dirty="0">
                <a:solidFill>
                  <a:srgbClr val="0580E8"/>
                </a:solidFill>
                <a:effectLst/>
                <a:latin typeface="Arial" panose="020B0604020202020204" pitchFamily="34" charset="0"/>
              </a:rPr>
              <a:t>;</a:t>
            </a:r>
            <a:r>
              <a:rPr lang="zh-CN" altLang="en-US" b="0" i="0" dirty="0">
                <a:solidFill>
                  <a:srgbClr val="0580E8"/>
                </a:solidFill>
                <a:effectLst/>
                <a:latin typeface="Arial" panose="020B0604020202020204" pitchFamily="34" charset="0"/>
              </a:rPr>
              <a:t>拒绝的</a:t>
            </a:r>
            <a:endParaRPr lang="zh-CN" alt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26186" y="1507810"/>
            <a:ext cx="6634479" cy="1481953"/>
            <a:chOff x="3083409" y="1115202"/>
            <a:chExt cx="5200219" cy="1161580"/>
          </a:xfrm>
        </p:grpSpPr>
        <p:sp>
          <p:nvSpPr>
            <p:cNvPr id="137" name="矩形 136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404454" y="1495701"/>
              <a:ext cx="4879174" cy="675507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 algn="l"/>
              <a:r>
                <a:rPr lang="zh-CN" altLang="en-US" sz="1400" b="1" i="0" dirty="0">
                  <a:solidFill>
                    <a:srgbClr val="FAF9F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b="0" i="0" u="sng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3" tooltip="seriousness的意思"/>
                </a:rPr>
                <a:t>seriousness</a:t>
              </a:r>
              <a:r>
                <a:rPr lang="en-US" altLang="zh-CN" sz="1600" b="0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3" tooltip="seriousness的意思"/>
                </a:rPr>
                <a:t> (BAD)</a:t>
              </a:r>
              <a:endParaRPr lang="en-US" altLang="zh-CN" sz="1600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endParaRPr>
            </a:p>
            <a:p>
              <a:pPr algn="l"/>
              <a:r>
                <a:rPr lang="en-US" altLang="zh-CN" sz="1600" b="0" i="0" u="sng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4" tooltip="severity的意思"/>
                </a:rPr>
                <a:t>severity</a:t>
              </a:r>
              <a:r>
                <a:rPr lang="en-US" altLang="zh-CN" sz="1600" b="0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4" tooltip="severity的意思"/>
                </a:rPr>
                <a:t> (SERIOUS)</a:t>
              </a:r>
              <a:endParaRPr lang="en-US" altLang="zh-CN" sz="1600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endParaRP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n-US" altLang="zh-CN" sz="1600" b="1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inherit"/>
                </a:rPr>
                <a:t> </a:t>
              </a:r>
              <a:endParaRPr lang="en-US" altLang="zh-C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endParaRPr>
            </a:p>
          </p:txBody>
        </p:sp>
      </p:grpSp>
      <p:cxnSp>
        <p:nvCxnSpPr>
          <p:cNvPr id="140" name="直接箭头连接符 139"/>
          <p:cNvCxnSpPr>
            <a:stCxn id="139" idx="5"/>
            <a:endCxn id="137" idx="1"/>
          </p:cNvCxnSpPr>
          <p:nvPr/>
        </p:nvCxnSpPr>
        <p:spPr>
          <a:xfrm flipV="1">
            <a:off x="2661062" y="2344408"/>
            <a:ext cx="1965123" cy="7867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0"/>
            <a:endCxn id="185" idx="1"/>
          </p:cNvCxnSpPr>
          <p:nvPr/>
        </p:nvCxnSpPr>
        <p:spPr>
          <a:xfrm>
            <a:off x="3077199" y="3963471"/>
            <a:ext cx="1548986" cy="26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1"/>
            <a:endCxn id="251" idx="1"/>
          </p:cNvCxnSpPr>
          <p:nvPr/>
        </p:nvCxnSpPr>
        <p:spPr>
          <a:xfrm>
            <a:off x="2661062" y="4795744"/>
            <a:ext cx="1929552" cy="86330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96703" y="3131197"/>
            <a:ext cx="2180496" cy="1664547"/>
            <a:chOff x="540674" y="2478267"/>
            <a:chExt cx="1205922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667916" y="2583551"/>
              <a:ext cx="956580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gravity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626185" y="3304451"/>
            <a:ext cx="5815338" cy="1358812"/>
            <a:chOff x="3061835" y="1271236"/>
            <a:chExt cx="4558164" cy="1065060"/>
          </a:xfrm>
        </p:grpSpPr>
        <p:sp>
          <p:nvSpPr>
            <p:cNvPr id="185" name="矩形 184"/>
            <p:cNvSpPr/>
            <p:nvPr/>
          </p:nvSpPr>
          <p:spPr>
            <a:xfrm>
              <a:off x="3061835" y="1284024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234882" y="1271236"/>
              <a:ext cx="4385117" cy="1065060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the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5" tooltip="force"/>
                </a:rPr>
                <a:t>force</a:t>
              </a: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that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6" tooltip="attracts"/>
                </a:rPr>
                <a:t>attracts</a:t>
              </a: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7" tooltip="objects"/>
                </a:rPr>
                <a:t>objects</a:t>
              </a: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towards one another,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8" tooltip="especially"/>
                </a:rPr>
                <a:t>especially</a:t>
              </a: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the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5" tooltip="force"/>
                </a:rPr>
                <a:t>force</a:t>
              </a: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that makes things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9" tooltip="fall"/>
                </a:rPr>
                <a:t>fall</a:t>
              </a: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to the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10" tooltip="ground"/>
                </a:rPr>
                <a:t>ground</a:t>
              </a:r>
              <a:endParaRPr lang="en-US" altLang="zh-CN" sz="1200" b="1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590614" y="4787485"/>
            <a:ext cx="5690599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0" i="0" u="none" strike="noStrike" dirty="0">
                  <a:solidFill>
                    <a:srgbClr val="0580E8"/>
                  </a:solidFill>
                  <a:effectLst/>
                  <a:latin typeface="Arial" panose="020B0604020202020204" pitchFamily="34" charset="0"/>
                  <a:hlinkClick r:id="rId11"/>
                </a:rPr>
                <a:t>严重性</a:t>
              </a:r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26185" y="5222780"/>
            <a:ext cx="565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580E8"/>
                </a:solidFill>
                <a:effectLst/>
                <a:latin typeface="Arial" panose="020B0604020202020204" pitchFamily="34" charset="0"/>
              </a:rPr>
              <a:t>（尤指地球的）重力，引力，地心引力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  <a:latin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26185" y="1513709"/>
            <a:ext cx="5988396" cy="1551662"/>
            <a:chOff x="3083409" y="1115202"/>
            <a:chExt cx="4693809" cy="1216220"/>
          </a:xfrm>
        </p:grpSpPr>
        <p:sp>
          <p:nvSpPr>
            <p:cNvPr id="137" name="矩形 136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92101" y="1655915"/>
              <a:ext cx="4385117" cy="675507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 algn="l"/>
              <a:r>
                <a:rPr lang="en-US" altLang="zh-CN" sz="1600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3" tooltip="clearly"/>
                </a:rPr>
                <a:t>clearly</a:t>
              </a:r>
              <a:r>
                <a:rPr lang="en-US" altLang="zh-CN" sz="1600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altLang="zh-CN" sz="1600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4" tooltip="exactly"/>
                </a:rPr>
                <a:t>exactly</a:t>
              </a:r>
              <a:r>
                <a:rPr lang="en-US" altLang="zh-CN" sz="1600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, or in </a:t>
              </a:r>
              <a:r>
                <a:rPr lang="en-US" altLang="zh-CN" sz="1600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5" tooltip="detail"/>
                </a:rPr>
                <a:t>detail</a:t>
              </a:r>
              <a:endParaRPr lang="en-US" altLang="zh-CN" sz="1600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endParaRPr>
            </a:p>
            <a:p>
              <a:br>
                <a:rPr lang="en-US" altLang="zh-CN" sz="1600" b="0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</a:br>
              <a:endParaRPr lang="en-US" altLang="zh-CN" sz="1600" b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40" name="直接箭头连接符 139"/>
          <p:cNvCxnSpPr>
            <a:stCxn id="139" idx="5"/>
            <a:endCxn id="137" idx="1"/>
          </p:cNvCxnSpPr>
          <p:nvPr/>
        </p:nvCxnSpPr>
        <p:spPr>
          <a:xfrm flipV="1">
            <a:off x="2939172" y="2350307"/>
            <a:ext cx="1687013" cy="7852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0"/>
            <a:endCxn id="185" idx="1"/>
          </p:cNvCxnSpPr>
          <p:nvPr/>
        </p:nvCxnSpPr>
        <p:spPr>
          <a:xfrm>
            <a:off x="3355309" y="3967795"/>
            <a:ext cx="1241380" cy="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1"/>
            <a:endCxn id="251" idx="1"/>
          </p:cNvCxnSpPr>
          <p:nvPr/>
        </p:nvCxnSpPr>
        <p:spPr>
          <a:xfrm>
            <a:off x="2939172" y="4800068"/>
            <a:ext cx="1687013" cy="7930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56568" y="3135521"/>
            <a:ext cx="2398741" cy="1664547"/>
            <a:chOff x="540674" y="2478267"/>
            <a:chExt cx="1498474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498474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594519" y="2583551"/>
              <a:ext cx="1334071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specifically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596689" y="3322441"/>
            <a:ext cx="6149479" cy="1290709"/>
            <a:chOff x="3083409" y="1265102"/>
            <a:chExt cx="4820069" cy="1011680"/>
          </a:xfrm>
        </p:grpSpPr>
        <p:sp>
          <p:nvSpPr>
            <p:cNvPr id="185" name="矩形 184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518361" y="1575387"/>
              <a:ext cx="4385117" cy="350234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for a </a:t>
              </a:r>
              <a:r>
                <a:rPr lang="en-US" altLang="zh-CN" sz="1600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6" tooltip="particular"/>
                </a:rPr>
                <a:t>particular</a:t>
              </a:r>
              <a:r>
                <a:rPr lang="en-US" altLang="zh-CN" sz="1600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altLang="zh-CN" sz="1600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7" tooltip="reason"/>
                </a:rPr>
                <a:t>reason</a:t>
              </a:r>
              <a:r>
                <a:rPr lang="en-US" altLang="zh-CN" sz="1600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altLang="zh-CN" sz="1600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8" tooltip="purpose"/>
                </a:rPr>
                <a:t>purpose</a:t>
              </a:r>
              <a:r>
                <a:rPr lang="en-US" altLang="zh-CN" sz="1600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, etc.</a:t>
              </a:r>
              <a:endParaRPr lang="en-US" altLang="zh-CN" sz="1200" b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626185" y="4721507"/>
            <a:ext cx="5690599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26185" y="5222780"/>
            <a:ext cx="569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u="none" strike="noStrike" dirty="0">
                <a:solidFill>
                  <a:srgbClr val="0580E8"/>
                </a:solidFill>
                <a:effectLst/>
                <a:latin typeface="Arial" panose="020B0604020202020204" pitchFamily="34" charset="0"/>
                <a:hlinkClick r:id="rId9"/>
              </a:rPr>
              <a:t>明确地</a:t>
            </a:r>
            <a:r>
              <a:rPr lang="zh-CN" altLang="en-US" b="0" i="0" dirty="0">
                <a:solidFill>
                  <a:srgbClr val="0580E8"/>
                </a:solidFill>
                <a:effectLst/>
                <a:latin typeface="Arial" panose="020B0604020202020204" pitchFamily="34" charset="0"/>
              </a:rPr>
              <a:t>；</a:t>
            </a:r>
            <a:r>
              <a:rPr lang="zh-CN" altLang="en-US" b="0" i="0" u="none" strike="noStrike" dirty="0">
                <a:solidFill>
                  <a:srgbClr val="0580E8"/>
                </a:solidFill>
                <a:effectLst/>
                <a:latin typeface="Arial" panose="020B0604020202020204" pitchFamily="34" charset="0"/>
                <a:hlinkClick r:id="rId10"/>
              </a:rPr>
              <a:t>确切地</a:t>
            </a:r>
            <a:r>
              <a:rPr lang="zh-CN" altLang="en-US" b="0" i="0" dirty="0">
                <a:solidFill>
                  <a:srgbClr val="0580E8"/>
                </a:solidFill>
                <a:effectLst/>
                <a:latin typeface="Arial" panose="020B0604020202020204" pitchFamily="34" charset="0"/>
              </a:rPr>
              <a:t>；</a:t>
            </a:r>
            <a:r>
              <a:rPr lang="zh-CN" altLang="en-US" b="0" i="0" u="none" strike="noStrike" dirty="0">
                <a:solidFill>
                  <a:srgbClr val="0580E8"/>
                </a:solidFill>
                <a:effectLst/>
                <a:latin typeface="Arial" panose="020B0604020202020204" pitchFamily="34" charset="0"/>
                <a:hlinkClick r:id="rId11"/>
              </a:rPr>
              <a:t>具体地</a:t>
            </a:r>
            <a:endParaRPr lang="zh-CN" altLang="en-US" b="1" i="0" dirty="0">
              <a:solidFill>
                <a:srgbClr val="295F5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21215" y="1505921"/>
            <a:ext cx="6199670" cy="1318864"/>
            <a:chOff x="3079513" y="1115202"/>
            <a:chExt cx="4859409" cy="1033749"/>
          </a:xfrm>
        </p:grpSpPr>
        <p:sp>
          <p:nvSpPr>
            <p:cNvPr id="137" name="矩形 136"/>
            <p:cNvSpPr/>
            <p:nvPr/>
          </p:nvSpPr>
          <p:spPr>
            <a:xfrm>
              <a:off x="3079513" y="1137271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08995" y="1560875"/>
              <a:ext cx="4629927" cy="313646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endParaRPr lang="en-US" altLang="zh-CN" b="1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40" name="直接箭头连接符 139"/>
          <p:cNvCxnSpPr>
            <a:stCxn id="139" idx="5"/>
            <a:endCxn id="137" idx="1"/>
          </p:cNvCxnSpPr>
          <p:nvPr/>
        </p:nvCxnSpPr>
        <p:spPr>
          <a:xfrm flipV="1">
            <a:off x="2814583" y="2179431"/>
            <a:ext cx="1806632" cy="10161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0"/>
            <a:endCxn id="185" idx="1"/>
          </p:cNvCxnSpPr>
          <p:nvPr/>
        </p:nvCxnSpPr>
        <p:spPr>
          <a:xfrm flipV="1">
            <a:off x="3230720" y="3938622"/>
            <a:ext cx="1419816" cy="8923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1"/>
            <a:endCxn id="251" idx="1"/>
          </p:cNvCxnSpPr>
          <p:nvPr/>
        </p:nvCxnSpPr>
        <p:spPr>
          <a:xfrm>
            <a:off x="2814583" y="4860134"/>
            <a:ext cx="1811602" cy="73293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28816" y="3195587"/>
            <a:ext cx="2701904" cy="1664547"/>
            <a:chOff x="540674" y="2478267"/>
            <a:chExt cx="1362246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362246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613841" y="2605381"/>
              <a:ext cx="1162626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vision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650536" y="3293267"/>
            <a:ext cx="5901194" cy="1290709"/>
            <a:chOff x="3083409" y="1265102"/>
            <a:chExt cx="4625459" cy="1011680"/>
          </a:xfrm>
        </p:grpSpPr>
        <p:sp>
          <p:nvSpPr>
            <p:cNvPr id="185" name="矩形 184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323751" y="1539677"/>
              <a:ext cx="4385117" cy="388531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an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3" tooltip="idea"/>
                </a:rPr>
                <a:t>idea</a:t>
              </a: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or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4" tooltip="mental"/>
                </a:rPr>
                <a:t>mental</a:t>
              </a: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altLang="zh-CN" b="1" i="0" u="none" strike="noStrike" dirty="0">
                  <a:solidFill>
                    <a:srgbClr val="1D2A57"/>
                  </a:solidFill>
                  <a:effectLst/>
                  <a:latin typeface="Arial" panose="020B0604020202020204" pitchFamily="34" charset="0"/>
                  <a:hlinkClick r:id="rId5" tooltip="image"/>
                </a:rPr>
                <a:t>image</a:t>
              </a:r>
              <a:r>
                <a:rPr lang="en-US" altLang="zh-CN" b="1" i="0" dirty="0">
                  <a:solidFill>
                    <a:srgbClr val="1D2A57"/>
                  </a:solidFill>
                  <a:effectLst/>
                  <a:latin typeface="Arial" panose="020B0604020202020204" pitchFamily="34" charset="0"/>
                </a:rPr>
                <a:t> of something:</a:t>
              </a:r>
              <a:endParaRPr lang="en-US" altLang="zh-CN" b="1" dirty="0">
                <a:solidFill>
                  <a:schemeClr val="bg2">
                    <a:lumMod val="75000"/>
                  </a:schemeClr>
                </a:solidFill>
                <a:latin typeface="-apple-system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626185" y="4721507"/>
            <a:ext cx="5690599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73133" y="5479705"/>
            <a:ext cx="610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71D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头脑中的影像</a:t>
            </a:r>
            <a:r>
              <a:rPr lang="en-US" altLang="zh-CN" b="1" i="0" dirty="0">
                <a:solidFill>
                  <a:srgbClr val="0071D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zh-CN" altLang="en-US" b="1" i="0" dirty="0">
                <a:solidFill>
                  <a:srgbClr val="0071D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幻景</a:t>
            </a:r>
            <a:r>
              <a:rPr lang="en-US" altLang="zh-CN" b="1" i="0" dirty="0">
                <a:solidFill>
                  <a:srgbClr val="0071D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zh-CN" altLang="en-US" b="1" i="0" dirty="0">
                <a:solidFill>
                  <a:srgbClr val="0071D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幻像</a:t>
            </a:r>
            <a:r>
              <a:rPr lang="en-US" altLang="zh-CN" b="1" i="0" dirty="0">
                <a:solidFill>
                  <a:srgbClr val="0071D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…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50536" y="2072679"/>
            <a:ext cx="610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sng" dirty="0">
                <a:solidFill>
                  <a:srgbClr val="1D2A57"/>
                </a:solidFill>
                <a:effectLst/>
                <a:highlight>
                  <a:srgbClr val="FFF8E4"/>
                </a:highlight>
                <a:latin typeface="Arial" panose="020B0604020202020204" pitchFamily="34" charset="0"/>
                <a:hlinkClick r:id="rId6"/>
              </a:rPr>
              <a:t>imagination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hiMzRlODc5ZWMwODM5YmFjMjg5NTM0NTM0NmI4ZjQifQ=="/>
</p:tagLst>
</file>

<file path=ppt/theme/theme1.xml><?xml version="1.0" encoding="utf-8"?>
<a:theme xmlns:a="http://schemas.openxmlformats.org/drawingml/2006/main" name="University College Presentation Template，Freepptbackgrounds.net">
  <a:themeElements>
    <a:clrScheme name="自定义 988">
      <a:dk1>
        <a:srgbClr val="295F51"/>
      </a:dk1>
      <a:lt1>
        <a:sysClr val="window" lastClr="FFFFFF"/>
      </a:lt1>
      <a:dk2>
        <a:srgbClr val="295F51"/>
      </a:dk2>
      <a:lt2>
        <a:srgbClr val="295F51"/>
      </a:lt2>
      <a:accent1>
        <a:srgbClr val="295F5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48">
  <a:themeElements>
    <a:clrScheme name="自定义 26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FC7A4"/>
      </a:accent1>
      <a:accent2>
        <a:srgbClr val="277570"/>
      </a:accent2>
      <a:accent3>
        <a:srgbClr val="5FC7A4"/>
      </a:accent3>
      <a:accent4>
        <a:srgbClr val="277570"/>
      </a:accent4>
      <a:accent5>
        <a:srgbClr val="5FC7A4"/>
      </a:accent5>
      <a:accent6>
        <a:srgbClr val="277570"/>
      </a:accent6>
      <a:hlink>
        <a:srgbClr val="5FC7A4"/>
      </a:hlink>
      <a:folHlink>
        <a:srgbClr val="27757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386</Words>
  <Application>Microsoft Office PowerPoint</Application>
  <PresentationFormat>宽屏</PresentationFormat>
  <Paragraphs>56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-apple-system</vt:lpstr>
      <vt:lpstr>Helvetica Neue</vt:lpstr>
      <vt:lpstr>inherit</vt:lpstr>
      <vt:lpstr>微软雅黑</vt:lpstr>
      <vt:lpstr>Arial</vt:lpstr>
      <vt:lpstr>Calibri</vt:lpstr>
      <vt:lpstr>Calibri Light</vt:lpstr>
      <vt:lpstr>Cambria</vt:lpstr>
      <vt:lpstr>Open Sans</vt:lpstr>
      <vt:lpstr>University College Presentation Template，Freepptbackgrounds.net</vt:lpstr>
      <vt:lpstr>Slide 48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凡轩 席</cp:lastModifiedBy>
  <cp:revision>5</cp:revision>
  <dcterms:created xsi:type="dcterms:W3CDTF">2015-05-05T08:02:00Z</dcterms:created>
  <dcterms:modified xsi:type="dcterms:W3CDTF">2024-05-19T01:55:37Z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FEDE082B2F2B4A898E4AE9A587C0443E_12</vt:lpwstr>
  </property>
</Properties>
</file>