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26141-3A61-455E-63AE-DECF084F4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05FE96-7EB2-BADF-AE51-D0A8ECE65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7BF880-59DF-5F93-6DF6-40031301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96F0-D186-4937-AC48-EBB15C993D8F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40380-A8C9-F87A-A905-F2184AA8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BCA63-D76A-6D39-8C8B-749D689C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1100-BEFA-42D4-AB2E-44526F70E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5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84D95-2F88-4A25-18DB-D4C8B0FD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B2E1FB-127B-041E-ED1E-78B7BB5A9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52C44-A151-FB67-72EE-CF645523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96F0-D186-4937-AC48-EBB15C993D8F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3711B-B279-1DFF-8F92-DF58FB9A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201D6-B731-6316-50B7-0A2EB56C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1100-BEFA-42D4-AB2E-44526F70E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A75647-3EF9-D89F-E404-B50D2D360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533132-AF0C-10C0-B37F-B2076B99C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53B54-2A0D-7168-8766-E0E6C0FC0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96F0-D186-4937-AC48-EBB15C993D8F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88FB8-FCF0-B065-E6C7-D567E0D4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8393E-FE4C-4FCF-5E20-8DADD068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1100-BEFA-42D4-AB2E-44526F70E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31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27797-F93C-A335-2CFC-63EC467C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00A78-DB49-4A39-5B25-24609DE99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4254D1-DEFA-2737-5371-77A8DF7E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96F0-D186-4937-AC48-EBB15C993D8F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A93DA-3AF6-2CFB-82D6-51C70C2F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80B34-BE2C-B5FE-B7F6-1C7B616F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1100-BEFA-42D4-AB2E-44526F70E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15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1AE73-164E-CFEE-2236-20CAFE2A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73D9D-464B-6326-3327-C9F07D820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710B4-DE8E-B20F-C716-864B3588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96F0-D186-4937-AC48-EBB15C993D8F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245B3D-7274-84E3-C6DA-6EB5E29D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518C7-1B32-067B-3C77-7EF54484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1100-BEFA-42D4-AB2E-44526F70E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87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A7854-75AF-0456-5390-0D901527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42FC2-B1BA-A2C0-D4AA-3E4DF932A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ACCE3F-6F51-BD16-10C7-375E8CE44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3FE7EA-AA36-9874-DECA-D9816B83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96F0-D186-4937-AC48-EBB15C993D8F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F556FA-2BBA-3755-91FA-5D1569EA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68D8A5-7DA4-59DE-5E70-83417E2D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1100-BEFA-42D4-AB2E-44526F70E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66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8588-8A31-ADBA-0744-94163705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951DC4-D797-F65E-A3FF-735DFD2D0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3C82D7-AA33-6B46-0DD9-6A112345F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C19D5F-D3A5-8744-8636-1031C6A61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A2B855-E115-C838-008E-A250394AC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5E4D57-8524-0E33-534E-2FC314A0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96F0-D186-4937-AC48-EBB15C993D8F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3655B9-FF53-B4A3-B57D-D37B79EB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FCC3AD-26C6-E957-5541-702D13B0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1100-BEFA-42D4-AB2E-44526F70E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43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18DCA-D039-9EB7-59A1-68775C88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502AA7-4B59-4BCA-07D9-30F3BF28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96F0-D186-4937-AC48-EBB15C993D8F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9D22E4-781C-7F5E-323D-0850C484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3F6BDA-1ED2-FB79-F3D5-6B754D11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1100-BEFA-42D4-AB2E-44526F70E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30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51DFEB-E136-3495-B1D7-2F2FAE64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96F0-D186-4937-AC48-EBB15C993D8F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1865BB-26E7-99D1-7F83-CF8C7D66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E97A77-1BB0-2061-BC06-26CB6A08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1100-BEFA-42D4-AB2E-44526F70E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26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55F70-350F-3659-ABB5-76F2F5A7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A975A-5A49-6DB3-483B-7597B018E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6EB600-4430-CDF7-7BAB-811B466F2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95BDF5-23DB-C446-FD84-473FE53A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96F0-D186-4937-AC48-EBB15C993D8F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F6FC6C-C43A-EA90-0244-352765E2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DFC3E7-CF06-93D0-7E4A-36480CD8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1100-BEFA-42D4-AB2E-44526F70E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9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03EB5-1DBE-C85C-7C46-91952F45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E3995B-1836-B694-2ADE-EBDED0A21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7E8905-81FF-44FF-308C-E36593266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D5435D-3F72-C064-422E-C9439508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96F0-D186-4937-AC48-EBB15C993D8F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EA16BC-6B19-7249-DF67-E394BA35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72F38C-0A46-B5BB-58D1-96D5CB51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1100-BEFA-42D4-AB2E-44526F70E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7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538D87-3F6B-D473-7703-D3EF4A77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9CF8FF-A3A7-C5CF-AA2D-12BF56A30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72F83-8B0A-B4DA-757F-8C4E5949A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D096F0-D186-4937-AC48-EBB15C993D8F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EDDC4-DCEA-22E7-9356-CA5CE99EC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D3ED0-39F9-4781-E77C-85AD73981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121100-BEFA-42D4-AB2E-44526F70E0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27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252BB-355C-FA80-FA81-F5912DDED5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779B0-D4AD-4BFF-E63D-028330E8F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图片包含 图示&#10;&#10;描述已自动生成">
            <a:extLst>
              <a:ext uri="{FF2B5EF4-FFF2-40B4-BE49-F238E27FC236}">
                <a16:creationId xmlns:a16="http://schemas.microsoft.com/office/drawing/2014/main" id="{5378DEFE-3C8F-A9C4-8773-619A5D71F0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B3E5055-00FF-60D6-D0D2-6C43F3BAA8E6}"/>
              </a:ext>
            </a:extLst>
          </p:cNvPr>
          <p:cNvSpPr txBox="1"/>
          <p:nvPr/>
        </p:nvSpPr>
        <p:spPr>
          <a:xfrm>
            <a:off x="506819" y="676850"/>
            <a:ext cx="1052623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   Recently I learned that I'm not an </a:t>
            </a:r>
            <a:r>
              <a:rPr lang="en-US" altLang="zh-CN" sz="2800" b="1" dirty="0">
                <a:solidFill>
                  <a:srgbClr val="FF0000"/>
                </a:solidFill>
              </a:rPr>
              <a:t>isolated</a:t>
            </a:r>
            <a:r>
              <a:rPr lang="en-US" altLang="zh-CN" sz="2800" b="1" dirty="0"/>
              <a:t> case, not the only college student to suffer from credit card </a:t>
            </a:r>
            <a:r>
              <a:rPr lang="en-US" altLang="zh-CN" sz="2800" b="1" dirty="0">
                <a:solidFill>
                  <a:srgbClr val="FF0000"/>
                </a:solidFill>
              </a:rPr>
              <a:t>chaos</a:t>
            </a:r>
            <a:r>
              <a:rPr lang="en-US" altLang="zh-CN" sz="2800" b="1" dirty="0"/>
              <a:t>. In a time of sky-high tuition costs, many students fall to the temptation of easily accessible credit cards. They are left with </a:t>
            </a:r>
            <a:r>
              <a:rPr lang="en-US" altLang="zh-CN" sz="2800" b="1" dirty="0">
                <a:solidFill>
                  <a:srgbClr val="FF0000"/>
                </a:solidFill>
              </a:rPr>
              <a:t>tremendous</a:t>
            </a:r>
            <a:r>
              <a:rPr lang="en-US" altLang="zh-CN" sz="2800" b="1" dirty="0"/>
              <a:t> amounts of debt before their lives have even truly begun.</a:t>
            </a:r>
          </a:p>
          <a:p>
            <a:endParaRPr lang="en-US" altLang="zh-CN" sz="2800" b="1" dirty="0"/>
          </a:p>
          <a:p>
            <a:r>
              <a:rPr lang="en-US" altLang="zh-CN" sz="2800" b="1" dirty="0">
                <a:solidFill>
                  <a:srgbClr val="FF0000"/>
                </a:solidFill>
              </a:rPr>
              <a:t>isolated</a:t>
            </a:r>
            <a:r>
              <a:rPr lang="en-US" altLang="zh-CN" sz="2800" b="1" dirty="0"/>
              <a:t>.adj.1.happening only once or existing only one place.</a:t>
            </a:r>
          </a:p>
          <a:p>
            <a:r>
              <a:rPr lang="en-US" altLang="zh-CN" sz="2800" b="1" dirty="0"/>
              <a:t>                   2.(of buildings and places)far away from any others.</a:t>
            </a:r>
          </a:p>
          <a:p>
            <a:r>
              <a:rPr lang="zh-CN" altLang="en-US" sz="2800" b="1" dirty="0">
                <a:highlight>
                  <a:srgbClr val="FFFF00"/>
                </a:highlight>
              </a:rPr>
              <a:t>例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I felt very isolated in my new job.</a:t>
            </a:r>
            <a:r>
              <a:rPr lang="zh-CN" altLang="en-US" sz="2800" b="1" dirty="0"/>
              <a:t>我在新的工作岗位上觉得很孤独。</a:t>
            </a:r>
            <a:endParaRPr lang="en-US" altLang="zh-CN" sz="2800" b="1" dirty="0"/>
          </a:p>
          <a:p>
            <a:r>
              <a:rPr lang="en-US" altLang="zh-CN" sz="2800" b="1" dirty="0">
                <a:solidFill>
                  <a:srgbClr val="FF0000"/>
                </a:solidFill>
              </a:rPr>
              <a:t>chaos</a:t>
            </a:r>
            <a:r>
              <a:rPr lang="en-US" altLang="zh-CN" sz="2800" b="1" dirty="0"/>
              <a:t>. n.(U)a situation in which everything is happening in a confused way and nothing is organized or arranged in </a:t>
            </a:r>
            <a:r>
              <a:rPr lang="en-US" altLang="zh-CN" sz="2800" b="1" dirty="0" err="1"/>
              <a:t>oder</a:t>
            </a:r>
            <a:r>
              <a:rPr lang="en-US" altLang="zh-CN" sz="2800" b="1" dirty="0"/>
              <a:t>.</a:t>
            </a:r>
          </a:p>
          <a:p>
            <a:r>
              <a:rPr lang="zh-CN" altLang="en-US" sz="2800" b="1" dirty="0">
                <a:highlight>
                  <a:srgbClr val="FFFF00"/>
                </a:highlight>
              </a:rPr>
              <a:t>例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He was ultimately overthrown and the economy and creating chaos.</a:t>
            </a:r>
            <a:r>
              <a:rPr lang="zh-CN" altLang="en-US" sz="2800" b="1" dirty="0"/>
              <a:t>他最终被推翻，国家陷入了混乱。</a:t>
            </a:r>
            <a:endParaRPr lang="en-US" altLang="zh-CN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A890EC-6699-17C4-72EF-0758295F4F86}"/>
              </a:ext>
            </a:extLst>
          </p:cNvPr>
          <p:cNvSpPr txBox="1"/>
          <p:nvPr/>
        </p:nvSpPr>
        <p:spPr>
          <a:xfrm>
            <a:off x="0" y="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highlight>
                  <a:srgbClr val="FFFF00"/>
                </a:highlight>
              </a:rPr>
              <a:t>第九段：</a:t>
            </a:r>
          </a:p>
        </p:txBody>
      </p:sp>
    </p:spTree>
    <p:extLst>
      <p:ext uri="{BB962C8B-B14F-4D97-AF65-F5344CB8AC3E}">
        <p14:creationId xmlns:p14="http://schemas.microsoft.com/office/powerpoint/2010/main" val="231804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252BB-355C-FA80-FA81-F5912DDED5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779B0-D4AD-4BFF-E63D-028330E8F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图片包含 图示&#10;&#10;描述已自动生成">
            <a:extLst>
              <a:ext uri="{FF2B5EF4-FFF2-40B4-BE49-F238E27FC236}">
                <a16:creationId xmlns:a16="http://schemas.microsoft.com/office/drawing/2014/main" id="{5378DEFE-3C8F-A9C4-8773-619A5D71F0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1E0A998-5261-B2FD-54CF-B3ACE6740506}"/>
              </a:ext>
            </a:extLst>
          </p:cNvPr>
          <p:cNvSpPr txBox="1"/>
          <p:nvPr/>
        </p:nvSpPr>
        <p:spPr>
          <a:xfrm>
            <a:off x="617577" y="375684"/>
            <a:ext cx="1095684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tremendous</a:t>
            </a:r>
            <a:r>
              <a:rPr lang="en-US" altLang="zh-CN" sz="2800" b="1" dirty="0"/>
              <a:t>.adj.1.very </a:t>
            </a:r>
            <a:r>
              <a:rPr lang="en-US" altLang="zh-CN" sz="2800" b="1" dirty="0" err="1"/>
              <a:t>big,fast,powerful,etc</a:t>
            </a:r>
            <a:r>
              <a:rPr lang="en-US" altLang="zh-CN" sz="2800" b="1" dirty="0"/>
              <a:t>.</a:t>
            </a:r>
          </a:p>
          <a:p>
            <a:r>
              <a:rPr lang="en-US" altLang="zh-CN" sz="2800" b="1" dirty="0"/>
              <a:t>                           2.excellent.</a:t>
            </a:r>
          </a:p>
          <a:p>
            <a:r>
              <a:rPr lang="zh-CN" altLang="en-US" sz="2800" b="1" dirty="0">
                <a:highlight>
                  <a:srgbClr val="FFFF00"/>
                </a:highlight>
              </a:rPr>
              <a:t>例</a:t>
            </a:r>
            <a:r>
              <a:rPr lang="en-US" altLang="zh-CN" sz="2800" b="1" dirty="0"/>
              <a:t>:It was a tremendous experience.</a:t>
            </a:r>
            <a:r>
              <a:rPr lang="zh-CN" altLang="en-US" sz="2800" b="1" dirty="0"/>
              <a:t>这是个了不起的经历。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大意：在许多学生真正的生活还没有开始之前，他们就已经背负了巨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额债务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44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252BB-355C-FA80-FA81-F5912DDED5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779B0-D4AD-4BFF-E63D-028330E8F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图片包含 图示&#10;&#10;描述已自动生成">
            <a:extLst>
              <a:ext uri="{FF2B5EF4-FFF2-40B4-BE49-F238E27FC236}">
                <a16:creationId xmlns:a16="http://schemas.microsoft.com/office/drawing/2014/main" id="{5378DEFE-3C8F-A9C4-8773-619A5D71F0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BCF89B0-B99E-8C3B-7B3A-6C9464E5BD50}"/>
              </a:ext>
            </a:extLst>
          </p:cNvPr>
          <p:cNvSpPr txBox="1"/>
          <p:nvPr/>
        </p:nvSpPr>
        <p:spPr>
          <a:xfrm>
            <a:off x="630865" y="715927"/>
            <a:ext cx="1110039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  Credit card is not the criminal. However, there is a suspicion that credit card companies have provided students with access to debt because they allow young, ignorant consumers without sufficient funds to undertake financial responsibility. To </a:t>
            </a:r>
            <a:r>
              <a:rPr lang="en-US" altLang="zh-CN" sz="2800" b="1" dirty="0">
                <a:solidFill>
                  <a:srgbClr val="FF0000"/>
                </a:solidFill>
              </a:rPr>
              <a:t>remedy</a:t>
            </a:r>
            <a:r>
              <a:rPr lang="en-US" altLang="zh-CN" sz="2800" b="1" dirty="0"/>
              <a:t> this situation, the screening procedures must become more</a:t>
            </a:r>
            <a:r>
              <a:rPr lang="en-US" altLang="zh-CN" sz="2800" b="1" dirty="0">
                <a:solidFill>
                  <a:srgbClr val="FF0000"/>
                </a:solidFill>
              </a:rPr>
              <a:t> severe</a:t>
            </a:r>
            <a:r>
              <a:rPr lang="en-US" altLang="zh-CN" sz="2800" b="1" dirty="0"/>
              <a:t>, and college campuses should be free of credit card marketers. If this does not change, many students, like myself, will suffer the consequences of the </a:t>
            </a:r>
            <a:r>
              <a:rPr lang="en-US" altLang="zh-CN" sz="2800" b="1" dirty="0">
                <a:solidFill>
                  <a:srgbClr val="FF0000"/>
                </a:solidFill>
              </a:rPr>
              <a:t>illusion</a:t>
            </a:r>
            <a:r>
              <a:rPr lang="en-US" altLang="zh-CN" sz="2800" b="1" dirty="0"/>
              <a:t> of a seemingly free but </a:t>
            </a:r>
            <a:r>
              <a:rPr lang="en-US" altLang="zh-CN" sz="2800" b="1" dirty="0">
                <a:solidFill>
                  <a:srgbClr val="FF0000"/>
                </a:solidFill>
              </a:rPr>
              <a:t>staggeringly</a:t>
            </a:r>
            <a:r>
              <a:rPr lang="en-US" altLang="zh-CN" sz="2800" b="1" dirty="0"/>
              <a:t> expensive $3,000 dictionary.</a:t>
            </a:r>
          </a:p>
          <a:p>
            <a:r>
              <a:rPr lang="en-US" altLang="zh-CN" sz="2800" b="1" dirty="0" err="1">
                <a:solidFill>
                  <a:srgbClr val="FF0000"/>
                </a:solidFill>
              </a:rPr>
              <a:t>remedy</a:t>
            </a:r>
            <a:r>
              <a:rPr lang="en-US" altLang="zh-CN" sz="2800" b="1" dirty="0" err="1"/>
              <a:t>.v.correct</a:t>
            </a:r>
            <a:r>
              <a:rPr lang="en-US" altLang="zh-CN" sz="2800" b="1" dirty="0"/>
              <a:t> or improve </a:t>
            </a:r>
            <a:r>
              <a:rPr lang="en-US" altLang="zh-CN" sz="2800" b="1" dirty="0" err="1"/>
              <a:t>sth</a:t>
            </a:r>
            <a:r>
              <a:rPr lang="en-US" altLang="zh-CN" sz="2800" b="1" dirty="0"/>
              <a:t>.</a:t>
            </a:r>
          </a:p>
          <a:p>
            <a:r>
              <a:rPr lang="en-US" altLang="zh-CN" sz="2800" b="1" dirty="0"/>
              <a:t>              n.(C)a way of dealing with or improving an unpleasant or difficult situation.</a:t>
            </a:r>
          </a:p>
          <a:p>
            <a:r>
              <a:rPr lang="zh-CN" altLang="en-US" sz="2800" b="1" dirty="0">
                <a:highlight>
                  <a:srgbClr val="FFFF00"/>
                </a:highlight>
              </a:rPr>
              <a:t>例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There is no simple remedy for unemployment.</a:t>
            </a:r>
            <a:r>
              <a:rPr lang="zh-CN" altLang="en-US" sz="2800" b="1" dirty="0"/>
              <a:t>失业问题没有简单的解决办法。</a:t>
            </a:r>
            <a:endParaRPr lang="en-US" altLang="zh-CN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8EDA17-55EF-5CB7-C956-ED4C34C08A2C}"/>
              </a:ext>
            </a:extLst>
          </p:cNvPr>
          <p:cNvSpPr txBox="1"/>
          <p:nvPr/>
        </p:nvSpPr>
        <p:spPr>
          <a:xfrm>
            <a:off x="0" y="0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highlight>
                  <a:srgbClr val="FFFF00"/>
                </a:highlight>
              </a:rPr>
              <a:t>第</a:t>
            </a:r>
            <a:r>
              <a:rPr lang="zh-CN" altLang="en-US" sz="3200" b="1" dirty="0">
                <a:highlight>
                  <a:srgbClr val="FFFF00"/>
                </a:highlight>
              </a:rPr>
              <a:t>十段</a:t>
            </a:r>
            <a:r>
              <a:rPr lang="zh-CN" altLang="en-US" sz="2800" b="1" dirty="0">
                <a:highlight>
                  <a:srgbClr val="FFFF00"/>
                </a:highlight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70368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252BB-355C-FA80-FA81-F5912DDED5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779B0-D4AD-4BFF-E63D-028330E8F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图片包含 图示&#10;&#10;描述已自动生成">
            <a:extLst>
              <a:ext uri="{FF2B5EF4-FFF2-40B4-BE49-F238E27FC236}">
                <a16:creationId xmlns:a16="http://schemas.microsoft.com/office/drawing/2014/main" id="{5378DEFE-3C8F-A9C4-8773-619A5D71F0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DD29272-82C5-4B12-ECDD-959AF18EE4EE}"/>
              </a:ext>
            </a:extLst>
          </p:cNvPr>
          <p:cNvSpPr txBox="1"/>
          <p:nvPr/>
        </p:nvSpPr>
        <p:spPr>
          <a:xfrm>
            <a:off x="604753" y="404037"/>
            <a:ext cx="10982494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severe</a:t>
            </a:r>
            <a:r>
              <a:rPr lang="en-US" altLang="zh-CN" sz="2800" b="1" dirty="0"/>
              <a:t>.adj.1.very strict or extreme.</a:t>
            </a:r>
          </a:p>
          <a:p>
            <a:r>
              <a:rPr lang="en-US" altLang="zh-CN" sz="2800" b="1" dirty="0"/>
              <a:t>                  2.extremely bad or serious.</a:t>
            </a:r>
          </a:p>
          <a:p>
            <a:r>
              <a:rPr lang="zh-CN" altLang="en-US" sz="2800" b="1" dirty="0">
                <a:highlight>
                  <a:srgbClr val="FFFF00"/>
                </a:highlight>
              </a:rPr>
              <a:t>例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The patient suffered severe brain trauma.</a:t>
            </a:r>
            <a:r>
              <a:rPr lang="zh-CN" altLang="en-US" sz="2800" b="1" dirty="0"/>
              <a:t>患者的大脑受到严重</a:t>
            </a:r>
            <a:endParaRPr lang="en-US" altLang="zh-CN" sz="2800" b="1" dirty="0"/>
          </a:p>
          <a:p>
            <a:r>
              <a:rPr lang="zh-CN" altLang="en-US" sz="2800" b="1" dirty="0"/>
              <a:t>的损伤</a:t>
            </a:r>
            <a:endParaRPr lang="en-US" altLang="zh-CN" sz="2800" b="1" dirty="0"/>
          </a:p>
          <a:p>
            <a:r>
              <a:rPr lang="en-US" altLang="zh-CN" sz="2800" b="1" dirty="0" err="1">
                <a:solidFill>
                  <a:srgbClr val="FF0000"/>
                </a:solidFill>
              </a:rPr>
              <a:t>illusion</a:t>
            </a:r>
            <a:r>
              <a:rPr lang="en-US" altLang="zh-CN" sz="2800" b="1" dirty="0" err="1"/>
              <a:t>.n</a:t>
            </a:r>
            <a:r>
              <a:rPr lang="en-US" altLang="zh-CN" sz="2800" b="1" dirty="0"/>
              <a:t>.(C)a false or wrong belief or idea.</a:t>
            </a:r>
          </a:p>
          <a:p>
            <a:r>
              <a:rPr lang="zh-CN" altLang="en-US" sz="2800" b="1" dirty="0">
                <a:highlight>
                  <a:srgbClr val="FFFF00"/>
                </a:highlight>
              </a:rPr>
              <a:t>例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Mirrors in a room often give an illusion of space.</a:t>
            </a:r>
            <a:r>
              <a:rPr lang="zh-CN" altLang="en-US" sz="2800" b="1" dirty="0"/>
              <a:t>房间里的镜子</a:t>
            </a:r>
            <a:endParaRPr lang="en-US" altLang="zh-CN" sz="2800" b="1" dirty="0"/>
          </a:p>
          <a:p>
            <a:r>
              <a:rPr lang="zh-CN" altLang="en-US" sz="2800" b="1" dirty="0"/>
              <a:t>常给人一种空间增大的错觉。</a:t>
            </a:r>
            <a:endParaRPr lang="en-US" altLang="zh-CN" sz="2800" b="1" dirty="0"/>
          </a:p>
          <a:p>
            <a:r>
              <a:rPr lang="en-US" altLang="zh-CN" sz="2800" b="1" dirty="0">
                <a:solidFill>
                  <a:srgbClr val="FF0000"/>
                </a:solidFill>
              </a:rPr>
              <a:t>staggeringly</a:t>
            </a:r>
            <a:r>
              <a:rPr lang="en-US" altLang="zh-CN" sz="2800" b="1" dirty="0"/>
              <a:t>.adv.in a way that is very shocking or surprising.</a:t>
            </a:r>
          </a:p>
          <a:p>
            <a:r>
              <a:rPr lang="zh-CN" altLang="en-US" sz="2800" b="1" dirty="0">
                <a:highlight>
                  <a:srgbClr val="FFFF00"/>
                </a:highlight>
              </a:rPr>
              <a:t>例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 The book's 85 </a:t>
            </a:r>
            <a:r>
              <a:rPr lang="en-US" altLang="zh-CN" sz="2800" b="1" dirty="0" err="1"/>
              <a:t>colour</a:t>
            </a:r>
            <a:r>
              <a:rPr lang="en-US" altLang="zh-CN" sz="2800" b="1" dirty="0"/>
              <a:t> lithographic plates look staggeringly </a:t>
            </a:r>
          </a:p>
          <a:p>
            <a:r>
              <a:rPr lang="en-US" altLang="zh-CN" sz="2800" b="1" dirty="0"/>
              <a:t>fresh and bold. </a:t>
            </a:r>
            <a:r>
              <a:rPr lang="zh-CN" altLang="en-US" sz="2800" b="1" dirty="0"/>
              <a:t>这本书的</a:t>
            </a:r>
            <a:r>
              <a:rPr lang="en-US" altLang="zh-CN" sz="2800" b="1" dirty="0"/>
              <a:t>85</a:t>
            </a:r>
            <a:r>
              <a:rPr lang="zh-CN" altLang="en-US" sz="2800" b="1" dirty="0"/>
              <a:t>张彩色平版看起来异常鲜艳醒目。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大意：应该采取措施，纠正无力承担经济责任的消费者滥用信用卡的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情况。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65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496</Words>
  <Application>Microsoft Office PowerPoint</Application>
  <PresentationFormat>宽屏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2119839934@qq.com</dc:creator>
  <cp:lastModifiedBy>2119839934@qq.com</cp:lastModifiedBy>
  <cp:revision>1</cp:revision>
  <dcterms:created xsi:type="dcterms:W3CDTF">2024-05-15T11:13:05Z</dcterms:created>
  <dcterms:modified xsi:type="dcterms:W3CDTF">2024-05-15T12:15:26Z</dcterms:modified>
</cp:coreProperties>
</file>