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68" r:id="rId14"/>
    <p:sldId id="269" r:id="rId15"/>
    <p:sldId id="270" r:id="rId16"/>
    <p:sldId id="272" r:id="rId17"/>
    <p:sldId id="279" r:id="rId18"/>
    <p:sldId id="277" r:id="rId19"/>
    <p:sldId id="280" r:id="rId20"/>
    <p:sldId id="274" r:id="rId21"/>
    <p:sldId id="273" r:id="rId22"/>
    <p:sldId id="276" r:id="rId2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>
        <p:scale>
          <a:sx n="108" d="100"/>
          <a:sy n="108" d="100"/>
        </p:scale>
        <p:origin x="1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Diabet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Relationship Id="rId3" Type="http://schemas.openxmlformats.org/officeDocument/2006/relationships/hyperlink" Target="http://www.ibm.com/support/knowledgecent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mlr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-rec.org/databas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EE4563</a:t>
            </a:r>
            <a:r>
              <a:rPr lang="en-US" dirty="0"/>
              <a:t>/ EL9123: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00928" cy="4329817"/>
              </a:xfrm>
            </p:spPr>
            <p:txBody>
              <a:bodyPr/>
              <a:lstStyle/>
              <a:p>
                <a:r>
                  <a:rPr lang="en-US" dirty="0"/>
                  <a:t>Example:  Credit score</a:t>
                </a:r>
              </a:p>
              <a:p>
                <a:r>
                  <a:rPr lang="en-US" dirty="0"/>
                  <a:t>Determine if customer is high-risk or low-risk</a:t>
                </a:r>
              </a:p>
              <a:p>
                <a:r>
                  <a:rPr lang="en-US" dirty="0"/>
                  <a:t>Select some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Example:  income &amp; savings</a:t>
                </a:r>
              </a:p>
              <a:p>
                <a:pPr lvl="1"/>
                <a:r>
                  <a:rPr lang="en-US" dirty="0"/>
                  <a:t>Represent as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 smtClean="0"/>
                  <a:t>The function on the right </a:t>
                </a:r>
                <a:r>
                  <a:rPr lang="en-US" dirty="0"/>
                  <a:t>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00928" cy="4329817"/>
              </a:xfrm>
              <a:blipFill rotWithShape="0">
                <a:blip r:embed="rId2"/>
                <a:stretch>
                  <a:fillRect l="-24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Target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continuous-valued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price of car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mileage, size, horsepower, ..</a:t>
                </a:r>
              </a:p>
              <a:p>
                <a:pPr lvl="1"/>
                <a:r>
                  <a:rPr lang="en-US" dirty="0"/>
                  <a:t>Can use multiple </a:t>
                </a:r>
                <a:r>
                  <a:rPr lang="en-US" dirty="0" smtClean="0"/>
                  <a:t>predictors</a:t>
                </a:r>
                <a:endParaRPr lang="en-US" dirty="0"/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 rotWithShape="0"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084374" y="1539277"/>
            <a:ext cx="3904383" cy="37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266" y="1539277"/>
            <a:ext cx="5716413" cy="4329817"/>
          </a:xfrm>
        </p:spPr>
        <p:txBody>
          <a:bodyPr/>
          <a:lstStyle/>
          <a:p>
            <a:r>
              <a:rPr lang="en-US" dirty="0"/>
              <a:t>Predict blood glucose level </a:t>
            </a:r>
          </a:p>
          <a:p>
            <a:r>
              <a:rPr lang="en-US" dirty="0"/>
              <a:t>Many possible predictors:</a:t>
            </a:r>
          </a:p>
          <a:p>
            <a:pPr lvl="1"/>
            <a:r>
              <a:rPr lang="en-US" dirty="0"/>
              <a:t>Recent past levels</a:t>
            </a:r>
          </a:p>
          <a:p>
            <a:pPr lvl="1"/>
            <a:r>
              <a:rPr lang="en-US" dirty="0"/>
              <a:t>Insulin dose</a:t>
            </a:r>
          </a:p>
          <a:p>
            <a:pPr lvl="1"/>
            <a:r>
              <a:rPr lang="en-US" dirty="0"/>
              <a:t>Time of last meal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Check out data in: </a:t>
            </a:r>
            <a:br>
              <a:rPr lang="en-US" dirty="0"/>
            </a:br>
            <a:r>
              <a:rPr lang="en-US" dirty="0">
                <a:hlinkClick r:id="rId2"/>
              </a:rPr>
              <a:t>https://archive.ics.uci.edu/ml/datasets/Diabetes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02" y="1621312"/>
            <a:ext cx="38481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02" y="3011962"/>
            <a:ext cx="2337380" cy="3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“what normally happens”</a:t>
            </a:r>
          </a:p>
          <a:p>
            <a:r>
              <a:rPr lang="en-US" dirty="0"/>
              <a:t>No output</a:t>
            </a:r>
          </a:p>
          <a:p>
            <a:r>
              <a:rPr lang="en-US" dirty="0"/>
              <a:t>Clustering: Grouping similar instances</a:t>
            </a:r>
          </a:p>
          <a:p>
            <a:r>
              <a:rPr lang="en-US" dirty="0"/>
              <a:t>Example applications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r>
              <a:rPr lang="en-US" dirty="0"/>
              <a:t>Image compression: Color quantization</a:t>
            </a:r>
          </a:p>
          <a:p>
            <a:pPr lvl="1"/>
            <a:r>
              <a:rPr lang="en-US" dirty="0"/>
              <a:t>Bioinformatics: Learning motifs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3"/>
              </a:rPr>
              <a:t>http://www.ibm.com/support/knowledgecenter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/>
              <a:t>Big Data: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/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  <a:p>
            <a:r>
              <a:rPr lang="en-US" dirty="0"/>
              <a:t>Determine the role of expert knowledge in the task vs. data-driven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Journal of Machine Learning Research </a:t>
            </a:r>
            <a:r>
              <a:rPr lang="tr-TR" dirty="0">
                <a:hlinkClick r:id="rId2"/>
              </a:rPr>
              <a:t>www.jmlr.org</a:t>
            </a:r>
            <a:endParaRPr lang="tr-TR" dirty="0"/>
          </a:p>
          <a:p>
            <a:r>
              <a:rPr lang="tr-TR" dirty="0"/>
              <a:t>Machine Learning </a:t>
            </a:r>
          </a:p>
          <a:p>
            <a:r>
              <a:rPr lang="tr-TR" dirty="0"/>
              <a:t>Neural Computation</a:t>
            </a:r>
          </a:p>
          <a:p>
            <a:r>
              <a:rPr lang="tr-TR" dirty="0"/>
              <a:t>Neural Networks</a:t>
            </a:r>
          </a:p>
          <a:p>
            <a:r>
              <a:rPr lang="tr-TR" dirty="0"/>
              <a:t>IEEE Trans on Neural Networks and Learning Systems</a:t>
            </a:r>
          </a:p>
          <a:p>
            <a:r>
              <a:rPr lang="tr-TR" dirty="0"/>
              <a:t>IEEE Trans on Pattern Analysis and Machine Intelligence</a:t>
            </a:r>
          </a:p>
          <a:p>
            <a:r>
              <a:rPr lang="tr-TR" dirty="0"/>
              <a:t>Journals on Statistics/Data Mining/Signal Processing/Natural Language Processing/Bioinformatics/...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3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dirty="0"/>
              <a:t>European Conference on Machine Learning (ECML)</a:t>
            </a:r>
          </a:p>
          <a:p>
            <a:pPr>
              <a:lnSpc>
                <a:spcPct val="80000"/>
              </a:lnSpc>
            </a:pPr>
            <a:r>
              <a:rPr lang="tr-TR" dirty="0"/>
              <a:t>Neural Information Processing Systems (NIPS)</a:t>
            </a:r>
          </a:p>
          <a:p>
            <a:pPr>
              <a:lnSpc>
                <a:spcPct val="80000"/>
              </a:lnSpc>
            </a:pPr>
            <a:r>
              <a:rPr lang="tr-TR" dirty="0"/>
              <a:t>Uncertainty in Artificial Intelligence (UAI)</a:t>
            </a:r>
          </a:p>
          <a:p>
            <a:pPr>
              <a:lnSpc>
                <a:spcPct val="80000"/>
              </a:lnSpc>
            </a:pPr>
            <a:r>
              <a:rPr lang="tr-TR" dirty="0"/>
              <a:t>Computational Learning Theory (COLT)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Artificial Neural Networks (ICANN) 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AI &amp; Statistics (AISTATS</a:t>
            </a:r>
            <a:r>
              <a:rPr lang="tr-TR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tr-TR" dirty="0"/>
              <a:t>Knowledge </a:t>
            </a:r>
            <a:r>
              <a:rPr lang="tr-TR" dirty="0" err="1"/>
              <a:t>Discovery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 smtClean="0"/>
              <a:t>Mining</a:t>
            </a:r>
            <a:r>
              <a:rPr lang="tr-TR" dirty="0" smtClean="0"/>
              <a:t> (KDD)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International </a:t>
            </a:r>
            <a:r>
              <a:rPr lang="tr-TR" dirty="0" smtClean="0"/>
              <a:t>Conference on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r>
              <a:rPr lang="tr-TR" dirty="0" smtClean="0"/>
              <a:t> (CVPR)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International Conference on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 (ICCV)</a:t>
            </a:r>
          </a:p>
          <a:p>
            <a:pPr>
              <a:lnSpc>
                <a:spcPct val="80000"/>
              </a:lnSpc>
            </a:pPr>
            <a:r>
              <a:rPr lang="tr-TR" dirty="0" err="1" smtClean="0"/>
              <a:t>European</a:t>
            </a:r>
            <a:r>
              <a:rPr lang="tr-TR" dirty="0" smtClean="0"/>
              <a:t> Conference on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 (ECCV)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understanding social networks, finding a good date,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to improve algorithms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(navigating on Mars),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changes in time (routing on a computer network)</a:t>
            </a:r>
          </a:p>
          <a:p>
            <a:pPr lvl="1"/>
            <a:r>
              <a:rPr lang="en-US" dirty="0"/>
              <a:t>Solution needs to be adapted to particular cases (user biometrics)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4522" y="3864864"/>
                <a:ext cx="10261158" cy="20042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Recognize a digit from the image</a:t>
                </a:r>
              </a:p>
              <a:p>
                <a:r>
                  <a:rPr lang="en-US" dirty="0"/>
                  <a:t>Learn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∈{0,1,…,9}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28 x 28 matrix</a:t>
                </a:r>
              </a:p>
              <a:p>
                <a:r>
                  <a:rPr lang="en-US" dirty="0"/>
                  <a:t>Expert systems do not work well:</a:t>
                </a:r>
              </a:p>
              <a:p>
                <a:pPr lvl="1"/>
                <a:r>
                  <a:rPr lang="en-US" dirty="0"/>
                  <a:t>You can recognize the digits, but difficult to program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that works well</a:t>
                </a:r>
              </a:p>
              <a:p>
                <a:pPr lvl="1"/>
                <a:r>
                  <a:rPr lang="en-US" dirty="0"/>
                  <a:t>Try it!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522" y="3864864"/>
                <a:ext cx="10261158" cy="2004230"/>
              </a:xfrm>
              <a:blipFill>
                <a:blip r:embed="rId2"/>
                <a:stretch>
                  <a:fillRect l="-1426" t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90160" cy="4329817"/>
              </a:xfrm>
            </p:spPr>
            <p:txBody>
              <a:bodyPr/>
              <a:lstStyle/>
              <a:p>
                <a:r>
                  <a:rPr lang="en-US" dirty="0"/>
                  <a:t>Start with training data</a:t>
                </a:r>
              </a:p>
              <a:p>
                <a:r>
                  <a:rPr lang="en-US" dirty="0"/>
                  <a:t>Ex:  6000 examples of each digit</a:t>
                </a:r>
              </a:p>
              <a:p>
                <a:r>
                  <a:rPr lang="en-US" dirty="0"/>
                  <a:t>Learn a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matches label well  on training data</a:t>
                </a:r>
              </a:p>
              <a:p>
                <a:r>
                  <a:rPr lang="en-US" dirty="0"/>
                  <a:t>Given new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use function to guess digit</a:t>
                </a:r>
              </a:p>
              <a:p>
                <a:r>
                  <a:rPr lang="en-US" dirty="0"/>
                  <a:t>Current systems get &lt;</a:t>
                </a:r>
                <a:r>
                  <a:rPr lang="en-US" dirty="0" smtClean="0"/>
                  <a:t>0.21% </a:t>
                </a:r>
                <a:r>
                  <a:rPr lang="en-US" dirty="0" smtClean="0"/>
                  <a:t>errors (as of 1/20/2018)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http</a:t>
                </a:r>
                <a:r>
                  <a:rPr lang="en-US" sz="1800" dirty="0"/>
                  <a:t>://</a:t>
                </a:r>
                <a:r>
                  <a:rPr lang="en-US" sz="1800" dirty="0" err="1"/>
                  <a:t>rodrigob.github.io</a:t>
                </a:r>
                <a:r>
                  <a:rPr lang="en-US" sz="1800" dirty="0"/>
                  <a:t>/</a:t>
                </a:r>
                <a:r>
                  <a:rPr lang="en-US" sz="1800" dirty="0" err="1"/>
                  <a:t>are_we_there_yet</a:t>
                </a:r>
                <a:r>
                  <a:rPr lang="en-US" sz="1800" dirty="0"/>
                  <a:t>/build/classification_datasets_results.html#4d4e495354</a:t>
                </a:r>
              </a:p>
              <a:p>
                <a:r>
                  <a:rPr lang="en-US" dirty="0"/>
                  <a:t>First commercial application:  </a:t>
                </a:r>
              </a:p>
              <a:p>
                <a:pPr lvl="1"/>
                <a:r>
                  <a:rPr lang="en-US" dirty="0"/>
                  <a:t>Used by USPS for </a:t>
                </a:r>
                <a:r>
                  <a:rPr lang="en-US" dirty="0" smtClean="0"/>
                  <a:t>recognizing </a:t>
                </a:r>
                <a:r>
                  <a:rPr lang="en-US" dirty="0"/>
                  <a:t>zip codes on letters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90160" cy="4329817"/>
              </a:xfrm>
              <a:blipFill rotWithShape="0">
                <a:blip r:embed="rId2"/>
                <a:stretch>
                  <a:fillRect l="-2874" t="-1549" r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70" y="1666199"/>
            <a:ext cx="4207141" cy="284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2770" y="4645612"/>
            <a:ext cx="5359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examples</a:t>
            </a:r>
          </a:p>
          <a:p>
            <a:r>
              <a:rPr lang="en-US" dirty="0"/>
              <a:t>Each sample must be labeled by hand who knows truth</a:t>
            </a:r>
          </a:p>
        </p:txBody>
      </p:sp>
    </p:spTree>
    <p:extLst>
      <p:ext uri="{BB962C8B-B14F-4D97-AF65-F5344CB8AC3E}">
        <p14:creationId xmlns:p14="http://schemas.microsoft.com/office/powerpoint/2010/main" val="163289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200144"/>
            <a:ext cx="10058400" cy="1668950"/>
          </a:xfrm>
        </p:spPr>
        <p:txBody>
          <a:bodyPr/>
          <a:lstStyle/>
          <a:p>
            <a:r>
              <a:rPr lang="en-US" dirty="0"/>
              <a:t>Also a supervised learning problem</a:t>
            </a:r>
          </a:p>
          <a:p>
            <a:r>
              <a:rPr lang="en-US" dirty="0"/>
              <a:t>For each image region, determine if</a:t>
            </a:r>
          </a:p>
          <a:p>
            <a:pPr lvl="1"/>
            <a:r>
              <a:rPr lang="en-US" dirty="0"/>
              <a:t>Face or non-face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/>
          <a:lstStyle/>
          <a:p>
            <a:r>
              <a:rPr lang="en-US" dirty="0"/>
              <a:t>Typical early face recognition datasets:</a:t>
            </a:r>
          </a:p>
          <a:p>
            <a:r>
              <a:rPr lang="en-US" dirty="0"/>
              <a:t>5000 faces</a:t>
            </a:r>
          </a:p>
          <a:p>
            <a:pPr lvl="1"/>
            <a:r>
              <a:rPr lang="en-US" dirty="0"/>
              <a:t>All near frontal</a:t>
            </a:r>
          </a:p>
          <a:p>
            <a:pPr lvl="1"/>
            <a:r>
              <a:rPr lang="en-US" dirty="0"/>
              <a:t>Vary age, race, gender, lighting</a:t>
            </a:r>
          </a:p>
          <a:p>
            <a:r>
              <a:rPr lang="en-US" dirty="0"/>
              <a:t> 10^8 non faces</a:t>
            </a:r>
          </a:p>
          <a:p>
            <a:r>
              <a:rPr lang="en-US" dirty="0"/>
              <a:t>Faces are normalized (scale, translation)</a:t>
            </a:r>
          </a:p>
          <a:p>
            <a:r>
              <a:rPr lang="en-US" dirty="0"/>
              <a:t>“functions” that work well may be very complex</a:t>
            </a:r>
          </a:p>
          <a:p>
            <a:pPr lvl="1"/>
            <a:endParaRPr lang="en-US" dirty="0"/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22006</TotalTime>
  <Words>1124</Words>
  <Application>Microsoft Macintosh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Cambria Math</vt:lpstr>
      <vt:lpstr>Wingdings</vt:lpstr>
      <vt:lpstr>Retrospect</vt:lpstr>
      <vt:lpstr>Lecture 1  What is Machine Learning?</vt:lpstr>
      <vt:lpstr>Learning Objectives</vt:lpstr>
      <vt:lpstr>Outline</vt:lpstr>
      <vt:lpstr>What is Machine Learning?</vt:lpstr>
      <vt:lpstr>Example 1:  Digit Recognition</vt:lpstr>
      <vt:lpstr>Supervised Learning</vt:lpstr>
      <vt:lpstr>Example 2:  Face Detection</vt:lpstr>
      <vt:lpstr>Training Data</vt:lpstr>
      <vt:lpstr>Example 3:  Spam Detection</vt:lpstr>
      <vt:lpstr>Example 4:  Stock Price Prediction</vt:lpstr>
      <vt:lpstr>Machine Learning in Many Fields</vt:lpstr>
      <vt:lpstr>Outline</vt:lpstr>
      <vt:lpstr>Classification</vt:lpstr>
      <vt:lpstr>Regression</vt:lpstr>
      <vt:lpstr>Regression Example</vt:lpstr>
      <vt:lpstr>Unsupervised Learning</vt:lpstr>
      <vt:lpstr>Outline</vt:lpstr>
      <vt:lpstr>What ML is Doing Today?</vt:lpstr>
      <vt:lpstr>Why Now?</vt:lpstr>
      <vt:lpstr>Top Journals</vt:lpstr>
      <vt:lpstr>Top Conferences</vt:lpstr>
      <vt:lpstr>Exercise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287</cp:revision>
  <cp:lastPrinted>2018-01-21T22:04:11Z</cp:lastPrinted>
  <dcterms:created xsi:type="dcterms:W3CDTF">2015-03-22T11:15:32Z</dcterms:created>
  <dcterms:modified xsi:type="dcterms:W3CDTF">2018-01-21T22:04:46Z</dcterms:modified>
</cp:coreProperties>
</file>