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70" r:id="rId4"/>
    <p:sldId id="264" r:id="rId5"/>
    <p:sldId id="259" r:id="rId6"/>
    <p:sldId id="273" r:id="rId7"/>
    <p:sldId id="265" r:id="rId8"/>
    <p:sldId id="260" r:id="rId9"/>
    <p:sldId id="261" r:id="rId10"/>
    <p:sldId id="266" r:id="rId11"/>
    <p:sldId id="263" r:id="rId12"/>
    <p:sldId id="272" r:id="rId13"/>
    <p:sldId id="269" r:id="rId14"/>
    <p:sldId id="267" r:id="rId15"/>
    <p:sldId id="268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0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tree/master/GCP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.git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c6412@nyu.edu" TargetMode="External"/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kg404@nyu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.allitebooks.com/20151017/Python%20Machine%20Learning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dsupsdlclass/lectures-labs" TargetMode="External"/><Relationship Id="rId2" Type="http://schemas.openxmlformats.org/officeDocument/2006/relationships/hyperlink" Target="https://www.youtube.com/channel/UCWN3xxRkmTPmbKwht9FuE5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6143: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35%, Final 35%, Labs / HW 30%</a:t>
            </a:r>
          </a:p>
          <a:p>
            <a:pPr lvl="1"/>
            <a:r>
              <a:rPr lang="en-US" dirty="0"/>
              <a:t>Optional project:  Up to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Open book but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Optional 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preferred</a:t>
            </a:r>
          </a:p>
          <a:p>
            <a:pPr lvl="1"/>
            <a:r>
              <a:rPr lang="en-US" dirty="0"/>
              <a:t>In NYU Classes, join a group “project1, project2, …”  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UCI ML repository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 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https://github.com/sdrangan/introml/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FF11A-84C6-4495-B4E1-0F41D7587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87" y="1539277"/>
            <a:ext cx="4884057" cy="46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829-010C-4D9D-A80E-8413420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5307-9C98-43AD-8E68-656FFC3D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labs in this class can be run on either:</a:t>
            </a:r>
          </a:p>
          <a:p>
            <a:pPr lvl="1"/>
            <a:r>
              <a:rPr lang="en-US" dirty="0"/>
              <a:t>Your own computer: Windows, MAC </a:t>
            </a:r>
          </a:p>
          <a:p>
            <a:pPr lvl="1"/>
            <a:r>
              <a:rPr lang="en-US" dirty="0"/>
              <a:t>Google Cloud Platform (GCP)</a:t>
            </a:r>
          </a:p>
          <a:p>
            <a:r>
              <a:rPr lang="en-US" dirty="0"/>
              <a:t>GCP pros and cons:</a:t>
            </a:r>
          </a:p>
          <a:p>
            <a:pPr lvl="1"/>
            <a:r>
              <a:rPr lang="en-US" dirty="0"/>
              <a:t>Access to powerful machines / large storage for projects.  </a:t>
            </a:r>
            <a:br>
              <a:rPr lang="en-US" dirty="0"/>
            </a:br>
            <a:r>
              <a:rPr lang="en-US" dirty="0"/>
              <a:t>Includes GPUs</a:t>
            </a:r>
          </a:p>
          <a:p>
            <a:pPr lvl="1"/>
            <a:r>
              <a:rPr lang="en-US" dirty="0"/>
              <a:t>Access to many services such as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Can scale your computational resources</a:t>
            </a:r>
          </a:p>
          <a:p>
            <a:pPr lvl="1"/>
            <a:r>
              <a:rPr lang="en-US" dirty="0"/>
              <a:t>But, somewhat harder to sync editors / debuggers</a:t>
            </a:r>
          </a:p>
          <a:p>
            <a:r>
              <a:rPr lang="en-US" dirty="0"/>
              <a:t>Getting started:  </a:t>
            </a:r>
            <a:r>
              <a:rPr lang="en-US" dirty="0">
                <a:hlinkClick r:id="rId2"/>
              </a:rPr>
              <a:t>https://cloud.google.com/</a:t>
            </a:r>
            <a:endParaRPr lang="en-US" dirty="0"/>
          </a:p>
          <a:p>
            <a:r>
              <a:rPr lang="en-US" dirty="0"/>
              <a:t>Instructions on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https://github.com/sdrangan/introml/tree/master/GCP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912D-58D5-441C-9C18-3AFD8CF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101DF-5539-4F1D-AB67-2E8B323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886" y="303993"/>
            <a:ext cx="47910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machine (local or GCP),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3.6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(needed only later in the class)</a:t>
            </a:r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https://github.com/sdrangan/introml.git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 MetroTech Center 9.104</a:t>
            </a:r>
          </a:p>
          <a:p>
            <a:pPr lvl="1"/>
            <a:r>
              <a:rPr lang="en-US" dirty="0"/>
              <a:t>Office Hours:  Thursdays, 2-4pm</a:t>
            </a:r>
          </a:p>
          <a:p>
            <a:pPr lvl="1"/>
            <a:endParaRPr lang="en-US" dirty="0"/>
          </a:p>
          <a:p>
            <a:r>
              <a:rPr lang="de-DE" dirty="0"/>
              <a:t>Head TAs:  </a:t>
            </a:r>
          </a:p>
          <a:p>
            <a:pPr lvl="1"/>
            <a:r>
              <a:rPr lang="de-DE" dirty="0"/>
              <a:t>Juntao Chen </a:t>
            </a:r>
            <a:r>
              <a:rPr lang="de-DE" dirty="0">
                <a:hlinkClick r:id="rId3"/>
              </a:rPr>
              <a:t>jc6412@nyu.edu</a:t>
            </a:r>
            <a:endParaRPr lang="de-DE" dirty="0"/>
          </a:p>
          <a:p>
            <a:pPr lvl="1"/>
            <a:r>
              <a:rPr lang="de-DE" dirty="0"/>
              <a:t>Amirhossein Khalilian-Gourtani </a:t>
            </a:r>
            <a:r>
              <a:rPr lang="de-DE" dirty="0">
                <a:hlinkClick r:id="rId4"/>
              </a:rPr>
              <a:t>akg404@nyu.edu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Office Hours: TBD</a:t>
            </a:r>
          </a:p>
          <a:p>
            <a:pPr lvl="1"/>
            <a:r>
              <a:rPr lang="de-DE" dirty="0"/>
              <a:t>Ask for all questions regarding homeworks and labs</a:t>
            </a:r>
          </a:p>
          <a:p>
            <a:endParaRPr lang="de-DE" dirty="0"/>
          </a:p>
          <a:p>
            <a:r>
              <a:rPr lang="de-DE" dirty="0"/>
              <a:t>There will be several other graders as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 6123: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 err="1"/>
              <a:t>Raschka</a:t>
            </a:r>
            <a:r>
              <a:rPr lang="en-US" dirty="0"/>
              <a:t>, “Python Machine Learning”, 2015.</a:t>
            </a:r>
          </a:p>
          <a:p>
            <a:pPr lvl="1"/>
            <a:r>
              <a:rPr lang="en-US" u="sng" dirty="0">
                <a:hlinkClick r:id="rId4"/>
              </a:rPr>
              <a:t>http://file.allitebooks.com/20151017/Python%20Machine%20Learning.pdf</a:t>
            </a:r>
            <a:endParaRPr lang="en-US" u="sng" dirty="0"/>
          </a:p>
          <a:p>
            <a:pPr lvl="1"/>
            <a:r>
              <a:rPr lang="en-US" dirty="0"/>
              <a:t>Excellent examples of using Python</a:t>
            </a:r>
          </a:p>
          <a:p>
            <a:r>
              <a:rPr lang="en-US" dirty="0"/>
              <a:t>Bishop, “Pattern Recognition and Machine Learning”  (more advanced)</a:t>
            </a:r>
          </a:p>
          <a:p>
            <a:r>
              <a:rPr lang="en-US" dirty="0"/>
              <a:t>Coursera course:  Generally do not cover probability</a:t>
            </a:r>
          </a:p>
          <a:p>
            <a:r>
              <a:rPr lang="en-US" dirty="0"/>
              <a:t>Undergrad probability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Entertaining and very good deep learning lectures by Siraj </a:t>
            </a:r>
            <a:r>
              <a:rPr lang="en-US" dirty="0" err="1"/>
              <a:t>Raval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https://www.youtube.com/channel/UCWN3xxRkmTPmbKwht9FuE5A</a:t>
            </a:r>
            <a:endParaRPr lang="en-US" dirty="0"/>
          </a:p>
          <a:p>
            <a:r>
              <a:rPr lang="en-US" dirty="0" err="1"/>
              <a:t>Universite</a:t>
            </a:r>
            <a:r>
              <a:rPr lang="en-US" dirty="0"/>
              <a:t> de Paris labs: </a:t>
            </a:r>
          </a:p>
          <a:p>
            <a:pPr lvl="1"/>
            <a:r>
              <a:rPr lang="en-US" dirty="0">
                <a:hlinkClick r:id="rId3"/>
              </a:rPr>
              <a:t>https://github.com/m2dsupsdlclass/lectures-labs</a:t>
            </a:r>
            <a:endParaRPr lang="en-US" dirty="0"/>
          </a:p>
          <a:p>
            <a:pPr lvl="1"/>
            <a:r>
              <a:rPr lang="en-US" dirty="0"/>
              <a:t>Focus on deep learning</a:t>
            </a:r>
          </a:p>
          <a:p>
            <a:pPr lvl="1"/>
            <a:r>
              <a:rPr lang="en-US" dirty="0"/>
              <a:t>Similar format to this class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4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5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Undergraduate 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Again, we will provide a brief review</a:t>
            </a:r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But,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 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3.6)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1:  25%, Midterm 2: 25%, Labs, HW: 25%, Final project: 25%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</a:t>
            </a:r>
          </a:p>
          <a:p>
            <a:pPr lvl="1"/>
            <a:r>
              <a:rPr lang="en-US" dirty="0"/>
              <a:t>Each over approx. 3-4 weeks of material</a:t>
            </a:r>
          </a:p>
          <a:p>
            <a:pPr lvl="1"/>
            <a:r>
              <a:rPr lang="en-US" dirty="0"/>
              <a:t>Closed book with cheat sheet.  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1138</Words>
  <Application>Microsoft Office PowerPoint</Application>
  <PresentationFormat>Widescreen</PresentationFormat>
  <Paragraphs>184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Wingdings</vt:lpstr>
      <vt:lpstr>Retrospect</vt:lpstr>
      <vt:lpstr>Course Admin</vt:lpstr>
      <vt:lpstr>People </vt:lpstr>
      <vt:lpstr>Course Learning Objectives</vt:lpstr>
      <vt:lpstr>Grad vs Undergrad </vt:lpstr>
      <vt:lpstr>Texts and Other Resources</vt:lpstr>
      <vt:lpstr>More Resources</vt:lpstr>
      <vt:lpstr>Pre-Requisites </vt:lpstr>
      <vt:lpstr>Pre-Requisites Programming</vt:lpstr>
      <vt:lpstr>Grading:  Undergraduate</vt:lpstr>
      <vt:lpstr>Grading:  Graduate</vt:lpstr>
      <vt:lpstr>Machine Learning Project</vt:lpstr>
      <vt:lpstr>Project Grading </vt:lpstr>
      <vt:lpstr>Github</vt:lpstr>
      <vt:lpstr>Google Cloud Platform</vt:lpstr>
      <vt:lpstr>Other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282</cp:revision>
  <cp:lastPrinted>2018-09-04T12:29:29Z</cp:lastPrinted>
  <dcterms:created xsi:type="dcterms:W3CDTF">2015-03-22T11:15:32Z</dcterms:created>
  <dcterms:modified xsi:type="dcterms:W3CDTF">2019-01-18T16:34:03Z</dcterms:modified>
</cp:coreProperties>
</file>