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VERHAAK" initials="R" lastIdx="14" clrIdx="0"/>
  <p:cmAuthor id="1" name="Siyuan Zheng" initials="Z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5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463" autoAdjust="0"/>
    <p:restoredTop sz="98593" autoAdjust="0"/>
  </p:normalViewPr>
  <p:slideViewPr>
    <p:cSldViewPr>
      <p:cViewPr>
        <p:scale>
          <a:sx n="50" d="100"/>
          <a:sy n="50" d="100"/>
        </p:scale>
        <p:origin x="1302" y="227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1E07D-467B-4921-BFA3-782105D4BDB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62C65-8CC0-4A82-B259-E69268CEF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2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62C65-8CC0-4A82-B259-E69268CEFB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5" y="6324601"/>
            <a:ext cx="35547303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52" y="6324601"/>
            <a:ext cx="105925617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6"/>
            <a:ext cx="37307520" cy="72008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8" y="36865561"/>
            <a:ext cx="70736457" cy="10427970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9" y="36865561"/>
            <a:ext cx="70736463" cy="10427970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7368543"/>
            <a:ext cx="19392903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0439401"/>
            <a:ext cx="19392903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310640"/>
            <a:ext cx="14439903" cy="557784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6888484"/>
            <a:ext cx="14439903" cy="225171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14B6-4144-41CB-9A90-56A02EE0EEFB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EB31-65BA-470C-BEC6-77723C359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mailto:hliang1@mdanderson.org" TargetMode="External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://odin.mdacc.tmc.edu/~hliang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2" y="609600"/>
            <a:ext cx="42713158" cy="5334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133"/>
          <p:cNvCxnSpPr>
            <a:cxnSpLocks noChangeShapeType="1"/>
          </p:cNvCxnSpPr>
          <p:nvPr/>
        </p:nvCxnSpPr>
        <p:spPr bwMode="auto">
          <a:xfrm>
            <a:off x="580292" y="5886450"/>
            <a:ext cx="42713158" cy="57150"/>
          </a:xfrm>
          <a:prstGeom prst="line">
            <a:avLst/>
          </a:prstGeom>
          <a:noFill/>
          <a:ln w="1238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0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96800" y="19964400"/>
            <a:ext cx="8127727" cy="987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" name="Picture Placeholder 2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076178"/>
              </p:ext>
            </p:extLst>
          </p:nvPr>
        </p:nvGraphicFramePr>
        <p:xfrm>
          <a:off x="648820" y="14633725"/>
          <a:ext cx="9999010" cy="6473675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282942"/>
                <a:gridCol w="2781572"/>
                <a:gridCol w="2546553"/>
                <a:gridCol w="3387943"/>
              </a:tblGrid>
              <a:tr h="1294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Cancer type 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Co-expression network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construction 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Identification of prognostic mRNAs*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Identification of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prognostic </a:t>
                      </a:r>
                      <a:r>
                        <a:rPr lang="en-US" sz="2400" dirty="0" err="1"/>
                        <a:t>miRNAs</a:t>
                      </a:r>
                      <a:r>
                        <a:rPr lang="en-US" sz="2400" dirty="0"/>
                        <a:t>*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294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GBM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Agilent 244K microarray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&gt;500 samples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Agilent 244K microarray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&gt;500 samples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Agilent 8×15K </a:t>
                      </a:r>
                      <a:r>
                        <a:rPr lang="en-US" sz="2400" dirty="0" err="1"/>
                        <a:t>miRNA</a:t>
                      </a:r>
                      <a:r>
                        <a:rPr lang="en-US" sz="2400" dirty="0"/>
                        <a:t> microarray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&gt;480 samples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94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OV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Agilent 244K microarray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&gt;560 samples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Agilent 244K microarray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&gt;560 samples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Agilent 8×15K </a:t>
                      </a:r>
                      <a:r>
                        <a:rPr lang="en-US" sz="2400" dirty="0" err="1"/>
                        <a:t>miRNA</a:t>
                      </a:r>
                      <a:r>
                        <a:rPr lang="en-US" sz="2400" dirty="0"/>
                        <a:t> microarray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&gt;560 samples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94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BRCA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Agilent 244K microarray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&gt;520 samples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Illumina HiSeq RNA-Seq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&gt;830 samples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Illumina RNA-</a:t>
                      </a:r>
                      <a:r>
                        <a:rPr lang="en-US" sz="2400" dirty="0" err="1"/>
                        <a:t>Seq</a:t>
                      </a:r>
                      <a:endParaRPr lang="en-US" sz="2400" dirty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&gt;830 samples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947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KIRC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Agilent 244K microarray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&gt;70 samples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Illumina HiSeq RNA-Seq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&gt;460 samples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Illumina</a:t>
                      </a:r>
                      <a:r>
                        <a:rPr lang="en-US" sz="2400" dirty="0"/>
                        <a:t> RNA-</a:t>
                      </a:r>
                      <a:r>
                        <a:rPr lang="en-US" sz="2400" dirty="0" err="1"/>
                        <a:t>Seq</a:t>
                      </a:r>
                      <a:endParaRPr lang="en-US" sz="2400" dirty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&gt;480 samples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8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39600" y="9448800"/>
            <a:ext cx="9001125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980287" y="17686165"/>
            <a:ext cx="9557113" cy="1119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" name="Group 70"/>
          <p:cNvGrpSpPr/>
          <p:nvPr/>
        </p:nvGrpSpPr>
        <p:grpSpPr>
          <a:xfrm>
            <a:off x="34147125" y="6719483"/>
            <a:ext cx="8067675" cy="18426517"/>
            <a:chOff x="32929782" y="5881284"/>
            <a:chExt cx="8067675" cy="18426517"/>
          </a:xfrm>
        </p:grpSpPr>
        <p:pic>
          <p:nvPicPr>
            <p:cNvPr id="72" name="Picture 2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929782" y="5881284"/>
              <a:ext cx="8020050" cy="7353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929782" y="20535901"/>
              <a:ext cx="8067675" cy="377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2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932418" y="13176393"/>
              <a:ext cx="8029575" cy="3762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2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932418" y="16922525"/>
              <a:ext cx="8010525" cy="3638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Rectangle 3"/>
          <p:cNvSpPr/>
          <p:nvPr/>
        </p:nvSpPr>
        <p:spPr>
          <a:xfrm>
            <a:off x="609600" y="6705600"/>
            <a:ext cx="990197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388900">
              <a:spcBef>
                <a:spcPct val="20000"/>
              </a:spcBef>
            </a:pPr>
            <a:r>
              <a:rPr lang="en-US" sz="2600" dirty="0">
                <a:solidFill>
                  <a:prstClr val="black"/>
                </a:solidFill>
                <a:latin typeface="Trebuchet MS" pitchFamily="34" charset="0"/>
              </a:rPr>
              <a:t>Prognostic genes are key </a:t>
            </a:r>
            <a:r>
              <a:rPr lang="en-US" sz="2600" dirty="0" smtClean="0">
                <a:solidFill>
                  <a:prstClr val="black"/>
                </a:solidFill>
                <a:latin typeface="Trebuchet MS" pitchFamily="34" charset="0"/>
              </a:rPr>
              <a:t>molecules informative for </a:t>
            </a:r>
            <a:r>
              <a:rPr lang="en-US" sz="2600" dirty="0">
                <a:solidFill>
                  <a:prstClr val="black"/>
                </a:solidFill>
                <a:latin typeface="Trebuchet MS" pitchFamily="34" charset="0"/>
              </a:rPr>
              <a:t>cancer prognosis and treatment. Previous studies have focused on the properties of individual prognostic genes, but have lacked a global view of their higher-level properties in biological systems. Using genomic data from The Cancer Genome Atlas, we examined the properties of prognostic genes in gene co-expression networks for four cancer types. We found that prognostic mRNA genes tend not to be hub genes, and this pattern is unique to the corresponding cancer-type specific network. In contrast, the prognostic genes are enriched in module genes, especially in module genes conserved across different cancer co-expression networks. Furthermore, the target genes of prognostic </a:t>
            </a:r>
            <a:r>
              <a:rPr lang="en-US" sz="2600" dirty="0" err="1">
                <a:solidFill>
                  <a:prstClr val="black"/>
                </a:solidFill>
                <a:latin typeface="Trebuchet MS" pitchFamily="34" charset="0"/>
              </a:rPr>
              <a:t>miRNA</a:t>
            </a:r>
            <a:r>
              <a:rPr lang="en-US" sz="2600" dirty="0">
                <a:solidFill>
                  <a:prstClr val="black"/>
                </a:solidFill>
                <a:latin typeface="Trebuchet MS" pitchFamily="34" charset="0"/>
              </a:rPr>
              <a:t> genes show similar patterns. We identified the modules enriched in various prognostic genes, some of which show cross-tumor conservation. Our study presents a critical view of the emergent properties of prognostic genes in biological networks, providing deep insights into their </a:t>
            </a:r>
            <a:r>
              <a:rPr lang="en-US" sz="2600" dirty="0" smtClean="0">
                <a:solidFill>
                  <a:prstClr val="black"/>
                </a:solidFill>
                <a:latin typeface="Trebuchet MS" pitchFamily="34" charset="0"/>
              </a:rPr>
              <a:t>behavior as “informers.”</a:t>
            </a:r>
            <a:endParaRPr lang="en-US" sz="2600" dirty="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609600" y="6256356"/>
            <a:ext cx="9841649" cy="4631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76202" tIns="188101" rIns="376202" bIns="188101" rtlCol="0" anchor="ctr"/>
          <a:lstStyle>
            <a:defPPr>
              <a:defRPr lang="en-US"/>
            </a:defPPr>
            <a:lvl1pPr marL="0" algn="ctr" defTabSz="3762024" rtl="0" eaLnBrk="1" latinLnBrk="0" hangingPunct="1">
              <a:defRPr sz="4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2024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3037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049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05061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86073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67086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48098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Abstract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906594"/>
            <a:ext cx="37707514" cy="1303206"/>
          </a:xfrm>
          <a:prstGeom prst="rect">
            <a:avLst/>
          </a:prstGeom>
        </p:spPr>
        <p:txBody>
          <a:bodyPr vert="horz" wrap="square" lIns="376202" tIns="188101" rIns="376202" bIns="188101" rtlCol="0" anchor="ctr">
            <a:spAutoFit/>
          </a:bodyPr>
          <a:lstStyle>
            <a:lvl1pPr algn="ctr" defTabSz="3762024" rtl="0" eaLnBrk="1" latinLnBrk="0" hangingPunct="1">
              <a:spcBef>
                <a:spcPct val="0"/>
              </a:spcBef>
              <a:buNone/>
              <a:defRPr sz="18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bg1"/>
                </a:solidFill>
              </a:rPr>
              <a:t>Gene co-expression network analysis reveals common system-level properties of prognostic genes across cancer types 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9" name="Text Placeholder 56"/>
          <p:cNvSpPr txBox="1">
            <a:spLocks/>
          </p:cNvSpPr>
          <p:nvPr/>
        </p:nvSpPr>
        <p:spPr>
          <a:xfrm>
            <a:off x="11791949" y="2895600"/>
            <a:ext cx="15182851" cy="1280160"/>
          </a:xfrm>
          <a:prstGeom prst="rect">
            <a:avLst/>
          </a:prstGeom>
        </p:spPr>
        <p:txBody>
          <a:bodyPr/>
          <a:lstStyle>
            <a:lvl1pPr marL="1410759" indent="-1410759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56645" indent="-1175633" algn="l" defTabSz="37620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02531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64555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5567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580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7592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8604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Yang Yang</a:t>
            </a:r>
            <a:r>
              <a:rPr lang="en-US" sz="4000" baseline="30000" dirty="0" smtClean="0">
                <a:solidFill>
                  <a:schemeClr val="bg1"/>
                </a:solidFill>
              </a:rPr>
              <a:t>1,2</a:t>
            </a:r>
            <a:r>
              <a:rPr lang="en-US" sz="4000" dirty="0" smtClean="0">
                <a:solidFill>
                  <a:schemeClr val="bg1"/>
                </a:solidFill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</a:rPr>
              <a:t>Leng</a:t>
            </a:r>
            <a:r>
              <a:rPr lang="en-US" sz="4000" dirty="0" smtClean="0">
                <a:solidFill>
                  <a:schemeClr val="bg1"/>
                </a:solidFill>
              </a:rPr>
              <a:t> Han</a:t>
            </a:r>
            <a:r>
              <a:rPr lang="en-US" sz="4000" baseline="30000" dirty="0" smtClean="0">
                <a:solidFill>
                  <a:schemeClr val="bg1"/>
                </a:solidFill>
              </a:rPr>
              <a:t>1</a:t>
            </a:r>
            <a:r>
              <a:rPr lang="en-US" sz="4000" dirty="0" smtClean="0">
                <a:solidFill>
                  <a:schemeClr val="bg1"/>
                </a:solidFill>
              </a:rPr>
              <a:t>, Yuan Yuan</a:t>
            </a:r>
            <a:r>
              <a:rPr lang="en-US" sz="4000" baseline="30000" dirty="0" smtClean="0">
                <a:solidFill>
                  <a:schemeClr val="bg1"/>
                </a:solidFill>
              </a:rPr>
              <a:t>1,3</a:t>
            </a:r>
            <a:r>
              <a:rPr lang="en-US" sz="4000" dirty="0" smtClean="0">
                <a:solidFill>
                  <a:schemeClr val="bg1"/>
                </a:solidFill>
              </a:rPr>
              <a:t>, Jun Li</a:t>
            </a:r>
            <a:r>
              <a:rPr lang="en-US" sz="4000" baseline="30000" dirty="0" smtClean="0">
                <a:solidFill>
                  <a:schemeClr val="bg1"/>
                </a:solidFill>
              </a:rPr>
              <a:t>1</a:t>
            </a:r>
            <a:r>
              <a:rPr lang="en-US" sz="4000" dirty="0" smtClean="0">
                <a:solidFill>
                  <a:schemeClr val="bg1"/>
                </a:solidFill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</a:rPr>
              <a:t>Nainan</a:t>
            </a:r>
            <a:r>
              <a:rPr lang="en-US" sz="4000" dirty="0" smtClean="0">
                <a:solidFill>
                  <a:schemeClr val="bg1"/>
                </a:solidFill>
              </a:rPr>
              <a:t> Hei</a:t>
            </a:r>
            <a:r>
              <a:rPr lang="en-US" sz="4000" baseline="30000" dirty="0" smtClean="0">
                <a:solidFill>
                  <a:schemeClr val="bg1"/>
                </a:solidFill>
              </a:rPr>
              <a:t>1</a:t>
            </a:r>
            <a:r>
              <a:rPr lang="en-US" sz="4000" dirty="0" smtClean="0">
                <a:solidFill>
                  <a:schemeClr val="bg1"/>
                </a:solidFill>
              </a:rPr>
              <a:t>, </a:t>
            </a:r>
            <a:r>
              <a:rPr lang="en-US" sz="4000" u="sng" dirty="0" smtClean="0">
                <a:solidFill>
                  <a:schemeClr val="bg1"/>
                </a:solidFill>
              </a:rPr>
              <a:t>Han Liang</a:t>
            </a:r>
            <a:r>
              <a:rPr lang="en-US" sz="4000" u="sng" baseline="30000" dirty="0" smtClean="0">
                <a:solidFill>
                  <a:schemeClr val="bg1"/>
                </a:solidFill>
              </a:rPr>
              <a:t>1,3</a:t>
            </a:r>
            <a:r>
              <a:rPr lang="en-US" sz="4000" dirty="0" smtClean="0">
                <a:solidFill>
                  <a:schemeClr val="bg1"/>
                </a:solidFill>
              </a:rPr>
              <a:t>*</a:t>
            </a:r>
            <a:endParaRPr lang="en-US" sz="4000" baseline="30000" dirty="0">
              <a:solidFill>
                <a:schemeClr val="bg1"/>
              </a:solidFill>
            </a:endParaRPr>
          </a:p>
        </p:txBody>
      </p:sp>
      <p:sp>
        <p:nvSpPr>
          <p:cNvPr id="40" name="Text Placeholder 55"/>
          <p:cNvSpPr txBox="1">
            <a:spLocks/>
          </p:cNvSpPr>
          <p:nvPr/>
        </p:nvSpPr>
        <p:spPr>
          <a:xfrm>
            <a:off x="8721130" y="4081451"/>
            <a:ext cx="23282870" cy="15573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410759" indent="-1410759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56645" indent="-1175633" algn="l" defTabSz="37620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02531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64555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5567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580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7592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8604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aseline="30000" dirty="0" smtClean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Department of Bioinformatics and Computational Biology, The University of Texas MD Anderson Cancer Center, 1400 </a:t>
            </a:r>
            <a:r>
              <a:rPr lang="en-US" sz="2800" dirty="0" err="1" smtClean="0">
                <a:solidFill>
                  <a:schemeClr val="bg1"/>
                </a:solidFill>
              </a:rPr>
              <a:t>Pressler</a:t>
            </a:r>
            <a:r>
              <a:rPr lang="en-US" sz="2800" dirty="0" smtClean="0">
                <a:solidFill>
                  <a:schemeClr val="bg1"/>
                </a:solidFill>
              </a:rPr>
              <a:t> Street, Houston, TX 77030, USA</a:t>
            </a:r>
          </a:p>
          <a:p>
            <a:pPr marL="0" indent="0">
              <a:buNone/>
            </a:pPr>
            <a:r>
              <a:rPr lang="en-US" sz="2800" baseline="30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Division of Biostatistics, The University of Texas Health Science Center at Houston School of Public Health, Houston TX 77030, USA</a:t>
            </a:r>
            <a:endParaRPr lang="en-US" sz="2800" baseline="30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baseline="30000" dirty="0" smtClean="0">
                <a:solidFill>
                  <a:schemeClr val="bg1"/>
                </a:solidFill>
              </a:rPr>
              <a:t>3</a:t>
            </a:r>
            <a:r>
              <a:rPr lang="en-US" sz="2800" dirty="0" smtClean="0">
                <a:solidFill>
                  <a:schemeClr val="bg1"/>
                </a:solidFill>
              </a:rPr>
              <a:t>Graduate Program in Structural &amp; Computational Biology &amp; Molecular Biophysics, Baylor College of Medicine, Houston, TX 77030, USA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1" name="Picture 4" descr="MDACC_Rev_RGB_TC_V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850625" y="2879466"/>
            <a:ext cx="5983175" cy="184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4648200"/>
            <a:ext cx="6362241" cy="116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 Placeholder 277"/>
          <p:cNvSpPr txBox="1">
            <a:spLocks/>
          </p:cNvSpPr>
          <p:nvPr/>
        </p:nvSpPr>
        <p:spPr>
          <a:xfrm>
            <a:off x="762000" y="30382771"/>
            <a:ext cx="8641968" cy="1926029"/>
          </a:xfrm>
          <a:prstGeom prst="rect">
            <a:avLst/>
          </a:prstGeom>
        </p:spPr>
        <p:txBody>
          <a:bodyPr/>
          <a:lstStyle>
            <a:lvl1pPr marL="1410759" indent="-1410759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56645" indent="-1175633" algn="l" defTabSz="37620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02531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64555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5567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580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7592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8604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Prognostic genes defined in 4 cancers. (A)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Different numbers of prognostic genes defined by FDR according to signal-to-noise ratio.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(B)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¾ subset sampling of original samples demonstrated robustness of defined prognostic genes.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(C)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Prognostic genes show only small intersections among 4 cancer types. </a:t>
            </a:r>
          </a:p>
          <a:p>
            <a:pPr algn="just"/>
            <a:endParaRPr lang="en-US" dirty="0"/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685800" y="22402800"/>
            <a:ext cx="984164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76202" tIns="188101" rIns="376202" bIns="188101" rtlCol="0" anchor="ctr"/>
          <a:lstStyle>
            <a:defPPr>
              <a:defRPr lang="en-US"/>
            </a:defPPr>
            <a:lvl1pPr marL="0" algn="ctr" defTabSz="3762024" rtl="0" eaLnBrk="1" latinLnBrk="0" hangingPunct="1">
              <a:defRPr sz="4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2024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3037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049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05061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86073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67086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48098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Prognostic mRNA genes defined in 4 cancers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5800" y="21267003"/>
            <a:ext cx="1002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*</a:t>
            </a:r>
            <a:r>
              <a:rPr lang="en-US" sz="2400" dirty="0" smtClean="0"/>
              <a:t>When mRNA gene or </a:t>
            </a:r>
            <a:r>
              <a:rPr lang="en-US" sz="2400" dirty="0" err="1" smtClean="0"/>
              <a:t>miRNA</a:t>
            </a:r>
            <a:r>
              <a:rPr lang="en-US" sz="2400" dirty="0" smtClean="0"/>
              <a:t> expression data were available from more than one platform, we chose the one with a better signal-to-noise ratio.</a:t>
            </a:r>
            <a:endParaRPr lang="en-US" sz="2400" dirty="0"/>
          </a:p>
        </p:txBody>
      </p:sp>
      <p:sp>
        <p:nvSpPr>
          <p:cNvPr id="47" name="Text Placeholder 3"/>
          <p:cNvSpPr txBox="1">
            <a:spLocks/>
          </p:cNvSpPr>
          <p:nvPr/>
        </p:nvSpPr>
        <p:spPr>
          <a:xfrm>
            <a:off x="11570551" y="6248402"/>
            <a:ext cx="9841649" cy="4710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76202" tIns="188101" rIns="376202" bIns="188101" rtlCol="0" anchor="ctr"/>
          <a:lstStyle>
            <a:defPPr>
              <a:defRPr lang="en-US"/>
            </a:defPPr>
            <a:lvl1pPr marL="0" algn="ctr" defTabSz="3762024" rtl="0" eaLnBrk="1" latinLnBrk="0" hangingPunct="1">
              <a:defRPr sz="4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2024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3037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049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05061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86073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67086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48098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Prognostic mRNA higher in connectivity but depleted in hubs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32649" y="15129808"/>
            <a:ext cx="10028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Target genes of prognostic </a:t>
            </a:r>
            <a:r>
              <a:rPr lang="en-US" sz="2400" b="1" dirty="0" err="1" smtClean="0"/>
              <a:t>miRNA</a:t>
            </a:r>
            <a:r>
              <a:rPr lang="en-US" sz="2400" b="1" dirty="0" smtClean="0"/>
              <a:t> genes show same patterns. (A) </a:t>
            </a:r>
            <a:r>
              <a:rPr lang="en-US" sz="2400" dirty="0" smtClean="0"/>
              <a:t>Prognostic </a:t>
            </a:r>
            <a:r>
              <a:rPr lang="en-US" sz="2400" dirty="0" err="1" smtClean="0"/>
              <a:t>miRNA</a:t>
            </a:r>
            <a:r>
              <a:rPr lang="en-US" sz="2400" dirty="0" smtClean="0"/>
              <a:t> genes were identified by FDR according to signal-to-noise ratio. </a:t>
            </a:r>
            <a:r>
              <a:rPr lang="en-US" sz="2400" b="1" dirty="0" smtClean="0"/>
              <a:t>(B) </a:t>
            </a:r>
            <a:r>
              <a:rPr lang="en-US" sz="2400" dirty="0" smtClean="0"/>
              <a:t>Target genes of prognostic </a:t>
            </a:r>
            <a:r>
              <a:rPr lang="en-US" sz="2400" dirty="0" err="1" smtClean="0"/>
              <a:t>miRNA</a:t>
            </a:r>
            <a:r>
              <a:rPr lang="en-US" sz="2400" dirty="0" smtClean="0"/>
              <a:t> genes (in solid bar) are depleted in hubs for all four cancers. </a:t>
            </a:r>
            <a:r>
              <a:rPr lang="en-US" sz="2400" b="1" dirty="0" smtClean="0"/>
              <a:t>(C) </a:t>
            </a:r>
            <a:r>
              <a:rPr lang="en-US" sz="2400" dirty="0" smtClean="0"/>
              <a:t>Target genes of prognostic </a:t>
            </a:r>
            <a:r>
              <a:rPr lang="en-US" sz="2400" dirty="0" err="1" smtClean="0"/>
              <a:t>miRNAs</a:t>
            </a:r>
            <a:r>
              <a:rPr lang="en-US" sz="2400" dirty="0" smtClean="0"/>
              <a:t> (in solid bar) are enriched in the modules, except for OV, which shows no pattern.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2174200" y="28907125"/>
            <a:ext cx="100472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Integrative analysis of prognostic modules across cancer types. (A)</a:t>
            </a:r>
            <a:r>
              <a:rPr lang="en-US" sz="2000" dirty="0" smtClean="0"/>
              <a:t> The 47 prognostic modules are plotted in 4 circles, each representing one cancer type. </a:t>
            </a:r>
            <a:r>
              <a:rPr lang="en-US" altLang="zh-CN" sz="2000" dirty="0" smtClean="0"/>
              <a:t>Major GO terms were annotated to each module.</a:t>
            </a:r>
            <a:r>
              <a:rPr lang="en-US" sz="2000" dirty="0" smtClean="0"/>
              <a:t> Grey solid lines represent the conservation correspondence between two modules from two different cancer types. Dashed grey lines with black arrow represent the connections of prognostic </a:t>
            </a:r>
            <a:r>
              <a:rPr lang="en-US" sz="2000" dirty="0" err="1" smtClean="0"/>
              <a:t>miRNAs</a:t>
            </a:r>
            <a:r>
              <a:rPr lang="en-US" sz="2000" dirty="0" smtClean="0"/>
              <a:t> whose target genes are enriched in the module. Two or more </a:t>
            </a:r>
            <a:r>
              <a:rPr lang="en-US" sz="2000" dirty="0" err="1" smtClean="0"/>
              <a:t>miRNAs</a:t>
            </a:r>
            <a:r>
              <a:rPr lang="en-US" sz="2000" dirty="0" smtClean="0"/>
              <a:t> targeting the same module(s) are enclosed within a rectangle; </a:t>
            </a:r>
            <a:r>
              <a:rPr lang="en-US" sz="2000" dirty="0" err="1" smtClean="0"/>
              <a:t>miRNAs</a:t>
            </a:r>
            <a:r>
              <a:rPr lang="en-US" sz="2000" dirty="0" smtClean="0"/>
              <a:t> as module regulators in more than one cancer type are shown in boldface. Solid black stars mark the modules enriched with significantly mutated </a:t>
            </a:r>
            <a:r>
              <a:rPr lang="en-US" sz="2000" dirty="0" err="1" smtClean="0"/>
              <a:t>pancancer</a:t>
            </a:r>
            <a:r>
              <a:rPr lang="en-US" sz="2000" dirty="0" smtClean="0"/>
              <a:t> genes, and the associated number indicates the number of mutated genes; unfilled black stars mark enrichment that is significant only before multiple testing correction. </a:t>
            </a:r>
            <a:r>
              <a:rPr lang="en-US" sz="2000" b="1" dirty="0" smtClean="0"/>
              <a:t>(B) </a:t>
            </a:r>
            <a:r>
              <a:rPr lang="en-US" sz="2000" dirty="0" smtClean="0"/>
              <a:t>Plot showing a zoomed-in view of the 22 modules with cross-tumor conservation correspondence in (A).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2460823" y="6400800"/>
            <a:ext cx="10076577" cy="8818273"/>
            <a:chOff x="22367321" y="6629400"/>
            <a:chExt cx="10076577" cy="8818273"/>
          </a:xfrm>
        </p:grpSpPr>
        <p:pic>
          <p:nvPicPr>
            <p:cNvPr id="69" name="Picture 18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2367321" y="6629400"/>
              <a:ext cx="10076577" cy="8818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52225" y="7086600"/>
              <a:ext cx="4363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A</a:t>
              </a:r>
              <a:endParaRPr lang="en-US" sz="2200" b="1" dirty="0"/>
            </a:p>
          </p:txBody>
        </p:sp>
      </p:grpSp>
      <p:sp>
        <p:nvSpPr>
          <p:cNvPr id="51" name="Text Placeholder 3"/>
          <p:cNvSpPr txBox="1">
            <a:spLocks/>
          </p:cNvSpPr>
          <p:nvPr/>
        </p:nvSpPr>
        <p:spPr>
          <a:xfrm>
            <a:off x="33439951" y="6248400"/>
            <a:ext cx="9841649" cy="4710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76202" tIns="188101" rIns="376202" bIns="188101" rtlCol="0" anchor="ctr"/>
          <a:lstStyle>
            <a:defPPr>
              <a:defRPr lang="en-US"/>
            </a:defPPr>
            <a:lvl1pPr marL="0" algn="ctr" defTabSz="3762024" rtl="0" eaLnBrk="1" latinLnBrk="0" hangingPunct="1">
              <a:defRPr sz="4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2024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3037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049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05061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86073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67086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48098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Clinical utility of prognostic module signature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329249" y="25298400"/>
            <a:ext cx="10028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Clinical utility of prognostic module signature. (A) </a:t>
            </a:r>
            <a:r>
              <a:rPr lang="en-US" sz="2400" dirty="0" smtClean="0"/>
              <a:t>Most conserved OV “multicellular organismal development” module with 610 genes connected to 10 other prognostic modules across all 4 cancer types. </a:t>
            </a:r>
            <a:r>
              <a:rPr lang="en-US" sz="2400" b="1" dirty="0" smtClean="0"/>
              <a:t>(B) </a:t>
            </a:r>
            <a:r>
              <a:rPr lang="en-US" sz="2400" dirty="0" smtClean="0"/>
              <a:t>Overall share of prognostic genes across 4 cancer types is small. </a:t>
            </a:r>
            <a:r>
              <a:rPr lang="en-US" sz="2400" b="1" dirty="0" smtClean="0"/>
              <a:t>(C)-(F) </a:t>
            </a:r>
            <a:r>
              <a:rPr lang="en-US" sz="2400" dirty="0" smtClean="0"/>
              <a:t>NMF clustering based on the OV module: 610 genes identified patient subgroups with significantly different survival probability, not only in OV  but also in 3 other cancers.</a:t>
            </a:r>
            <a:endParaRPr lang="en-US" sz="2400" b="1" dirty="0"/>
          </a:p>
        </p:txBody>
      </p:sp>
      <p:sp>
        <p:nvSpPr>
          <p:cNvPr id="56" name="Text Placeholder 3"/>
          <p:cNvSpPr txBox="1">
            <a:spLocks/>
          </p:cNvSpPr>
          <p:nvPr/>
        </p:nvSpPr>
        <p:spPr>
          <a:xfrm>
            <a:off x="22707600" y="6248401"/>
            <a:ext cx="9841649" cy="47108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76202" tIns="188101" rIns="376202" bIns="188101" rtlCol="0" anchor="ctr"/>
          <a:lstStyle>
            <a:defPPr>
              <a:defRPr lang="en-US"/>
            </a:defPPr>
            <a:lvl1pPr marL="0" algn="ctr" defTabSz="3762024" rtl="0" eaLnBrk="1" latinLnBrk="0" hangingPunct="1">
              <a:defRPr sz="4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2024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3037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049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05061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86073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67086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48098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Target genes of prognostic </a:t>
            </a:r>
            <a:r>
              <a:rPr lang="en-US" sz="2800" dirty="0" err="1" smtClean="0">
                <a:solidFill>
                  <a:schemeClr val="bg1"/>
                </a:solidFill>
              </a:rPr>
              <a:t>miRNA</a:t>
            </a:r>
            <a:r>
              <a:rPr lang="en-US" sz="2800" dirty="0" smtClean="0">
                <a:solidFill>
                  <a:schemeClr val="bg1"/>
                </a:solidFill>
              </a:rPr>
              <a:t> genes show same patterns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7" name="Text Placeholder 3"/>
          <p:cNvSpPr txBox="1">
            <a:spLocks/>
          </p:cNvSpPr>
          <p:nvPr/>
        </p:nvSpPr>
        <p:spPr>
          <a:xfrm>
            <a:off x="33329250" y="27708232"/>
            <a:ext cx="9964200" cy="40956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76202" tIns="188101" rIns="376202" bIns="188101" rtlCol="0" anchor="ctr"/>
          <a:lstStyle>
            <a:defPPr>
              <a:defRPr lang="en-US"/>
            </a:defPPr>
            <a:lvl1pPr marL="0" algn="ctr" defTabSz="3762024" rtl="0" eaLnBrk="1" latinLnBrk="0" hangingPunct="1">
              <a:defRPr sz="4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2024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3037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049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05061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86073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67086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48098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Contact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Text Placeholder 16"/>
          <p:cNvSpPr txBox="1">
            <a:spLocks/>
          </p:cNvSpPr>
          <p:nvPr/>
        </p:nvSpPr>
        <p:spPr>
          <a:xfrm>
            <a:off x="33451800" y="28117800"/>
            <a:ext cx="9829800" cy="1676400"/>
          </a:xfrm>
          <a:prstGeom prst="rect">
            <a:avLst/>
          </a:prstGeom>
        </p:spPr>
        <p:txBody>
          <a:bodyPr/>
          <a:lstStyle>
            <a:lvl1pPr marL="1410759" indent="-1410759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56645" indent="-1175633" algn="l" defTabSz="37620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02531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64555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5567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580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7592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8604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00"/>
              </a:spcBef>
              <a:buNone/>
            </a:pPr>
            <a:r>
              <a:rPr lang="fr-FR" sz="2400" b="1" dirty="0" smtClean="0"/>
              <a:t>Han </a:t>
            </a:r>
            <a:r>
              <a:rPr lang="fr-FR" sz="2400" b="1" dirty="0" err="1" smtClean="0"/>
              <a:t>Liang</a:t>
            </a:r>
            <a:r>
              <a:rPr lang="fr-FR" sz="2400" dirty="0" smtClean="0"/>
              <a:t>   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fr-FR" sz="2400" dirty="0" smtClean="0">
                <a:hlinkClick r:id="rId13"/>
              </a:rPr>
              <a:t>hliang1@mdanderson.org</a:t>
            </a:r>
            <a:r>
              <a:rPr lang="fr-FR" sz="2400" dirty="0" smtClean="0"/>
              <a:t>; Tel: 1-713-745-9815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fr-FR" sz="2400" dirty="0" smtClean="0">
                <a:hlinkClick r:id="rId14"/>
              </a:rPr>
              <a:t>http://odin.mdacc.tmc.edu/~hliang1/</a:t>
            </a:r>
            <a:r>
              <a:rPr lang="fr-FR" sz="2400" dirty="0" smtClean="0"/>
              <a:t> 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fr-FR" sz="2400" dirty="0" err="1" smtClean="0"/>
              <a:t>Postdoc</a:t>
            </a:r>
            <a:r>
              <a:rPr lang="fr-FR" sz="2400" dirty="0" smtClean="0"/>
              <a:t>/</a:t>
            </a:r>
            <a:r>
              <a:rPr lang="fr-FR" sz="2400" dirty="0" err="1" smtClean="0"/>
              <a:t>graduate</a:t>
            </a:r>
            <a:r>
              <a:rPr lang="fr-FR" sz="2400" dirty="0" smtClean="0"/>
              <a:t> </a:t>
            </a:r>
            <a:r>
              <a:rPr lang="fr-FR" sz="2400" dirty="0" err="1" smtClean="0"/>
              <a:t>student</a:t>
            </a:r>
            <a:r>
              <a:rPr lang="fr-FR" sz="2400" dirty="0" smtClean="0"/>
              <a:t> positions are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</a:t>
            </a:r>
            <a:endParaRPr lang="en-US" sz="2400" dirty="0"/>
          </a:p>
        </p:txBody>
      </p:sp>
      <p:sp>
        <p:nvSpPr>
          <p:cNvPr id="59" name="Text Placeholder 3"/>
          <p:cNvSpPr txBox="1">
            <a:spLocks/>
          </p:cNvSpPr>
          <p:nvPr/>
        </p:nvSpPr>
        <p:spPr>
          <a:xfrm>
            <a:off x="33329249" y="29910305"/>
            <a:ext cx="9952351" cy="4172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76202" tIns="188101" rIns="376202" bIns="188101" rtlCol="0" anchor="ctr"/>
          <a:lstStyle>
            <a:defPPr>
              <a:defRPr lang="en-US"/>
            </a:defPPr>
            <a:lvl1pPr marL="0" algn="ctr" defTabSz="3762024" rtl="0" eaLnBrk="1" latinLnBrk="0" hangingPunct="1">
              <a:defRPr sz="4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2024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3037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049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05061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86073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67086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48098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Acknowledgments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3" name="Text Placeholder 16"/>
          <p:cNvSpPr txBox="1">
            <a:spLocks/>
          </p:cNvSpPr>
          <p:nvPr/>
        </p:nvSpPr>
        <p:spPr>
          <a:xfrm>
            <a:off x="33223200" y="30327600"/>
            <a:ext cx="10052050" cy="1981200"/>
          </a:xfrm>
          <a:prstGeom prst="rect">
            <a:avLst/>
          </a:prstGeom>
        </p:spPr>
        <p:txBody>
          <a:bodyPr/>
          <a:lstStyle>
            <a:lvl1pPr marL="1410759" indent="-1410759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56645" indent="-1175633" algn="l" defTabSz="37620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02531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64555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5567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6580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7592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8604" indent="-940506" algn="l" defTabSz="37620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/>
              <a:t>This study was supported by NIH grants CA143883 and CA016672, Uterine SPORE Career Development Award to H.L.; UTMDACC – G.S. Hogan Gastrointestinal Research Fund, and the Lorraine Dell Program in Bioinformatics for Personalization of Cancer Medicine to H.L. We thank The Cancer Genome Atlas (TCGA) Research Network and TCGA </a:t>
            </a:r>
            <a:r>
              <a:rPr lang="en-US" sz="2400" dirty="0" err="1" smtClean="0"/>
              <a:t>PanCancer</a:t>
            </a:r>
            <a:r>
              <a:rPr lang="en-US" sz="2400" dirty="0" smtClean="0"/>
              <a:t> Analysis Working Group.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625" y="22920960"/>
            <a:ext cx="10017673" cy="2377440"/>
            <a:chOff x="706625" y="22860000"/>
            <a:chExt cx="10017673" cy="2377440"/>
          </a:xfrm>
        </p:grpSpPr>
        <p:pic>
          <p:nvPicPr>
            <p:cNvPr id="62" name="Picture 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12051" y="22860000"/>
              <a:ext cx="10012247" cy="2377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TextBox 75"/>
            <p:cNvSpPr txBox="1"/>
            <p:nvPr/>
          </p:nvSpPr>
          <p:spPr>
            <a:xfrm>
              <a:off x="706625" y="22860000"/>
              <a:ext cx="4363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A</a:t>
              </a:r>
              <a:endParaRPr lang="en-US" sz="2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625" y="25298400"/>
            <a:ext cx="9859776" cy="4953000"/>
            <a:chOff x="706625" y="25222200"/>
            <a:chExt cx="9859776" cy="4953000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62000" y="25306634"/>
              <a:ext cx="9804401" cy="4868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706625" y="25222200"/>
              <a:ext cx="4363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endParaRPr lang="en-US" sz="2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29400" y="26010513"/>
              <a:ext cx="4363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C</a:t>
              </a:r>
              <a:endParaRPr lang="en-US" sz="2200" b="1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1201400" y="29489400"/>
            <a:ext cx="10047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Prognostic mRNA </a:t>
            </a:r>
            <a:r>
              <a:rPr lang="en-US" altLang="zh-CN" sz="2000" b="1" dirty="0" smtClean="0"/>
              <a:t>enriched in network modules</a:t>
            </a:r>
            <a:r>
              <a:rPr lang="en-US" sz="2000" b="1" dirty="0" smtClean="0"/>
              <a:t>. (A) </a:t>
            </a:r>
            <a:r>
              <a:rPr lang="en-US" sz="2000" dirty="0" smtClean="0"/>
              <a:t>Weighted gene co-expression network algorithm identified different sized modules. Fixed colors are used to represent the biggest,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biggest modules and so on. </a:t>
            </a:r>
            <a:r>
              <a:rPr lang="en-US" sz="2000" b="1" dirty="0" smtClean="0"/>
              <a:t>(B) </a:t>
            </a:r>
            <a:r>
              <a:rPr lang="en-US" sz="2000" dirty="0" smtClean="0"/>
              <a:t>Prognostic genes (in solid bar) are enriched in modules. </a:t>
            </a:r>
            <a:r>
              <a:rPr lang="en-US" sz="2000" b="1" dirty="0" smtClean="0"/>
              <a:t>(C) </a:t>
            </a:r>
            <a:r>
              <a:rPr lang="en-US" sz="2000" dirty="0" smtClean="0"/>
              <a:t>Module genes show large overlap across 4 cancer types. </a:t>
            </a:r>
            <a:r>
              <a:rPr lang="en-US" sz="2000" b="1" dirty="0" smtClean="0"/>
              <a:t>(D)</a:t>
            </a:r>
            <a:r>
              <a:rPr lang="en-US" sz="2000" dirty="0" smtClean="0"/>
              <a:t> Boxplot showing that prognostic genes tend to be more conserved than module genes. Y-axis represents the module-gene observation score, which ranges from 0 to 4, with 0 indicating no module gene in any of the four cancer types and 4 indicating a module gene in all four cancer types. Each </a:t>
            </a:r>
            <a:r>
              <a:rPr lang="en-US" sz="2000" dirty="0" err="1" smtClean="0"/>
              <a:t>boxplot</a:t>
            </a:r>
            <a:r>
              <a:rPr lang="en-US" sz="2000" dirty="0" smtClean="0"/>
              <a:t> represents the conservation-score distribution of all the genes in the network; the diamond dot represents the mean conservation score of prognostic genes.</a:t>
            </a:r>
            <a:endParaRPr lang="en-US" sz="2000" dirty="0"/>
          </a:p>
        </p:txBody>
      </p:sp>
      <p:sp>
        <p:nvSpPr>
          <p:cNvPr id="80" name="Text Placeholder 3"/>
          <p:cNvSpPr txBox="1">
            <a:spLocks/>
          </p:cNvSpPr>
          <p:nvPr/>
        </p:nvSpPr>
        <p:spPr>
          <a:xfrm>
            <a:off x="11506200" y="19431000"/>
            <a:ext cx="9841649" cy="53339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76202" tIns="188101" rIns="376202" bIns="188101" rtlCol="0" anchor="ctr"/>
          <a:lstStyle>
            <a:defPPr>
              <a:defRPr lang="en-US"/>
            </a:defPPr>
            <a:lvl1pPr marL="0" algn="ctr" defTabSz="3762024" rtl="0" eaLnBrk="1" latinLnBrk="0" hangingPunct="1">
              <a:defRPr sz="4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2024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3037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049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05061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86073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67086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48098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Prognostic mRNA enriched in network modules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06200" y="6748866"/>
            <a:ext cx="9961546" cy="2699934"/>
            <a:chOff x="11506200" y="6858000"/>
            <a:chExt cx="9961546" cy="2699934"/>
          </a:xfrm>
        </p:grpSpPr>
        <p:grpSp>
          <p:nvGrpSpPr>
            <p:cNvPr id="65" name="Group 64"/>
            <p:cNvGrpSpPr/>
            <p:nvPr/>
          </p:nvGrpSpPr>
          <p:grpSpPr>
            <a:xfrm>
              <a:off x="11590995" y="7233459"/>
              <a:ext cx="9876751" cy="2324475"/>
              <a:chOff x="11608074" y="6928392"/>
              <a:chExt cx="9876751" cy="2324475"/>
            </a:xfrm>
          </p:grpSpPr>
          <p:pic>
            <p:nvPicPr>
              <p:cNvPr id="66" name="Picture 14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1608074" y="7000963"/>
                <a:ext cx="4885727" cy="2234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7" name="Picture 15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6490130" y="6928392"/>
                <a:ext cx="4994695" cy="232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1" name="TextBox 80"/>
            <p:cNvSpPr txBox="1"/>
            <p:nvPr/>
          </p:nvSpPr>
          <p:spPr>
            <a:xfrm>
              <a:off x="11506200" y="6858000"/>
              <a:ext cx="4363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A</a:t>
              </a:r>
              <a:endParaRPr lang="en-US" sz="2200" b="1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1430000" y="16231612"/>
            <a:ext cx="100285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Prognostic mRNA higher in connectivity but depleted in hubs. (A) </a:t>
            </a:r>
            <a:r>
              <a:rPr lang="en-US" sz="2400" dirty="0" smtClean="0"/>
              <a:t>Higher connectivity of prognostic genes was observed in each of the 4 cancers as well as an obvious depletion trend in extremely connected hubs. </a:t>
            </a:r>
            <a:r>
              <a:rPr lang="en-US" sz="2400" b="1" dirty="0" smtClean="0"/>
              <a:t>(B) </a:t>
            </a:r>
            <a:r>
              <a:rPr lang="en-US" sz="2400" dirty="0" smtClean="0"/>
              <a:t>Prognostic genes (in solid bar) are significantly depleted in hubs for all 4 cancers. </a:t>
            </a:r>
            <a:r>
              <a:rPr lang="en-US" sz="2400" b="1" dirty="0" smtClean="0"/>
              <a:t>(C) </a:t>
            </a:r>
            <a:r>
              <a:rPr lang="en-US" sz="2400" dirty="0" smtClean="0"/>
              <a:t>Hubs from each cancer show very rare intersection, except between OV and BRCA due to high tissue homogeneity. </a:t>
            </a:r>
            <a:r>
              <a:rPr lang="en-US" sz="2400" b="1" dirty="0" smtClean="0"/>
              <a:t>(D) </a:t>
            </a:r>
            <a:r>
              <a:rPr lang="en-US" sz="2400" dirty="0" smtClean="0"/>
              <a:t>Cancer-label-permutated test demonstrated a prognostic gene’s hub depletion is observed only in its own cancer type (diagonal red) in the </a:t>
            </a:r>
            <a:r>
              <a:rPr lang="en-US" sz="2400" dirty="0" err="1" smtClean="0"/>
              <a:t>heatmap</a:t>
            </a:r>
            <a:r>
              <a:rPr lang="en-US" sz="2400" dirty="0" smtClean="0"/>
              <a:t> format presentation.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3278622" y="17892398"/>
            <a:ext cx="495778" cy="319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Placeholder 3"/>
          <p:cNvSpPr txBox="1">
            <a:spLocks/>
          </p:cNvSpPr>
          <p:nvPr/>
        </p:nvSpPr>
        <p:spPr>
          <a:xfrm>
            <a:off x="22326600" y="17457755"/>
            <a:ext cx="9841649" cy="5254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76202" tIns="188101" rIns="376202" bIns="188101" rtlCol="0" anchor="ctr"/>
          <a:lstStyle>
            <a:defPPr>
              <a:defRPr lang="en-US"/>
            </a:defPPr>
            <a:lvl1pPr marL="0" algn="ctr" defTabSz="3762024" rtl="0" eaLnBrk="1" latinLnBrk="0" hangingPunct="1">
              <a:defRPr sz="4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2024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3037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049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05061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86073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67086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48098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Integrative analysis of prognostic modules across cancer types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936200" y="18009513"/>
            <a:ext cx="436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</a:t>
            </a:r>
            <a:endParaRPr lang="en-US" sz="2200" b="1" dirty="0"/>
          </a:p>
        </p:txBody>
      </p:sp>
      <p:sp>
        <p:nvSpPr>
          <p:cNvPr id="54" name="Text Placeholder 3"/>
          <p:cNvSpPr txBox="1">
            <a:spLocks/>
          </p:cNvSpPr>
          <p:nvPr/>
        </p:nvSpPr>
        <p:spPr>
          <a:xfrm>
            <a:off x="673951" y="14097000"/>
            <a:ext cx="9841649" cy="4631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76202" tIns="188101" rIns="376202" bIns="188101" rtlCol="0" anchor="ctr"/>
          <a:lstStyle>
            <a:defPPr>
              <a:defRPr lang="en-US"/>
            </a:defPPr>
            <a:lvl1pPr marL="0" algn="ctr" defTabSz="3762024" rtl="0" eaLnBrk="1" latinLnBrk="0" hangingPunct="1">
              <a:defRPr sz="4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81012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2024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3037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4049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05061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86073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67086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48098" algn="l" defTabSz="3762024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Summary of TCGA genomic datasets used in this study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1163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MDACC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Siyuan Zheng</dc:creator>
  <cp:lastModifiedBy>Chastain,Lee Ann</cp:lastModifiedBy>
  <cp:revision>231</cp:revision>
  <dcterms:created xsi:type="dcterms:W3CDTF">2011-09-21T23:50:24Z</dcterms:created>
  <dcterms:modified xsi:type="dcterms:W3CDTF">2013-10-03T21:21:38Z</dcterms:modified>
</cp:coreProperties>
</file>