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B0006-E5F1-48F5-8A0D-411468E20CA2}">
  <a:tblStyle styleId="{855B0006-E5F1-48F5-8A0D-411468E20C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53ba91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53ba91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53ba91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53ba91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+mn-lt"/>
                <a:ea typeface="+mn-ea"/>
                <a:cs typeface="+mn-ea"/>
                <a:sym typeface="+mn-lt"/>
              </a:rPr>
              <a:t>電腦視覺原理及應用簡介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+mn-lt"/>
                <a:ea typeface="+mn-ea"/>
                <a:cs typeface="+mn-ea"/>
                <a:sym typeface="+mn-lt"/>
              </a:rPr>
              <a:t>Lab 6</a:t>
            </a: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>
                <a:latin typeface="+mn-lt"/>
                <a:ea typeface="+mn-ea"/>
                <a:cs typeface="+mn-ea"/>
                <a:sym typeface="+mn-lt"/>
              </a:rPr>
              <a:t>Morphological</a:t>
            </a:r>
            <a:endParaRPr sz="3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Goal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實作以下函式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膨脹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(dilate)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侵蝕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(erosion)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開放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(open)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閉合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(close)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latin typeface="+mn-lt"/>
              <a:ea typeface="+mn-ea"/>
              <a:cs typeface="+mn-ea"/>
              <a:sym typeface="+mn-lt"/>
            </a:endParaRP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j.png  -&gt; dilate ,erosion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opening_j.png -&gt; open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closing_j.png -&gt;close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請完成四個函數，並把輸出的圖片與程式碼一起上傳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695952B-92B1-4929-924E-21F06D635C3B}"/>
              </a:ext>
            </a:extLst>
          </p:cNvPr>
          <p:cNvGrpSpPr/>
          <p:nvPr/>
        </p:nvGrpSpPr>
        <p:grpSpPr>
          <a:xfrm>
            <a:off x="5860428" y="1548644"/>
            <a:ext cx="1066800" cy="1741826"/>
            <a:chOff x="5271748" y="1548645"/>
            <a:chExt cx="1066800" cy="174182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DC7AFAE-EEDC-4D91-84D0-CF158E3ED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748" y="1548645"/>
              <a:ext cx="1066800" cy="142875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6AA7C86-B2B1-4AAF-AC56-2BCFADABCD75}"/>
                </a:ext>
              </a:extLst>
            </p:cNvPr>
            <p:cNvSpPr txBox="1"/>
            <p:nvPr/>
          </p:nvSpPr>
          <p:spPr>
            <a:xfrm>
              <a:off x="5518851" y="2982694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4320BF4-4588-4B04-BB1D-D29A072BF036}"/>
              </a:ext>
            </a:extLst>
          </p:cNvPr>
          <p:cNvGrpSpPr/>
          <p:nvPr/>
        </p:nvGrpSpPr>
        <p:grpSpPr>
          <a:xfrm>
            <a:off x="9451685" y="1553943"/>
            <a:ext cx="1229824" cy="1736527"/>
            <a:chOff x="9442685" y="1510740"/>
            <a:chExt cx="1229824" cy="173652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D3EBFC1-03F0-4720-B076-C715959B07A7}"/>
                </a:ext>
              </a:extLst>
            </p:cNvPr>
            <p:cNvSpPr txBox="1"/>
            <p:nvPr/>
          </p:nvSpPr>
          <p:spPr>
            <a:xfrm>
              <a:off x="9442685" y="2939490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closing_j.png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F1DE8D5-1AEB-4225-8A11-4D9EDD78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909" y="1510740"/>
              <a:ext cx="1095375" cy="1428750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CD59A2F-E366-4892-B2B6-2FA6C61CAA35}"/>
              </a:ext>
            </a:extLst>
          </p:cNvPr>
          <p:cNvGrpSpPr/>
          <p:nvPr/>
        </p:nvGrpSpPr>
        <p:grpSpPr>
          <a:xfrm>
            <a:off x="7572760" y="1548644"/>
            <a:ext cx="1308371" cy="1741826"/>
            <a:chOff x="7600788" y="1548644"/>
            <a:chExt cx="1308371" cy="174182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C52764F-7EDE-44DF-9E3C-D6F7FDE9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2523" y="1548644"/>
              <a:ext cx="1104900" cy="142875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FF1548-9559-4CE9-B777-651DA4CAD589}"/>
                </a:ext>
              </a:extLst>
            </p:cNvPr>
            <p:cNvSpPr txBox="1"/>
            <p:nvPr/>
          </p:nvSpPr>
          <p:spPr>
            <a:xfrm>
              <a:off x="7600788" y="2982693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+mn-lt"/>
                  <a:ea typeface="+mn-ea"/>
                  <a:cs typeface="+mn-ea"/>
                  <a:sym typeface="+mn-lt"/>
                </a:rPr>
                <a:t>opening_j.png</a:t>
              </a:r>
              <a:endParaRPr lang="zh-TW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實作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注意事項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不可以使用opencv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的形態學的函式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不可以使用其他函式庫的卷積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運算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函式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(ex:filter2D)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不限定使用Numpy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fancy-indexing的方式作mask運算，也可以自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行使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用迴圈與判斷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Demo – dilation, erosion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4BD13D6-FD81-4AAB-A6B1-51E02B61CC51}"/>
              </a:ext>
            </a:extLst>
          </p:cNvPr>
          <p:cNvSpPr txBox="1"/>
          <p:nvPr/>
        </p:nvSpPr>
        <p:spPr>
          <a:xfrm>
            <a:off x="1637299" y="59715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Dilation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=1)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7D9C8F-D902-4950-B46A-94C216F6BBDA}"/>
              </a:ext>
            </a:extLst>
          </p:cNvPr>
          <p:cNvSpPr txBox="1"/>
          <p:nvPr/>
        </p:nvSpPr>
        <p:spPr>
          <a:xfrm>
            <a:off x="6989948" y="597159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Erosion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=1)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44752D-742B-4681-8FF7-6FA2AEB9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59" y="1690825"/>
            <a:ext cx="3196304" cy="42807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26D102-1C57-45EF-8961-7149F487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20" y="1690825"/>
            <a:ext cx="3196303" cy="4280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Demo - open,close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2436D1-4C1A-47E3-8B3E-CDCF59D9F9DE}"/>
              </a:ext>
            </a:extLst>
          </p:cNvPr>
          <p:cNvSpPr txBox="1"/>
          <p:nvPr/>
        </p:nvSpPr>
        <p:spPr>
          <a:xfrm>
            <a:off x="1577874" y="600545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Open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=2)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5E3DD8-20B7-401C-94E2-85F2C50F993C}"/>
              </a:ext>
            </a:extLst>
          </p:cNvPr>
          <p:cNvSpPr txBox="1"/>
          <p:nvPr/>
        </p:nvSpPr>
        <p:spPr>
          <a:xfrm>
            <a:off x="6859254" y="600545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Close (</a:t>
            </a:r>
            <a:r>
              <a:rPr lang="en-US" altLang="zh-TW" sz="1800" dirty="0" err="1">
                <a:latin typeface="+mn-lt"/>
                <a:ea typeface="+mn-ea"/>
                <a:cs typeface="+mn-ea"/>
                <a:sym typeface="+mn-lt"/>
              </a:rPr>
              <a:t>iters</a:t>
            </a:r>
            <a:r>
              <a:rPr lang="en-US" altLang="zh-TW" sz="1800" dirty="0">
                <a:latin typeface="+mn-lt"/>
                <a:ea typeface="+mn-ea"/>
                <a:cs typeface="+mn-ea"/>
                <a:sym typeface="+mn-lt"/>
              </a:rPr>
              <a:t>=2)</a:t>
            </a:r>
            <a:endParaRPr lang="zh-TW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1819E8-D7F7-4211-A354-E8ADE2D4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4" y="2029011"/>
            <a:ext cx="3075120" cy="39764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62A1BE7-EF19-47C7-8D44-C0A68F2A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92" y="2029009"/>
            <a:ext cx="3048612" cy="39764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0487F86-1032-4AEA-ACD4-D7DFFB417521}"/>
              </a:ext>
            </a:extLst>
          </p:cNvPr>
          <p:cNvSpPr txBox="1"/>
          <p:nvPr/>
        </p:nvSpPr>
        <p:spPr>
          <a:xfrm>
            <a:off x="693784" y="6511669"/>
            <a:ext cx="739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 tip:</a:t>
            </a:r>
            <a:r>
              <a:rPr lang="zh-TW" altLang="en-US" sz="1600" dirty="0"/>
              <a:t> </a:t>
            </a:r>
            <a:r>
              <a:rPr lang="en-US" altLang="zh-TW" sz="1600" dirty="0"/>
              <a:t>erode -&gt; erode -&gt; dilate -&gt; dilate (and not erode -&gt; dilate -&gt; erode -&gt; dilate)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注意事項 – sliding window 操作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計算sliding windows操作(使用fancy indexing)</a:t>
            </a: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  <a:ea typeface="+mn-ea"/>
              <a:cs typeface="+mn-ea"/>
              <a:sym typeface="+mn-lt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6" y="3032741"/>
            <a:ext cx="5347706" cy="84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8788" y="2987515"/>
            <a:ext cx="5025072" cy="1201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>
            <a:off x="5594555" y="3588338"/>
            <a:ext cx="747251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Google Shape;108;p16"/>
          <p:cNvGraphicFramePr/>
          <p:nvPr>
            <p:extLst>
              <p:ext uri="{D42A27DB-BD31-4B8C-83A1-F6EECF244321}">
                <p14:modId xmlns:p14="http://schemas.microsoft.com/office/powerpoint/2010/main" val="4079006189"/>
              </p:ext>
            </p:extLst>
          </p:nvPr>
        </p:nvGraphicFramePr>
        <p:xfrm>
          <a:off x="6518788" y="4389693"/>
          <a:ext cx="3316725" cy="2192625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11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-1+i,-1+j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-1+I,1+j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0+i,-1+j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0+i,1+j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1+i,-1+j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1+I,0+j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1+i,1+j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5423935" y="308406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+mn-lt"/>
                <a:ea typeface="+mn-ea"/>
                <a:cs typeface="+mn-ea"/>
                <a:sym typeface="+mn-lt"/>
              </a:rPr>
              <a:t>直觀示意</a:t>
            </a:r>
            <a:endParaRPr sz="1800" dirty="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9F4C6E-88DF-4758-9CDB-AEAC4681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6" y="4189162"/>
            <a:ext cx="2047912" cy="2763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注意事項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– sliding window 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操作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 (cont.)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5594555" y="3588338"/>
            <a:ext cx="747251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879" y="1668976"/>
            <a:ext cx="2171243" cy="17600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4274651200"/>
              </p:ext>
            </p:extLst>
          </p:nvPr>
        </p:nvGraphicFramePr>
        <p:xfrm>
          <a:off x="6840099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Google Shape;118;p17"/>
          <p:cNvGraphicFramePr/>
          <p:nvPr>
            <p:extLst>
              <p:ext uri="{D42A27DB-BD31-4B8C-83A1-F6EECF244321}">
                <p14:modId xmlns:p14="http://schemas.microsoft.com/office/powerpoint/2010/main" val="528445770"/>
              </p:ext>
            </p:extLst>
          </p:nvPr>
        </p:nvGraphicFramePr>
        <p:xfrm>
          <a:off x="8103544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7"/>
          <p:cNvGraphicFramePr/>
          <p:nvPr>
            <p:extLst>
              <p:ext uri="{D42A27DB-BD31-4B8C-83A1-F6EECF244321}">
                <p14:modId xmlns:p14="http://schemas.microsoft.com/office/powerpoint/2010/main" val="4125977935"/>
              </p:ext>
            </p:extLst>
          </p:nvPr>
        </p:nvGraphicFramePr>
        <p:xfrm>
          <a:off x="9366989" y="22068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Google Shape;120;p17"/>
          <p:cNvGraphicFramePr/>
          <p:nvPr>
            <p:extLst>
              <p:ext uri="{D42A27DB-BD31-4B8C-83A1-F6EECF244321}">
                <p14:modId xmlns:p14="http://schemas.microsoft.com/office/powerpoint/2010/main" val="1662799635"/>
              </p:ext>
            </p:extLst>
          </p:nvPr>
        </p:nvGraphicFramePr>
        <p:xfrm>
          <a:off x="6840099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Google Shape;121;p17"/>
          <p:cNvGraphicFramePr/>
          <p:nvPr>
            <p:extLst>
              <p:ext uri="{D42A27DB-BD31-4B8C-83A1-F6EECF244321}">
                <p14:modId xmlns:p14="http://schemas.microsoft.com/office/powerpoint/2010/main" val="3627897240"/>
              </p:ext>
            </p:extLst>
          </p:nvPr>
        </p:nvGraphicFramePr>
        <p:xfrm>
          <a:off x="8103544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Google Shape;122;p17"/>
          <p:cNvGraphicFramePr/>
          <p:nvPr>
            <p:extLst>
              <p:ext uri="{D42A27DB-BD31-4B8C-83A1-F6EECF244321}">
                <p14:modId xmlns:p14="http://schemas.microsoft.com/office/powerpoint/2010/main" val="3139851193"/>
              </p:ext>
            </p:extLst>
          </p:nvPr>
        </p:nvGraphicFramePr>
        <p:xfrm>
          <a:off x="9366989" y="3428999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3909551644"/>
              </p:ext>
            </p:extLst>
          </p:nvPr>
        </p:nvGraphicFramePr>
        <p:xfrm>
          <a:off x="6840099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1886337478"/>
              </p:ext>
            </p:extLst>
          </p:nvPr>
        </p:nvGraphicFramePr>
        <p:xfrm>
          <a:off x="8103544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3829568815"/>
              </p:ext>
            </p:extLst>
          </p:nvPr>
        </p:nvGraphicFramePr>
        <p:xfrm>
          <a:off x="9366989" y="4661390"/>
          <a:ext cx="1061325" cy="1097310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3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1800"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879" y="3777639"/>
            <a:ext cx="4139559" cy="46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879" y="4438601"/>
            <a:ext cx="4170830" cy="10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838200" y="5582152"/>
            <a:ext cx="2922037" cy="46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  <a:cs typeface="+mn-ea"/>
                <a:sym typeface="+mn-lt"/>
              </a:rPr>
              <a:t>參考sliding_</a:t>
            </a:r>
            <a:r>
              <a:rPr lang="en-US">
                <a:latin typeface="+mj-ea"/>
                <a:ea typeface="+mj-ea"/>
                <a:cs typeface="+mn-ea"/>
                <a:sym typeface="+mn-lt"/>
              </a:rPr>
              <a:t>windows_example</a:t>
            </a:r>
            <a:r>
              <a:rPr lang="en-US" dirty="0">
                <a:latin typeface="+mj-ea"/>
                <a:ea typeface="+mj-ea"/>
                <a:cs typeface="+mn-ea"/>
                <a:sym typeface="+mn-lt"/>
              </a:rPr>
              <a:t>.py</a:t>
            </a:r>
            <a:endParaRPr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A8138C2-6C9C-4EA8-9D4C-2C20D7D00101}"/>
              </a:ext>
            </a:extLst>
          </p:cNvPr>
          <p:cNvSpPr txBox="1"/>
          <p:nvPr/>
        </p:nvSpPr>
        <p:spPr>
          <a:xfrm>
            <a:off x="5466363" y="320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輸出結果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+mn-lt"/>
                <a:ea typeface="+mn-ea"/>
                <a:cs typeface="+mn-ea"/>
                <a:sym typeface="+mn-lt"/>
              </a:rPr>
              <a:t>注意事項 – numpy的邏輯判斷操作 </a:t>
            </a: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np.bitwise_and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(x1,x2) 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(x1==x2).all()   -&gt; True/False  （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需要全部相等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(x1==x2).any() -&gt; True/False  （</a:t>
            </a:r>
            <a:r>
              <a:rPr lang="en-US" dirty="0" err="1">
                <a:latin typeface="+mn-lt"/>
                <a:ea typeface="+mn-ea"/>
                <a:cs typeface="+mn-ea"/>
                <a:sym typeface="+mn-lt"/>
              </a:rPr>
              <a:t>任一相等即可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5" name="Google Shape;135;p18"/>
          <p:cNvGraphicFramePr/>
          <p:nvPr>
            <p:extLst>
              <p:ext uri="{D42A27DB-BD31-4B8C-83A1-F6EECF244321}">
                <p14:modId xmlns:p14="http://schemas.microsoft.com/office/powerpoint/2010/main" val="3728086017"/>
              </p:ext>
            </p:extLst>
          </p:nvPr>
        </p:nvGraphicFramePr>
        <p:xfrm>
          <a:off x="1153349" y="2345565"/>
          <a:ext cx="1531350" cy="1503175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5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1838526700"/>
              </p:ext>
            </p:extLst>
          </p:nvPr>
        </p:nvGraphicFramePr>
        <p:xfrm>
          <a:off x="3031799" y="2345565"/>
          <a:ext cx="1531350" cy="1503175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5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Google Shape;137;p18"/>
          <p:cNvGraphicFramePr/>
          <p:nvPr>
            <p:extLst>
              <p:ext uri="{D42A27DB-BD31-4B8C-83A1-F6EECF244321}">
                <p14:modId xmlns:p14="http://schemas.microsoft.com/office/powerpoint/2010/main" val="2889941584"/>
              </p:ext>
            </p:extLst>
          </p:nvPr>
        </p:nvGraphicFramePr>
        <p:xfrm>
          <a:off x="6189399" y="2345565"/>
          <a:ext cx="1531350" cy="1503175"/>
        </p:xfrm>
        <a:graphic>
          <a:graphicData uri="http://schemas.openxmlformats.org/drawingml/2006/table">
            <a:tbl>
              <a:tblPr firstRow="1" bandRow="1">
                <a:noFill/>
                <a:tableStyleId>{855B0006-E5F1-48F5-8A0D-411468E20CA2}</a:tableStyleId>
              </a:tblPr>
              <a:tblGrid>
                <a:gridCol w="51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255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u="none" strike="noStrike" cap="none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45062F9-19E6-4C07-A702-3990341F66E0}"/>
              </a:ext>
            </a:extLst>
          </p:cNvPr>
          <p:cNvSpPr txBox="1"/>
          <p:nvPr/>
        </p:nvSpPr>
        <p:spPr>
          <a:xfrm>
            <a:off x="4866406" y="2600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輸出結果</a:t>
            </a:r>
          </a:p>
        </p:txBody>
      </p:sp>
      <p:cxnSp>
        <p:nvCxnSpPr>
          <p:cNvPr id="10" name="Google Shape;115;p17">
            <a:extLst>
              <a:ext uri="{FF2B5EF4-FFF2-40B4-BE49-F238E27FC236}">
                <a16:creationId xmlns:a16="http://schemas.microsoft.com/office/drawing/2014/main" id="{0E792C71-D434-41AC-9B21-309007F0A59E}"/>
              </a:ext>
            </a:extLst>
          </p:cNvPr>
          <p:cNvCxnSpPr/>
          <p:nvPr/>
        </p:nvCxnSpPr>
        <p:spPr>
          <a:xfrm>
            <a:off x="4946485" y="2984656"/>
            <a:ext cx="747251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ytxm3rw">
      <a:majorFont>
        <a:latin typeface=""/>
        <a:ea typeface="標楷體"/>
        <a:cs typeface=""/>
      </a:majorFont>
      <a:minorFont>
        <a:latin typeface="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389</Words>
  <Application>Microsoft Office PowerPoint</Application>
  <PresentationFormat>寬螢幕</PresentationFormat>
  <Paragraphs>160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Calibri</vt:lpstr>
      <vt:lpstr>Office 佈景主題</vt:lpstr>
      <vt:lpstr>電腦視覺原理及應用簡介</vt:lpstr>
      <vt:lpstr>Goal</vt:lpstr>
      <vt:lpstr>實作注意事項</vt:lpstr>
      <vt:lpstr>Demo – dilation, erosion</vt:lpstr>
      <vt:lpstr>Demo - open,close</vt:lpstr>
      <vt:lpstr>注意事項 – sliding window 操作</vt:lpstr>
      <vt:lpstr>注意事項 – sliding window 操作 (cont.)</vt:lpstr>
      <vt:lpstr>注意事項 – numpy的邏輯判斷操作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電腦視覺原理及應用簡介</dc:title>
  <cp:lastModifiedBy>宇睿 黃</cp:lastModifiedBy>
  <cp:revision>24</cp:revision>
  <dcterms:modified xsi:type="dcterms:W3CDTF">2019-11-28T04:58:27Z</dcterms:modified>
</cp:coreProperties>
</file>