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>
      <p:cViewPr>
        <p:scale>
          <a:sx n="100" d="100"/>
          <a:sy n="100" d="100"/>
        </p:scale>
        <p:origin x="-57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9912" y="3645024"/>
            <a:ext cx="5112568" cy="11521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6004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4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D:\資料備份-勿刪\桌面\2015 Template_事務用品\PPT\機密-母片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3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F724-9A4A-4BAB-9B0D-9FC387044E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1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E9A5C-01D2-41FC-A4B3-889A84C18DC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7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7DCA9-B05E-40EF-BE4B-2C8599F8A95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6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7851-6960-4C5E-AC0D-79BAF145FD7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2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E9D4-44EB-4068-A763-4F88934C8A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2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09B5-DD66-4CDC-A941-DF818C2E461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4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03BF-5686-4861-98CA-8D0B78549FF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11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A40FC-DFA1-4DB0-B9E8-8C4903CF469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6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B59F-77C8-4542-8B2D-4349C96A6ED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2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3B21-A0B4-4BCA-8461-54B1E8570C7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8D41-4625-41AA-A1C9-222572CBB766}" type="datetimeFigureOut">
              <a:rPr lang="zh-TW" altLang="en-US" smtClean="0"/>
              <a:t>06/05/2018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B4336-61C4-4E7D-8649-116D77E367BC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0" name="Picture 13" descr="D:\資料備份-勿刪\桌面\2015 Template_事務用品\PPT\機密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1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9792" y="3068960"/>
            <a:ext cx="6336704" cy="2232248"/>
          </a:xfrm>
        </p:spPr>
        <p:txBody>
          <a:bodyPr/>
          <a:lstStyle/>
          <a:p>
            <a:pPr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76200" dist="101600" dir="8400000" algn="tr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     </a:t>
            </a:r>
            <a:r>
              <a:rPr lang="en-US" altLang="zh-TW" sz="3600" dirty="0"/>
              <a:t>Cloud BSS phase I</a:t>
            </a:r>
            <a:endParaRPr lang="zh-TW" altLang="zh-TW" sz="3600" b="1" dirty="0" smtClean="0">
              <a:solidFill>
                <a:schemeClr val="bg1"/>
              </a:solidFill>
              <a:effectLst>
                <a:outerShdw blurRad="76200" dist="101600" dir="8400000" algn="tr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  <a:cs typeface="Verdan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04743" y="5684838"/>
            <a:ext cx="3487737" cy="696912"/>
          </a:xfrm>
        </p:spPr>
        <p:txBody>
          <a:bodyPr/>
          <a:lstStyle/>
          <a:p>
            <a:pPr algn="r" eaLnBrk="1" hangingPunct="1"/>
            <a:r>
              <a:rPr lang="en-US" altLang="zh-TW" b="1" dirty="0" smtClean="0">
                <a:solidFill>
                  <a:schemeClr val="bg1"/>
                </a:solidFill>
                <a:effectLst>
                  <a:outerShdw blurRad="88900" dist="101600" dir="8400000" algn="tl">
                    <a:srgbClr val="000000">
                      <a:alpha val="43137"/>
                    </a:srgbClr>
                  </a:outerShdw>
                </a:effectLst>
              </a:rPr>
              <a:t>2018/06/01</a:t>
            </a:r>
            <a:endParaRPr lang="zh-TW" altLang="zh-TW" b="1" dirty="0" smtClean="0">
              <a:solidFill>
                <a:schemeClr val="bg1"/>
              </a:solidFill>
              <a:effectLst>
                <a:outerShdw blurRad="88900" dist="101600" dir="84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標題 1"/>
          <p:cNvSpPr txBox="1">
            <a:spLocks/>
          </p:cNvSpPr>
          <p:nvPr/>
        </p:nvSpPr>
        <p:spPr bwMode="auto">
          <a:xfrm>
            <a:off x="5436096" y="-8508"/>
            <a:ext cx="373984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 smtClean="0">
                <a:solidFill>
                  <a:srgbClr val="000000"/>
                </a:solidFill>
              </a:rPr>
              <a:t>Guidelines</a:t>
            </a:r>
            <a:endParaRPr lang="en-US" altLang="zh-TW" dirty="0">
              <a:solidFill>
                <a:srgbClr val="00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644008" y="3681933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>
            <a:off x="4644008" y="4330005"/>
            <a:ext cx="936104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38454" y="3209235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</a:rPr>
              <a:t>Synchronous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8757" y="382594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</a:rPr>
              <a:t>Asynchronous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92155"/>
              </p:ext>
            </p:extLst>
          </p:nvPr>
        </p:nvGraphicFramePr>
        <p:xfrm>
          <a:off x="3923928" y="1052736"/>
          <a:ext cx="25908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工作表" r:id="rId3" imgW="2590892" imgH="1476267" progId="Excel.Sheet.12">
                  <p:embed/>
                </p:oleObj>
              </mc:Choice>
              <mc:Fallback>
                <p:oleObj name="工作表" r:id="rId3" imgW="2590892" imgH="14762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1052736"/>
                        <a:ext cx="2590800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64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1092"/>
            <a:ext cx="26193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423625"/>
            <a:ext cx="3140517" cy="5386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 smtClean="0"/>
              <a:t>1.</a:t>
            </a:r>
            <a:r>
              <a:rPr lang="zh-TW" altLang="en-US" sz="1000" dirty="0"/>
              <a:t>查詢客資 </a:t>
            </a:r>
            <a:r>
              <a:rPr lang="en-US" altLang="zh-TW" sz="1000" dirty="0"/>
              <a:t>ROCID</a:t>
            </a:r>
          </a:p>
          <a:p>
            <a:r>
              <a:rPr lang="zh-TW" altLang="en-US" sz="1000" dirty="0" smtClean="0"/>
              <a:t>   </a:t>
            </a:r>
            <a:r>
              <a:rPr lang="en-US" altLang="zh-TW" sz="1000" dirty="0" smtClean="0"/>
              <a:t>1.1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Check F6</a:t>
            </a:r>
            <a:r>
              <a:rPr lang="zh-TW" altLang="en-US" sz="1000" dirty="0" smtClean="0"/>
              <a:t> 黑名單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1.2 </a:t>
            </a:r>
            <a:r>
              <a:rPr lang="en-US" altLang="zh-TW" sz="1000" dirty="0"/>
              <a:t>CRM call MDM - Query MDM</a:t>
            </a:r>
            <a:r>
              <a:rPr lang="zh-TW" altLang="en-US" sz="1000" dirty="0"/>
              <a:t> </a:t>
            </a:r>
            <a:r>
              <a:rPr lang="en-US" altLang="zh-TW" sz="1000" dirty="0"/>
              <a:t>Profile</a:t>
            </a:r>
            <a:endParaRPr lang="en-US" altLang="zh-TW" sz="1000" dirty="0" smtClean="0"/>
          </a:p>
          <a:p>
            <a:r>
              <a:rPr lang="en-US" altLang="zh-TW" sz="1000" dirty="0" smtClean="0"/>
              <a:t>2.</a:t>
            </a:r>
            <a:r>
              <a:rPr lang="zh-TW" altLang="en-US" sz="1000" dirty="0" smtClean="0"/>
              <a:t> 建立客資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2.1 CRM </a:t>
            </a:r>
            <a:r>
              <a:rPr lang="en-US" altLang="zh-TW" sz="1000" dirty="0"/>
              <a:t>call MDM Insert Customer </a:t>
            </a:r>
            <a:r>
              <a:rPr lang="en-US" altLang="zh-TW" sz="1000" dirty="0" smtClean="0"/>
              <a:t>Profile</a:t>
            </a:r>
          </a:p>
          <a:p>
            <a:r>
              <a:rPr lang="en-US" altLang="zh-TW" sz="1000" dirty="0" smtClean="0"/>
              <a:t>   2.2 CRM call SBCC get Customer ID</a:t>
            </a:r>
          </a:p>
          <a:p>
            <a:r>
              <a:rPr lang="en-US" altLang="zh-TW" sz="1000" dirty="0" smtClean="0"/>
              <a:t>   2.3 CRM call MDM create Account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2.4 CRM call SBCC get Account ID</a:t>
            </a:r>
          </a:p>
          <a:p>
            <a:r>
              <a:rPr lang="en-US" altLang="zh-TW" sz="1000" dirty="0" smtClean="0"/>
              <a:t>3. </a:t>
            </a:r>
            <a:r>
              <a:rPr lang="zh-TW" altLang="en-US" sz="1000" dirty="0" smtClean="0"/>
              <a:t>輸入訂單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3.1  get Customer Info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3.2  </a:t>
            </a:r>
            <a:r>
              <a:rPr lang="en-US" altLang="zh-TW" sz="1000" dirty="0"/>
              <a:t>get </a:t>
            </a:r>
            <a:r>
              <a:rPr lang="en-US" altLang="zh-TW" sz="1000" dirty="0" smtClean="0"/>
              <a:t>Product &amp; Promotion List (From COES)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3.3  OE </a:t>
            </a:r>
            <a:r>
              <a:rPr lang="zh-TW" altLang="en-US" sz="1000" dirty="0" smtClean="0"/>
              <a:t>欄位動態產生</a:t>
            </a:r>
            <a:endParaRPr lang="en-US" altLang="zh-TW" sz="1000" dirty="0" smtClean="0"/>
          </a:p>
          <a:p>
            <a:r>
              <a:rPr lang="en-US" altLang="zh-TW" sz="1000" dirty="0" smtClean="0"/>
              <a:t>4.</a:t>
            </a:r>
            <a:r>
              <a:rPr lang="zh-TW" altLang="en-US" sz="1000" dirty="0" smtClean="0"/>
              <a:t>選取產品及服務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4.1  </a:t>
            </a:r>
            <a:r>
              <a:rPr lang="zh-TW" altLang="en-US" sz="1000" dirty="0" smtClean="0"/>
              <a:t>取得已選的產品及服務</a:t>
            </a:r>
            <a:r>
              <a:rPr lang="zh-TW" altLang="en-US" sz="1000" dirty="0" smtClean="0"/>
              <a:t>資訊</a:t>
            </a:r>
            <a:endParaRPr lang="en-US" altLang="zh-TW" sz="1000" dirty="0"/>
          </a:p>
          <a:p>
            <a:r>
              <a:rPr lang="en-US" altLang="zh-TW" sz="1000" dirty="0" smtClean="0"/>
              <a:t>   4.2  </a:t>
            </a:r>
            <a:r>
              <a:rPr lang="zh-TW" altLang="en-US" sz="1000" dirty="0" smtClean="0"/>
              <a:t>計算</a:t>
            </a:r>
            <a:r>
              <a:rPr lang="zh-TW" altLang="en-US" sz="1000" dirty="0"/>
              <a:t>合約</a:t>
            </a:r>
            <a:r>
              <a:rPr lang="en-US" altLang="zh-TW" sz="1000" dirty="0"/>
              <a:t>/</a:t>
            </a:r>
            <a:r>
              <a:rPr lang="zh-TW" altLang="en-US" sz="1000" dirty="0"/>
              <a:t>折扣</a:t>
            </a:r>
            <a:r>
              <a:rPr lang="en-US" altLang="zh-TW" sz="1000" dirty="0"/>
              <a:t>/</a:t>
            </a:r>
            <a:r>
              <a:rPr lang="zh-TW" altLang="en-US" sz="1000" dirty="0"/>
              <a:t>違約金</a:t>
            </a:r>
            <a:r>
              <a:rPr lang="zh-TW" altLang="en-US" sz="1000" dirty="0" smtClean="0"/>
              <a:t>資訊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4.3  </a:t>
            </a:r>
            <a:r>
              <a:rPr lang="zh-TW" altLang="en-US" sz="1000" dirty="0" smtClean="0"/>
              <a:t>取得</a:t>
            </a:r>
            <a:r>
              <a:rPr lang="zh-TW" altLang="en-US" sz="1000" dirty="0"/>
              <a:t>合約</a:t>
            </a:r>
            <a:r>
              <a:rPr lang="en-US" altLang="zh-TW" sz="1000" dirty="0"/>
              <a:t>/</a:t>
            </a:r>
            <a:r>
              <a:rPr lang="zh-TW" altLang="en-US" sz="1000" dirty="0"/>
              <a:t>折扣</a:t>
            </a:r>
            <a:r>
              <a:rPr lang="en-US" altLang="zh-TW" sz="1000" dirty="0"/>
              <a:t>/</a:t>
            </a:r>
            <a:r>
              <a:rPr lang="zh-TW" altLang="en-US" sz="1000" dirty="0"/>
              <a:t>違約金資訊</a:t>
            </a:r>
            <a:endParaRPr lang="en-US" altLang="zh-TW" sz="1000" dirty="0" smtClean="0"/>
          </a:p>
          <a:p>
            <a:r>
              <a:rPr lang="en-US" altLang="zh-TW" sz="1000" dirty="0" smtClean="0"/>
              <a:t>   </a:t>
            </a:r>
            <a:r>
              <a:rPr lang="en-US" altLang="zh-TW" sz="1000" dirty="0" smtClean="0"/>
              <a:t>4.3. </a:t>
            </a:r>
            <a:r>
              <a:rPr lang="zh-TW" altLang="en-US" sz="1000" dirty="0" smtClean="0"/>
              <a:t>選取</a:t>
            </a:r>
            <a:r>
              <a:rPr lang="zh-TW" altLang="en-US" sz="1000" dirty="0"/>
              <a:t>產品及服務</a:t>
            </a:r>
            <a:endParaRPr lang="en-US" altLang="zh-TW" sz="1000" dirty="0" smtClean="0"/>
          </a:p>
          <a:p>
            <a:r>
              <a:rPr lang="en-US" altLang="zh-TW" sz="1000" dirty="0" smtClean="0"/>
              <a:t>   </a:t>
            </a:r>
            <a:r>
              <a:rPr lang="en-US" altLang="zh-TW" sz="1000" dirty="0" smtClean="0"/>
              <a:t>4.4  </a:t>
            </a:r>
            <a:r>
              <a:rPr lang="zh-TW" altLang="en-US" sz="1000" dirty="0" smtClean="0"/>
              <a:t>輸入</a:t>
            </a:r>
            <a:r>
              <a:rPr lang="en-US" altLang="zh-TW" sz="1000" dirty="0"/>
              <a:t>Future Date</a:t>
            </a:r>
            <a:endParaRPr lang="en-US" altLang="zh-TW" sz="1000" dirty="0" smtClean="0"/>
          </a:p>
          <a:p>
            <a:r>
              <a:rPr lang="en-US" altLang="zh-TW" sz="1000" dirty="0"/>
              <a:t>5</a:t>
            </a:r>
            <a:r>
              <a:rPr lang="en-US" altLang="zh-TW" sz="1000" dirty="0" smtClean="0"/>
              <a:t>. </a:t>
            </a:r>
            <a:r>
              <a:rPr lang="zh-TW" altLang="en-US" sz="1000" dirty="0" smtClean="0"/>
              <a:t>取得服務編號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門號</a:t>
            </a:r>
            <a:r>
              <a:rPr lang="en-US" altLang="zh-TW" sz="1000" dirty="0" smtClean="0"/>
              <a:t>)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</a:t>
            </a:r>
            <a:r>
              <a:rPr lang="en-US" altLang="zh-TW" sz="1000" dirty="0" smtClean="0"/>
              <a:t>5.1 </a:t>
            </a:r>
            <a:r>
              <a:rPr lang="en-US" altLang="zh-TW" sz="1000" dirty="0"/>
              <a:t>NRM </a:t>
            </a:r>
            <a:r>
              <a:rPr lang="zh-TW" altLang="en-US" sz="1000" dirty="0"/>
              <a:t>門號 </a:t>
            </a:r>
            <a:r>
              <a:rPr lang="en-US" altLang="zh-TW" sz="1000" dirty="0"/>
              <a:t>Pool </a:t>
            </a:r>
            <a:r>
              <a:rPr lang="zh-TW" altLang="en-US" sz="1000" dirty="0"/>
              <a:t>檢核</a:t>
            </a:r>
            <a:r>
              <a:rPr lang="zh-TW" altLang="en-US" sz="1000" dirty="0" smtClean="0"/>
              <a:t>及編號狀態</a:t>
            </a:r>
            <a:r>
              <a:rPr lang="zh-TW" altLang="en-US" sz="1000" dirty="0" smtClean="0"/>
              <a:t>異動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已被選取</a:t>
            </a:r>
            <a:r>
              <a:rPr lang="en-US" altLang="zh-TW" sz="1000" dirty="0" smtClean="0"/>
              <a:t>)</a:t>
            </a:r>
            <a:endParaRPr lang="en-US" altLang="zh-TW" sz="1000" dirty="0" smtClean="0"/>
          </a:p>
          <a:p>
            <a:r>
              <a:rPr lang="en-US" altLang="zh-TW" sz="1000" dirty="0" smtClean="0"/>
              <a:t>6. </a:t>
            </a:r>
            <a:r>
              <a:rPr lang="zh-TW" altLang="en-US" sz="1000" dirty="0" smtClean="0"/>
              <a:t>訂單處理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6.1 </a:t>
            </a:r>
            <a:r>
              <a:rPr lang="zh-TW" altLang="en-US" sz="1000" dirty="0" smtClean="0"/>
              <a:t>訂單</a:t>
            </a:r>
            <a:r>
              <a:rPr lang="zh-TW" altLang="en-US" sz="1000" dirty="0"/>
              <a:t>資訊</a:t>
            </a:r>
            <a:r>
              <a:rPr lang="zh-TW" altLang="en-US" sz="1000" dirty="0" smtClean="0"/>
              <a:t>接收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6.2 </a:t>
            </a:r>
            <a:r>
              <a:rPr lang="zh-TW" altLang="en-US" sz="1000" dirty="0" smtClean="0"/>
              <a:t>訂單資訊驗證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6.3 Call SBCC create subscriber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6.4 </a:t>
            </a:r>
            <a:r>
              <a:rPr lang="zh-TW" altLang="en-US" sz="1000" dirty="0" smtClean="0"/>
              <a:t>外部廠商處理送訂單資訊到</a:t>
            </a:r>
            <a:r>
              <a:rPr lang="en-US" altLang="zh-TW" sz="1000" dirty="0" smtClean="0"/>
              <a:t>ECSP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6.5 </a:t>
            </a:r>
            <a:r>
              <a:rPr lang="zh-TW" altLang="en-US" sz="1000" dirty="0" smtClean="0"/>
              <a:t>內部處理</a:t>
            </a:r>
            <a:r>
              <a:rPr lang="zh-TW" altLang="en-US" sz="1000" dirty="0"/>
              <a:t>送訂單資訊</a:t>
            </a:r>
            <a:r>
              <a:rPr lang="zh-TW" altLang="en-US" sz="1000" dirty="0" smtClean="0"/>
              <a:t>到</a:t>
            </a:r>
            <a:r>
              <a:rPr lang="en-US" altLang="zh-TW" sz="1000" dirty="0" smtClean="0"/>
              <a:t>Service Desk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6.6 </a:t>
            </a:r>
            <a:r>
              <a:rPr lang="zh-TW" altLang="en-US" sz="1000" dirty="0" smtClean="0"/>
              <a:t>外部廠商回傳處理完成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6.7 </a:t>
            </a:r>
            <a:r>
              <a:rPr lang="zh-TW" altLang="en-US" sz="1000" dirty="0" smtClean="0"/>
              <a:t>內部處理完成回傳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6.8 </a:t>
            </a:r>
            <a:r>
              <a:rPr lang="zh-TW" altLang="en-US" sz="1000" dirty="0" smtClean="0"/>
              <a:t>將</a:t>
            </a:r>
            <a:r>
              <a:rPr lang="zh-TW" altLang="en-US" sz="1000" dirty="0"/>
              <a:t>訂單資訊儲存到</a:t>
            </a:r>
            <a:r>
              <a:rPr lang="en-US" altLang="zh-TW" sz="1000" dirty="0" smtClean="0"/>
              <a:t>DB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6.9 </a:t>
            </a:r>
            <a:r>
              <a:rPr lang="zh-TW" altLang="en-US" sz="1000" dirty="0" smtClean="0"/>
              <a:t>將訂單送至</a:t>
            </a:r>
            <a:r>
              <a:rPr lang="en-US" altLang="zh-TW" sz="1000" dirty="0" smtClean="0"/>
              <a:t>SR</a:t>
            </a:r>
            <a:r>
              <a:rPr lang="zh-TW" altLang="en-US" sz="1000" dirty="0" smtClean="0"/>
              <a:t>儲存</a:t>
            </a:r>
            <a:endParaRPr lang="en-US" altLang="zh-TW" sz="1000" dirty="0" smtClean="0"/>
          </a:p>
          <a:p>
            <a:r>
              <a:rPr lang="en-US" altLang="zh-TW" sz="1000" dirty="0" smtClean="0"/>
              <a:t>7</a:t>
            </a:r>
            <a:r>
              <a:rPr lang="en-US" altLang="zh-TW" sz="1000" dirty="0" smtClean="0"/>
              <a:t>. </a:t>
            </a:r>
            <a:r>
              <a:rPr lang="zh-TW" altLang="en-US" sz="1000" dirty="0" smtClean="0"/>
              <a:t>訂單完成送</a:t>
            </a:r>
            <a:r>
              <a:rPr lang="en-US" altLang="zh-TW" sz="1000" dirty="0" smtClean="0"/>
              <a:t>Billing </a:t>
            </a:r>
            <a:r>
              <a:rPr lang="zh-TW" altLang="en-US" sz="1000" dirty="0" smtClean="0"/>
              <a:t>啟帳</a:t>
            </a:r>
            <a:endParaRPr lang="en-US" altLang="zh-TW" sz="1000" dirty="0" smtClean="0"/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7.1 Call SBCC active Billing</a:t>
            </a:r>
            <a:endParaRPr lang="en-US" altLang="zh-TW" sz="1000" dirty="0"/>
          </a:p>
          <a:p>
            <a:r>
              <a:rPr lang="en-US" altLang="zh-TW" sz="1000" dirty="0" smtClean="0"/>
              <a:t>8.</a:t>
            </a:r>
            <a:r>
              <a:rPr lang="en-US" altLang="zh-TW" sz="800" dirty="0" smtClean="0"/>
              <a:t> </a:t>
            </a:r>
            <a:r>
              <a:rPr lang="zh-TW" altLang="en-US" sz="800" dirty="0"/>
              <a:t>更新</a:t>
            </a:r>
            <a:r>
              <a:rPr lang="en-US" altLang="zh-TW" sz="800" dirty="0"/>
              <a:t>NRM </a:t>
            </a:r>
            <a:r>
              <a:rPr lang="zh-TW" altLang="en-US" sz="800" dirty="0"/>
              <a:t>編號狀態為</a:t>
            </a:r>
            <a:r>
              <a:rPr lang="en-US" altLang="zh-TW" sz="800" dirty="0"/>
              <a:t>(</a:t>
            </a:r>
            <a:r>
              <a:rPr lang="zh-TW" altLang="en-US" sz="800" dirty="0"/>
              <a:t>使用中</a:t>
            </a:r>
            <a:r>
              <a:rPr lang="en-US" altLang="zh-TW" sz="800" dirty="0"/>
              <a:t>)</a:t>
            </a:r>
            <a:endParaRPr lang="en-US" altLang="zh-TW" sz="700" dirty="0" smtClean="0"/>
          </a:p>
          <a:p>
            <a:endParaRPr lang="en-US" altLang="zh-TW" sz="700" dirty="0" smtClean="0"/>
          </a:p>
        </p:txBody>
      </p:sp>
      <p:sp>
        <p:nvSpPr>
          <p:cNvPr id="3" name="矩形 2"/>
          <p:cNvSpPr/>
          <p:nvPr/>
        </p:nvSpPr>
        <p:spPr>
          <a:xfrm>
            <a:off x="4808517" y="851045"/>
            <a:ext cx="1144286" cy="4991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/>
              <a:t>CRM</a:t>
            </a:r>
            <a:endParaRPr lang="zh-TW" altLang="en-US" sz="1600" dirty="0"/>
          </a:p>
        </p:txBody>
      </p:sp>
      <p:cxnSp>
        <p:nvCxnSpPr>
          <p:cNvPr id="4" name="肘形接點 3"/>
          <p:cNvCxnSpPr>
            <a:stCxn id="3" idx="2"/>
          </p:cNvCxnSpPr>
          <p:nvPr/>
        </p:nvCxnSpPr>
        <p:spPr>
          <a:xfrm rot="16200000" flipH="1">
            <a:off x="5022241" y="1708574"/>
            <a:ext cx="720074" cy="3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8512" y="916076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F6 BLS</a:t>
            </a:r>
            <a:endParaRPr lang="zh-TW" altLang="en-US" sz="1400" dirty="0"/>
          </a:p>
        </p:txBody>
      </p:sp>
      <p:sp>
        <p:nvSpPr>
          <p:cNvPr id="8" name="Oval 82"/>
          <p:cNvSpPr/>
          <p:nvPr/>
        </p:nvSpPr>
        <p:spPr>
          <a:xfrm>
            <a:off x="4798563" y="541553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/>
              <a:t>1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 bwMode="auto">
          <a:xfrm>
            <a:off x="6770546" y="-8508"/>
            <a:ext cx="240539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1-1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 </a:t>
            </a:r>
            <a:r>
              <a:rPr lang="zh-TW" altLang="zh-TW" sz="1800" kern="1200" dirty="0" smtClean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啟用 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/ Activation</a:t>
            </a:r>
            <a:endParaRPr lang="zh-TW" altLang="en-US" kern="0" dirty="0"/>
          </a:p>
        </p:txBody>
      </p:sp>
      <p:cxnSp>
        <p:nvCxnSpPr>
          <p:cNvPr id="13" name="肘形接點 12"/>
          <p:cNvCxnSpPr>
            <a:stCxn id="3" idx="3"/>
          </p:cNvCxnSpPr>
          <p:nvPr/>
        </p:nvCxnSpPr>
        <p:spPr>
          <a:xfrm flipV="1">
            <a:off x="5952803" y="1100600"/>
            <a:ext cx="101550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31427" y="2070230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OE(COES)</a:t>
            </a:r>
            <a:endParaRPr lang="zh-TW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899029" y="4940406"/>
            <a:ext cx="1152128" cy="3797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NRM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968307" y="3409249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ECSP</a:t>
            </a:r>
            <a:endParaRPr lang="zh-TW" altLang="en-US" sz="1400" dirty="0"/>
          </a:p>
        </p:txBody>
      </p:sp>
      <p:cxnSp>
        <p:nvCxnSpPr>
          <p:cNvPr id="26" name="肘形接點 25"/>
          <p:cNvCxnSpPr>
            <a:stCxn id="16" idx="2"/>
          </p:cNvCxnSpPr>
          <p:nvPr/>
        </p:nvCxnSpPr>
        <p:spPr>
          <a:xfrm rot="16200000" flipH="1">
            <a:off x="4938209" y="2919302"/>
            <a:ext cx="93856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58512" y="1852108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CM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05309" y="50487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TO-BE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03953" y="4748406"/>
            <a:ext cx="1152128" cy="1472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70173" y="2558374"/>
            <a:ext cx="727548" cy="4991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MDM</a:t>
            </a:r>
            <a:endParaRPr lang="zh-TW" altLang="en-US" sz="1400" dirty="0"/>
          </a:p>
        </p:txBody>
      </p:sp>
      <p:cxnSp>
        <p:nvCxnSpPr>
          <p:cNvPr id="61" name="肘形接點 60"/>
          <p:cNvCxnSpPr>
            <a:stCxn id="16" idx="3"/>
            <a:endCxn id="33" idx="1"/>
          </p:cNvCxnSpPr>
          <p:nvPr/>
        </p:nvCxnSpPr>
        <p:spPr>
          <a:xfrm>
            <a:off x="5983555" y="2260126"/>
            <a:ext cx="920398" cy="2561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3" idx="1"/>
            <a:endCxn id="38" idx="0"/>
          </p:cNvCxnSpPr>
          <p:nvPr/>
        </p:nvCxnSpPr>
        <p:spPr>
          <a:xfrm rot="10800000" flipV="1">
            <a:off x="4133947" y="1100600"/>
            <a:ext cx="674570" cy="14577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987699" y="2681045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SR</a:t>
            </a:r>
            <a:endParaRPr lang="zh-TW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6916035" y="4070769"/>
            <a:ext cx="1152128" cy="3797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Service Desk</a:t>
            </a:r>
            <a:endParaRPr lang="zh-TW" altLang="en-US" sz="1400" dirty="0"/>
          </a:p>
        </p:txBody>
      </p:sp>
      <p:sp>
        <p:nvSpPr>
          <p:cNvPr id="121" name="Oval 82"/>
          <p:cNvSpPr/>
          <p:nvPr/>
        </p:nvSpPr>
        <p:spPr>
          <a:xfrm>
            <a:off x="3807292" y="1932260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/>
              <a:t>2.1</a:t>
            </a:r>
          </a:p>
        </p:txBody>
      </p:sp>
      <p:sp>
        <p:nvSpPr>
          <p:cNvPr id="124" name="Oval 82"/>
          <p:cNvSpPr/>
          <p:nvPr/>
        </p:nvSpPr>
        <p:spPr>
          <a:xfrm>
            <a:off x="5539393" y="4077072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/>
              <a:t>7</a:t>
            </a:r>
            <a:r>
              <a:rPr lang="en-US" sz="1050" b="1" dirty="0" smtClean="0"/>
              <a:t>.1</a:t>
            </a:r>
            <a:endParaRPr lang="en-US" sz="1050" b="1" dirty="0"/>
          </a:p>
        </p:txBody>
      </p:sp>
      <p:sp>
        <p:nvSpPr>
          <p:cNvPr id="104" name="Oval 82"/>
          <p:cNvSpPr/>
          <p:nvPr/>
        </p:nvSpPr>
        <p:spPr>
          <a:xfrm>
            <a:off x="6647747" y="79872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/>
              <a:t>1</a:t>
            </a:r>
            <a:r>
              <a:rPr lang="en-US" sz="1050" b="1" dirty="0" smtClean="0"/>
              <a:t>.1</a:t>
            </a:r>
            <a:endParaRPr lang="en-US" sz="1050" b="1" dirty="0"/>
          </a:p>
        </p:txBody>
      </p:sp>
      <p:sp>
        <p:nvSpPr>
          <p:cNvPr id="105" name="Oval 82"/>
          <p:cNvSpPr/>
          <p:nvPr/>
        </p:nvSpPr>
        <p:spPr>
          <a:xfrm>
            <a:off x="3808519" y="2223064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1.2</a:t>
            </a:r>
            <a:endParaRPr lang="en-US" sz="1050" b="1" dirty="0"/>
          </a:p>
        </p:txBody>
      </p:sp>
      <p:sp>
        <p:nvSpPr>
          <p:cNvPr id="110" name="Oval 82"/>
          <p:cNvSpPr/>
          <p:nvPr/>
        </p:nvSpPr>
        <p:spPr>
          <a:xfrm>
            <a:off x="5088123" y="53850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/>
              <a:t>2</a:t>
            </a:r>
          </a:p>
        </p:txBody>
      </p:sp>
      <p:sp>
        <p:nvSpPr>
          <p:cNvPr id="73" name="矩形 69"/>
          <p:cNvSpPr/>
          <p:nvPr/>
        </p:nvSpPr>
        <p:spPr>
          <a:xfrm>
            <a:off x="4996697" y="4508133"/>
            <a:ext cx="891374" cy="499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SBCC</a:t>
            </a:r>
            <a:endParaRPr lang="zh-TW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4994028" y="4350563"/>
            <a:ext cx="894043" cy="116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879728" y="3393685"/>
            <a:ext cx="1152128" cy="379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OM</a:t>
            </a:r>
            <a:endParaRPr lang="zh-TW" altLang="en-US" sz="1400" dirty="0"/>
          </a:p>
        </p:txBody>
      </p:sp>
      <p:cxnSp>
        <p:nvCxnSpPr>
          <p:cNvPr id="97" name="肘形接點 96"/>
          <p:cNvCxnSpPr>
            <a:stCxn id="3" idx="1"/>
          </p:cNvCxnSpPr>
          <p:nvPr/>
        </p:nvCxnSpPr>
        <p:spPr>
          <a:xfrm rot="10800000" flipH="1" flipV="1">
            <a:off x="4808516" y="1100601"/>
            <a:ext cx="214997" cy="3260054"/>
          </a:xfrm>
          <a:prstGeom prst="bentConnector4">
            <a:avLst>
              <a:gd name="adj1" fmla="val -106327"/>
              <a:gd name="adj2" fmla="val 10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82"/>
          <p:cNvSpPr/>
          <p:nvPr/>
        </p:nvSpPr>
        <p:spPr>
          <a:xfrm>
            <a:off x="4611440" y="4476894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2.2</a:t>
            </a:r>
            <a:endParaRPr lang="en-US" sz="1050" b="1" dirty="0"/>
          </a:p>
        </p:txBody>
      </p:sp>
      <p:sp>
        <p:nvSpPr>
          <p:cNvPr id="112" name="Oval 82"/>
          <p:cNvSpPr/>
          <p:nvPr/>
        </p:nvSpPr>
        <p:spPr>
          <a:xfrm>
            <a:off x="4168520" y="218943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2.3</a:t>
            </a:r>
            <a:endParaRPr lang="en-US" sz="1050" b="1" dirty="0"/>
          </a:p>
        </p:txBody>
      </p:sp>
      <p:sp>
        <p:nvSpPr>
          <p:cNvPr id="113" name="Oval 82"/>
          <p:cNvSpPr/>
          <p:nvPr/>
        </p:nvSpPr>
        <p:spPr>
          <a:xfrm>
            <a:off x="4617940" y="473406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2.4</a:t>
            </a:r>
            <a:endParaRPr lang="en-US" sz="1050" b="1" dirty="0"/>
          </a:p>
        </p:txBody>
      </p:sp>
      <p:sp>
        <p:nvSpPr>
          <p:cNvPr id="35" name="Oval 82"/>
          <p:cNvSpPr/>
          <p:nvPr/>
        </p:nvSpPr>
        <p:spPr>
          <a:xfrm>
            <a:off x="4810317" y="177938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/>
              <a:t>3</a:t>
            </a:r>
          </a:p>
        </p:txBody>
      </p:sp>
      <p:sp>
        <p:nvSpPr>
          <p:cNvPr id="36" name="Oval 82"/>
          <p:cNvSpPr/>
          <p:nvPr/>
        </p:nvSpPr>
        <p:spPr>
          <a:xfrm>
            <a:off x="5080230" y="1777453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/>
              <a:t>3</a:t>
            </a:r>
            <a:r>
              <a:rPr lang="en-US" sz="1050" b="1" dirty="0" smtClean="0"/>
              <a:t>.1</a:t>
            </a:r>
            <a:endParaRPr lang="en-US" sz="1050" b="1" dirty="0"/>
          </a:p>
        </p:txBody>
      </p:sp>
      <p:sp>
        <p:nvSpPr>
          <p:cNvPr id="37" name="Oval 82"/>
          <p:cNvSpPr/>
          <p:nvPr/>
        </p:nvSpPr>
        <p:spPr>
          <a:xfrm>
            <a:off x="5405249" y="176909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3.2</a:t>
            </a:r>
            <a:endParaRPr lang="en-US" sz="1050" b="1" dirty="0"/>
          </a:p>
        </p:txBody>
      </p:sp>
      <p:sp>
        <p:nvSpPr>
          <p:cNvPr id="39" name="Oval 82"/>
          <p:cNvSpPr/>
          <p:nvPr/>
        </p:nvSpPr>
        <p:spPr>
          <a:xfrm>
            <a:off x="5688371" y="176043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3.3</a:t>
            </a:r>
            <a:endParaRPr lang="en-US" sz="1050" b="1" dirty="0"/>
          </a:p>
        </p:txBody>
      </p:sp>
      <p:sp>
        <p:nvSpPr>
          <p:cNvPr id="47" name="Oval 82"/>
          <p:cNvSpPr/>
          <p:nvPr/>
        </p:nvSpPr>
        <p:spPr>
          <a:xfrm>
            <a:off x="6588224" y="4862656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/>
              <a:t>5</a:t>
            </a:r>
            <a:endParaRPr lang="en-US" sz="1100" b="1" dirty="0"/>
          </a:p>
        </p:txBody>
      </p:sp>
      <p:sp>
        <p:nvSpPr>
          <p:cNvPr id="48" name="Oval 82"/>
          <p:cNvSpPr/>
          <p:nvPr/>
        </p:nvSpPr>
        <p:spPr>
          <a:xfrm>
            <a:off x="6309610" y="486265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/>
              <a:t>5</a:t>
            </a:r>
            <a:r>
              <a:rPr lang="en-US" sz="1050" b="1" dirty="0" smtClean="0"/>
              <a:t>.1</a:t>
            </a:r>
            <a:endParaRPr lang="en-US" sz="1050" b="1" dirty="0"/>
          </a:p>
        </p:txBody>
      </p:sp>
      <p:sp>
        <p:nvSpPr>
          <p:cNvPr id="49" name="Oval 82"/>
          <p:cNvSpPr/>
          <p:nvPr/>
        </p:nvSpPr>
        <p:spPr>
          <a:xfrm>
            <a:off x="6933149" y="237090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4.1</a:t>
            </a:r>
            <a:endParaRPr lang="en-US" sz="1050" b="1" dirty="0"/>
          </a:p>
        </p:txBody>
      </p:sp>
      <p:sp>
        <p:nvSpPr>
          <p:cNvPr id="56" name="Oval 82"/>
          <p:cNvSpPr/>
          <p:nvPr/>
        </p:nvSpPr>
        <p:spPr>
          <a:xfrm>
            <a:off x="7024609" y="1522210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4.2</a:t>
            </a:r>
            <a:endParaRPr lang="en-US" sz="1050" b="1" dirty="0"/>
          </a:p>
        </p:txBody>
      </p:sp>
      <p:sp>
        <p:nvSpPr>
          <p:cNvPr id="57" name="Oval 82"/>
          <p:cNvSpPr/>
          <p:nvPr/>
        </p:nvSpPr>
        <p:spPr>
          <a:xfrm>
            <a:off x="5407491" y="149890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5</a:t>
            </a:r>
            <a:endParaRPr lang="en-US" sz="1050" b="1" dirty="0"/>
          </a:p>
        </p:txBody>
      </p:sp>
      <p:sp>
        <p:nvSpPr>
          <p:cNvPr id="58" name="Oval 82"/>
          <p:cNvSpPr/>
          <p:nvPr/>
        </p:nvSpPr>
        <p:spPr>
          <a:xfrm>
            <a:off x="4831427" y="3109723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</a:t>
            </a:r>
            <a:endParaRPr lang="en-US" sz="1050" b="1" dirty="0"/>
          </a:p>
        </p:txBody>
      </p:sp>
      <p:sp>
        <p:nvSpPr>
          <p:cNvPr id="59" name="Oval 82"/>
          <p:cNvSpPr/>
          <p:nvPr/>
        </p:nvSpPr>
        <p:spPr>
          <a:xfrm>
            <a:off x="5099715" y="309917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6.1</a:t>
            </a:r>
            <a:endParaRPr lang="en-US" sz="1050" b="1" dirty="0"/>
          </a:p>
        </p:txBody>
      </p:sp>
      <p:sp>
        <p:nvSpPr>
          <p:cNvPr id="60" name="Oval 82"/>
          <p:cNvSpPr/>
          <p:nvPr/>
        </p:nvSpPr>
        <p:spPr>
          <a:xfrm>
            <a:off x="5448084" y="309245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6.2</a:t>
            </a:r>
            <a:endParaRPr lang="en-US" sz="1050" b="1" dirty="0"/>
          </a:p>
        </p:txBody>
      </p:sp>
      <p:sp>
        <p:nvSpPr>
          <p:cNvPr id="63" name="Oval 82"/>
          <p:cNvSpPr/>
          <p:nvPr/>
        </p:nvSpPr>
        <p:spPr>
          <a:xfrm>
            <a:off x="5121171" y="406201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6.3</a:t>
            </a:r>
            <a:endParaRPr lang="en-US" sz="1050" b="1" dirty="0"/>
          </a:p>
        </p:txBody>
      </p:sp>
      <p:cxnSp>
        <p:nvCxnSpPr>
          <p:cNvPr id="30" name="肘形接點 29"/>
          <p:cNvCxnSpPr>
            <a:stCxn id="16" idx="3"/>
          </p:cNvCxnSpPr>
          <p:nvPr/>
        </p:nvCxnSpPr>
        <p:spPr>
          <a:xfrm>
            <a:off x="5983555" y="2260126"/>
            <a:ext cx="1004144" cy="555553"/>
          </a:xfrm>
          <a:prstGeom prst="bentConnector3">
            <a:avLst>
              <a:gd name="adj1" fmla="val 45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82"/>
          <p:cNvSpPr/>
          <p:nvPr/>
        </p:nvSpPr>
        <p:spPr>
          <a:xfrm>
            <a:off x="4799058" y="152220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4.3</a:t>
            </a:r>
            <a:endParaRPr lang="en-US" sz="1050" b="1" dirty="0"/>
          </a:p>
        </p:txBody>
      </p:sp>
      <p:cxnSp>
        <p:nvCxnSpPr>
          <p:cNvPr id="44" name="直線單箭頭接點 43"/>
          <p:cNvCxnSpPr>
            <a:stCxn id="75" idx="2"/>
            <a:endCxn id="74" idx="0"/>
          </p:cNvCxnSpPr>
          <p:nvPr/>
        </p:nvCxnSpPr>
        <p:spPr>
          <a:xfrm flipH="1">
            <a:off x="5441050" y="3773476"/>
            <a:ext cx="14742" cy="577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82"/>
          <p:cNvSpPr/>
          <p:nvPr/>
        </p:nvSpPr>
        <p:spPr>
          <a:xfrm>
            <a:off x="6987699" y="312517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6.4</a:t>
            </a:r>
            <a:endParaRPr lang="en-US" sz="1050" b="1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6047498" y="3501008"/>
            <a:ext cx="936451" cy="1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>
            <a:off x="6047498" y="3429000"/>
            <a:ext cx="908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/>
          <p:nvPr/>
        </p:nvCxnSpPr>
        <p:spPr>
          <a:xfrm>
            <a:off x="6031856" y="3649923"/>
            <a:ext cx="890854" cy="427149"/>
          </a:xfrm>
          <a:prstGeom prst="bentConnector3">
            <a:avLst>
              <a:gd name="adj1" fmla="val 462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82"/>
          <p:cNvSpPr/>
          <p:nvPr/>
        </p:nvSpPr>
        <p:spPr>
          <a:xfrm>
            <a:off x="6958512" y="380412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6.5</a:t>
            </a:r>
            <a:endParaRPr lang="en-US" sz="1050" b="1" dirty="0"/>
          </a:p>
        </p:txBody>
      </p:sp>
      <p:cxnSp>
        <p:nvCxnSpPr>
          <p:cNvPr id="131" name="肘形接點 130"/>
          <p:cNvCxnSpPr>
            <a:stCxn id="102" idx="1"/>
          </p:cNvCxnSpPr>
          <p:nvPr/>
        </p:nvCxnSpPr>
        <p:spPr>
          <a:xfrm rot="10800000">
            <a:off x="6005309" y="3777071"/>
            <a:ext cx="910726" cy="483594"/>
          </a:xfrm>
          <a:prstGeom prst="bentConnector3">
            <a:avLst>
              <a:gd name="adj1" fmla="val 52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82"/>
          <p:cNvSpPr/>
          <p:nvPr/>
        </p:nvSpPr>
        <p:spPr>
          <a:xfrm>
            <a:off x="5724610" y="3092455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6.6</a:t>
            </a:r>
            <a:endParaRPr lang="en-US" sz="1050" b="1" dirty="0"/>
          </a:p>
        </p:txBody>
      </p:sp>
      <p:sp>
        <p:nvSpPr>
          <p:cNvPr id="147" name="Oval 82"/>
          <p:cNvSpPr/>
          <p:nvPr/>
        </p:nvSpPr>
        <p:spPr>
          <a:xfrm>
            <a:off x="4831427" y="2852548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6.7</a:t>
            </a:r>
            <a:endParaRPr lang="en-US" sz="1050" b="1" dirty="0"/>
          </a:p>
        </p:txBody>
      </p:sp>
      <p:sp>
        <p:nvSpPr>
          <p:cNvPr id="148" name="Oval 82"/>
          <p:cNvSpPr/>
          <p:nvPr/>
        </p:nvSpPr>
        <p:spPr>
          <a:xfrm>
            <a:off x="5094356" y="2842004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6.8</a:t>
            </a:r>
            <a:endParaRPr lang="en-US" sz="1050" b="1" dirty="0"/>
          </a:p>
        </p:txBody>
      </p:sp>
      <p:sp>
        <p:nvSpPr>
          <p:cNvPr id="149" name="Oval 82"/>
          <p:cNvSpPr/>
          <p:nvPr/>
        </p:nvSpPr>
        <p:spPr>
          <a:xfrm>
            <a:off x="7201437" y="2370909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6.9</a:t>
            </a:r>
            <a:endParaRPr lang="en-US" sz="1050" b="1" dirty="0"/>
          </a:p>
        </p:txBody>
      </p:sp>
      <p:cxnSp>
        <p:nvCxnSpPr>
          <p:cNvPr id="153" name="肘形接點 152"/>
          <p:cNvCxnSpPr/>
          <p:nvPr/>
        </p:nvCxnSpPr>
        <p:spPr>
          <a:xfrm flipV="1">
            <a:off x="6005309" y="2981135"/>
            <a:ext cx="978640" cy="401218"/>
          </a:xfrm>
          <a:prstGeom prst="bentConnector3">
            <a:avLst>
              <a:gd name="adj1" fmla="val -22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82"/>
          <p:cNvSpPr/>
          <p:nvPr/>
        </p:nvSpPr>
        <p:spPr>
          <a:xfrm>
            <a:off x="5420083" y="2837461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/>
              <a:t>7</a:t>
            </a:r>
            <a:endParaRPr lang="en-US" sz="1050" b="1" dirty="0"/>
          </a:p>
        </p:txBody>
      </p:sp>
      <p:cxnSp>
        <p:nvCxnSpPr>
          <p:cNvPr id="157" name="直線單箭頭接點 156"/>
          <p:cNvCxnSpPr>
            <a:stCxn id="101" idx="0"/>
            <a:endCxn id="27" idx="2"/>
          </p:cNvCxnSpPr>
          <p:nvPr/>
        </p:nvCxnSpPr>
        <p:spPr>
          <a:xfrm flipH="1" flipV="1">
            <a:off x="7534576" y="2231899"/>
            <a:ext cx="29187" cy="449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27" idx="1"/>
          </p:cNvCxnSpPr>
          <p:nvPr/>
        </p:nvCxnSpPr>
        <p:spPr>
          <a:xfrm flipV="1">
            <a:off x="5952803" y="2042004"/>
            <a:ext cx="1005709" cy="28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82"/>
          <p:cNvSpPr/>
          <p:nvPr/>
        </p:nvSpPr>
        <p:spPr>
          <a:xfrm>
            <a:off x="5078605" y="1503263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50" b="1" dirty="0" smtClean="0"/>
              <a:t>4.4</a:t>
            </a:r>
            <a:endParaRPr lang="en-US" sz="1050" b="1" dirty="0"/>
          </a:p>
        </p:txBody>
      </p:sp>
      <p:cxnSp>
        <p:nvCxnSpPr>
          <p:cNvPr id="14" name="肘形接點 13"/>
          <p:cNvCxnSpPr>
            <a:endCxn id="33" idx="1"/>
          </p:cNvCxnSpPr>
          <p:nvPr/>
        </p:nvCxnSpPr>
        <p:spPr>
          <a:xfrm rot="16200000" flipH="1">
            <a:off x="5911877" y="3829970"/>
            <a:ext cx="1033004" cy="951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82"/>
          <p:cNvSpPr/>
          <p:nvPr/>
        </p:nvSpPr>
        <p:spPr>
          <a:xfrm>
            <a:off x="6578790" y="5143643"/>
            <a:ext cx="268288" cy="2571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312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307</Words>
  <Application>Microsoft Office PowerPoint</Application>
  <PresentationFormat>如螢幕大小 (4:3)</PresentationFormat>
  <Paragraphs>83</Paragraphs>
  <Slides>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Office 佈景主題</vt:lpstr>
      <vt:lpstr>預設簡報設計</vt:lpstr>
      <vt:lpstr>工作表</vt:lpstr>
      <vt:lpstr>     Cloud BSS phase I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349</cp:revision>
  <dcterms:created xsi:type="dcterms:W3CDTF">2015-09-02T09:20:29Z</dcterms:created>
  <dcterms:modified xsi:type="dcterms:W3CDTF">2018-06-05T02:58:55Z</dcterms:modified>
</cp:coreProperties>
</file>