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299" r:id="rId3"/>
    <p:sldId id="303" r:id="rId4"/>
    <p:sldId id="300" r:id="rId5"/>
    <p:sldId id="301" r:id="rId6"/>
    <p:sldId id="302" r:id="rId7"/>
    <p:sldId id="26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737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A32C3-E635-4947-8DE7-5186F9B754AD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7C16-DAFE-408E-A347-6342F5E08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7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38B040B-944D-4699-8121-219965E3D97F}" type="slidenum">
              <a:rPr lang="zh-TW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9B3495E-ABAC-4DD7-A289-5C10C93A0E8C}" type="slidenum">
              <a:rPr lang="zh-TW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52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34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封面-機密-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19475" y="3644900"/>
            <a:ext cx="5473700" cy="1470025"/>
          </a:xfrm>
        </p:spPr>
        <p:txBody>
          <a:bodyPr/>
          <a:lstStyle>
            <a:lvl1pPr>
              <a:defRPr sz="20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05438" y="5253038"/>
            <a:ext cx="3487737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3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1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97051-62F9-4AF6-B76F-E347FBA06E1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A3F72-7443-40E1-B5A5-589E6D35C38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4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E9180-59BB-4901-B4EC-F3EC13A4E41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EA91-7F66-4478-977E-81E7227A85A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0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37099-7C67-4A4A-ACFC-571A92D2917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04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541E7-8FCD-4D73-87AB-EE521A8BF1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5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1FBAE-E2AE-4A34-9BD0-17E0B648B53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9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931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9570C-512A-4B44-8E7F-BEFF14380F0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40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D67CB-87E9-44B1-A952-FAB1DFEFE3D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86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7213" y="131763"/>
            <a:ext cx="2149475" cy="6107112"/>
          </a:xfrm>
        </p:spPr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31763"/>
            <a:ext cx="6297613" cy="6107112"/>
          </a:xfrm>
        </p:spPr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EED1C-40BD-40FF-8F29-333A54F1409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87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31763"/>
            <a:ext cx="8229600" cy="70485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981075"/>
            <a:ext cx="4038600" cy="52578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038600" cy="25527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86175"/>
            <a:ext cx="4038600" cy="25527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E23BD-77BE-4FF3-B04A-BFDF1A7188B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27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31763"/>
            <a:ext cx="8229600" cy="70485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981075"/>
            <a:ext cx="8229600" cy="52578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10F3A-029A-4D65-8359-5CB7FE30431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83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2FABAB3E-6FA9-47A0-B304-D1797D1D42F0}" type="slidenum">
              <a:rPr kumimoji="1" lang="en-CA" altLang="en-US" sz="900" smtClean="0">
                <a:solidFill>
                  <a:srgbClr val="7F7F7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CA" altLang="en-US" sz="90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4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2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94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0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90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8C89-46F5-4FC2-8B9C-63C40B0CEEC4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0657-8307-40FD-9DF2-BD5B73F4E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3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內頁-機密-0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7733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31763"/>
            <a:ext cx="82296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37300"/>
            <a:ext cx="1476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3BC9F2-C8BA-4E6B-8ACE-7C4C67E5B641}" type="slidenum">
              <a:rPr kumimoji="1"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微軟正黑體" pitchFamily="34" charset="-120"/>
          <a:ea typeface="微軟正黑體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微軟正黑體" pitchFamily="34" charset="-120"/>
          <a:ea typeface="微軟正黑體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微軟正黑體" pitchFamily="34" charset="-120"/>
          <a:ea typeface="微軟正黑體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微軟正黑體" pitchFamily="34" charset="-120"/>
          <a:ea typeface="微軟正黑體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Arial" charset="0"/>
          <a:ea typeface="標楷體" pitchFamily="65" charset="-120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Arial" charset="0"/>
          <a:ea typeface="標楷體" pitchFamily="65" charset="-120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Arial" charset="0"/>
          <a:ea typeface="標楷體" pitchFamily="65" charset="-120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2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kumimoji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600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chemeClr val="tx1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3419475" y="3573463"/>
            <a:ext cx="5976938" cy="1470025"/>
          </a:xfrm>
        </p:spPr>
        <p:txBody>
          <a:bodyPr/>
          <a:lstStyle/>
          <a:p>
            <a:pPr algn="ctr" eaLnBrk="1" hangingPunct="1"/>
            <a:r>
              <a:rPr lang="en-US" altLang="zh-TW" sz="4400" dirty="0" smtClean="0">
                <a:solidFill>
                  <a:schemeClr val="bg1"/>
                </a:solidFill>
              </a:rPr>
              <a:t>Cloud BSS </a:t>
            </a:r>
            <a:endParaRPr lang="zh-TW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867400" y="5445125"/>
            <a:ext cx="3025080" cy="696913"/>
          </a:xfrm>
          <a:noFill/>
        </p:spPr>
        <p:txBody>
          <a:bodyPr/>
          <a:lstStyle/>
          <a:p>
            <a:pPr eaLnBrk="1" hangingPunct="1"/>
            <a:r>
              <a:rPr lang="en-US" altLang="zh-TW" sz="2000" dirty="0" smtClean="0">
                <a:solidFill>
                  <a:schemeClr val="bg1"/>
                </a:solidFill>
              </a:rPr>
              <a:t>James Fanchiang</a:t>
            </a:r>
            <a:endParaRPr lang="zh-TW" alt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79" name="Rectangle 2"/>
          <p:cNvSpPr txBox="1">
            <a:spLocks noChangeArrowheads="1"/>
          </p:cNvSpPr>
          <p:nvPr/>
        </p:nvSpPr>
        <p:spPr bwMode="auto">
          <a:xfrm>
            <a:off x="498475" y="184126"/>
            <a:ext cx="84248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fontAlgn="base" hangingPunct="1">
              <a:lnSpc>
                <a:spcPts val="26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en-US" altLang="en-US" sz="2800" b="1" dirty="0" err="1" smtClean="0">
                <a:solidFill>
                  <a:srgbClr val="C00000"/>
                </a:solidFill>
                <a:latin typeface="Calibri" pitchFamily="34" charset="0"/>
              </a:rPr>
              <a:t>Devops</a:t>
            </a:r>
            <a:r>
              <a:rPr kumimoji="0" lang="en-US" altLang="en-US" sz="28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kumimoji="0" lang="en-US" altLang="en-US" sz="2800" b="1" smtClean="0">
                <a:solidFill>
                  <a:srgbClr val="C00000"/>
                </a:solidFill>
                <a:latin typeface="Calibri" pitchFamily="34" charset="0"/>
              </a:rPr>
              <a:t>for </a:t>
            </a:r>
            <a:r>
              <a:rPr kumimoji="0" lang="en-US" altLang="en-US" sz="2800" b="1" smtClean="0">
                <a:solidFill>
                  <a:srgbClr val="C00000"/>
                </a:solidFill>
                <a:latin typeface="Calibri" pitchFamily="34" charset="0"/>
              </a:rPr>
              <a:t>Cloud BSS</a:t>
            </a:r>
            <a:endParaRPr kumimoji="0" lang="en-US" altLang="en-US" sz="2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6880" y="2780928"/>
            <a:ext cx="2863887" cy="167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en-US" altLang="zh-TW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80000" indent="-1800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en-US" altLang="zh-TW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180000" indent="-180000">
              <a:lnSpc>
                <a:spcPct val="150000"/>
              </a:lnSpc>
              <a:buFont typeface="+mj-lt"/>
              <a:buAutoNum type="arabicPeriod"/>
            </a:pPr>
            <a:endParaRPr kumimoji="1" lang="en-US" altLang="zh-TW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80000" indent="-1800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zh-TW" altLang="zh-TW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80000" indent="-1800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en-US" altLang="zh-TW" sz="1400" dirty="0">
              <a:solidFill>
                <a:srgbClr val="000000"/>
              </a:solidFill>
              <a:latin typeface="Calibri" panose="020F0502020204030204" pitchFamily="34" charset="0"/>
              <a:ea typeface="Cambria Math" panose="02040503050406030204" pitchFamily="18" charset="0"/>
              <a:cs typeface="Arial Unicode MS" panose="020B060402020202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210"/>
            <a:ext cx="9144000" cy="46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4363517" y="1415946"/>
            <a:ext cx="2412305" cy="1292974"/>
          </a:xfrm>
          <a:prstGeom prst="roundRect">
            <a:avLst/>
          </a:prstGeom>
          <a:solidFill>
            <a:srgbClr val="CCCC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TW" dirty="0" smtClean="0"/>
              <a:t>Batch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549774" y="1415108"/>
            <a:ext cx="2590800" cy="1293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zh-TW" dirty="0"/>
              <a:t>  </a:t>
            </a:r>
            <a:r>
              <a:rPr lang="en-US" altLang="zh-TW" dirty="0" smtClean="0"/>
              <a:t>Admin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560886" y="3087489"/>
            <a:ext cx="5383213" cy="917575"/>
          </a:xfrm>
          <a:prstGeom prst="roundRect">
            <a:avLst/>
          </a:prstGeom>
          <a:solidFill>
            <a:srgbClr val="CC99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TW" dirty="0" smtClean="0"/>
              <a:t>Core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08274" y="4340497"/>
            <a:ext cx="2527822" cy="1199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TW" dirty="0"/>
              <a:t>    </a:t>
            </a:r>
            <a:r>
              <a:rPr lang="en-US" altLang="zh-TW" dirty="0" smtClean="0"/>
              <a:t>hibernate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3107708" y="5916850"/>
            <a:ext cx="2235200" cy="3063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/>
              <a:t>Oracle</a:t>
            </a:r>
            <a:endParaRPr lang="zh-TW" altLang="en-US" dirty="0"/>
          </a:p>
        </p:txBody>
      </p:sp>
      <p:sp>
        <p:nvSpPr>
          <p:cNvPr id="59" name="向下箭號 58"/>
          <p:cNvSpPr/>
          <p:nvPr/>
        </p:nvSpPr>
        <p:spPr>
          <a:xfrm>
            <a:off x="4067944" y="5567710"/>
            <a:ext cx="287338" cy="309562"/>
          </a:xfrm>
          <a:prstGeom prst="down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1804001" y="1628800"/>
            <a:ext cx="727076" cy="273843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Controller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772188" y="1628800"/>
            <a:ext cx="647700" cy="273843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Model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上-下雙向箭號 101"/>
          <p:cNvSpPr/>
          <p:nvPr/>
        </p:nvSpPr>
        <p:spPr>
          <a:xfrm>
            <a:off x="2632449" y="2721298"/>
            <a:ext cx="219075" cy="347662"/>
          </a:xfrm>
          <a:prstGeom prst="upDownArrow">
            <a:avLst/>
          </a:prstGeom>
          <a:solidFill>
            <a:srgbClr val="C00000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3" name="上-下雙向箭號 102"/>
          <p:cNvSpPr/>
          <p:nvPr/>
        </p:nvSpPr>
        <p:spPr>
          <a:xfrm>
            <a:off x="5367711" y="2721298"/>
            <a:ext cx="219075" cy="347662"/>
          </a:xfrm>
          <a:prstGeom prst="upDownArrow">
            <a:avLst/>
          </a:prstGeom>
          <a:solidFill>
            <a:srgbClr val="C00000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7" name="上-下雙向箭號 106"/>
          <p:cNvSpPr/>
          <p:nvPr/>
        </p:nvSpPr>
        <p:spPr>
          <a:xfrm>
            <a:off x="4100177" y="3992835"/>
            <a:ext cx="217488" cy="347662"/>
          </a:xfrm>
          <a:prstGeom prst="upDownArrow">
            <a:avLst/>
          </a:prstGeom>
          <a:solidFill>
            <a:srgbClr val="C00000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18" name="AutoShape 72"/>
          <p:cNvSpPr>
            <a:spLocks noChangeArrowheads="1"/>
          </p:cNvSpPr>
          <p:nvPr/>
        </p:nvSpPr>
        <p:spPr bwMode="auto">
          <a:xfrm>
            <a:off x="4194175" y="125413"/>
            <a:ext cx="4770438" cy="566737"/>
          </a:xfrm>
          <a:prstGeom prst="flowChartAlternateProcess">
            <a:avLst/>
          </a:prstGeom>
          <a:gradFill rotWithShape="1">
            <a:gsLst>
              <a:gs pos="0">
                <a:srgbClr val="FF00FF"/>
              </a:gs>
              <a:gs pos="100000">
                <a:srgbClr val="FFE7FF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5219" name="Text Box 63"/>
          <p:cNvSpPr txBox="1">
            <a:spLocks noChangeArrowheads="1"/>
          </p:cNvSpPr>
          <p:nvPr/>
        </p:nvSpPr>
        <p:spPr bwMode="auto">
          <a:xfrm>
            <a:off x="4256088" y="179388"/>
            <a:ext cx="4570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E1DD25"/>
                    </a:gs>
                    <a:gs pos="50000">
                      <a:srgbClr val="FFFFFF"/>
                    </a:gs>
                    <a:gs pos="100000">
                      <a:srgbClr val="E1DD25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257300" indent="-3429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 dirty="0">
                <a:solidFill>
                  <a:srgbClr val="002060"/>
                </a:solidFill>
                <a:ea typeface="標楷體" pitchFamily="65" charset="-120"/>
              </a:rPr>
              <a:t>   </a:t>
            </a:r>
            <a:r>
              <a:rPr lang="en-US" altLang="zh-TW" sz="2400" b="1" dirty="0" smtClean="0">
                <a:solidFill>
                  <a:srgbClr val="002060"/>
                </a:solidFill>
                <a:ea typeface="標楷體" pitchFamily="65" charset="-120"/>
              </a:rPr>
              <a:t>Cloud BSS framework</a:t>
            </a:r>
            <a:endParaRPr lang="en-US" altLang="zh-TW" sz="1600" b="1" dirty="0">
              <a:solidFill>
                <a:srgbClr val="002060"/>
              </a:solidFill>
              <a:ea typeface="標楷體" pitchFamily="65" charset="-12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260430" y="3281554"/>
            <a:ext cx="647700" cy="255842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DAO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51920" y="4540808"/>
            <a:ext cx="727076" cy="273843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JPA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372374" y="3284984"/>
            <a:ext cx="647700" cy="252412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Entity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696270" y="764704"/>
            <a:ext cx="2235200" cy="3063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38" name="上-下雙向箭號 37"/>
          <p:cNvSpPr/>
          <p:nvPr/>
        </p:nvSpPr>
        <p:spPr>
          <a:xfrm>
            <a:off x="2632275" y="1052736"/>
            <a:ext cx="219075" cy="347662"/>
          </a:xfrm>
          <a:prstGeom prst="upDownArrow">
            <a:avLst/>
          </a:prstGeom>
          <a:solidFill>
            <a:srgbClr val="C00000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576342" y="1665061"/>
            <a:ext cx="647700" cy="273843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Runner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4001" y="2060848"/>
            <a:ext cx="727076" cy="273843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Templates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03429" y="3281554"/>
            <a:ext cx="647700" cy="252412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Service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03039" y="3293864"/>
            <a:ext cx="647700" cy="252412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/>
                </a:solidFill>
              </a:rPr>
              <a:t>Model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DB: Hibernate + JPA</a:t>
            </a:r>
          </a:p>
          <a:p>
            <a:r>
              <a:rPr lang="en-US" altLang="zh-TW" dirty="0" smtClean="0"/>
              <a:t>Backend: Spring boot 2.0</a:t>
            </a:r>
          </a:p>
          <a:p>
            <a:r>
              <a:rPr lang="en-US" altLang="zh-TW" dirty="0" smtClean="0"/>
              <a:t>Frontend: </a:t>
            </a:r>
            <a:r>
              <a:rPr lang="en-US" altLang="zh-TW" dirty="0" err="1" smtClean="0"/>
              <a:t>Thymeleaf</a:t>
            </a:r>
            <a:r>
              <a:rPr lang="en-US" altLang="zh-TW" dirty="0" smtClean="0"/>
              <a:t> + jQuery</a:t>
            </a:r>
          </a:p>
          <a:p>
            <a:r>
              <a:rPr lang="en-US" altLang="zh-TW" dirty="0" smtClean="0"/>
              <a:t>API: Restful + JSON data (new interface)</a:t>
            </a:r>
          </a:p>
          <a:p>
            <a:r>
              <a:rPr lang="en-US" altLang="zh-TW" dirty="0" smtClean="0"/>
              <a:t>Version control: GIT</a:t>
            </a:r>
          </a:p>
          <a:p>
            <a:r>
              <a:rPr lang="en-US" altLang="zh-TW" dirty="0" smtClean="0"/>
              <a:t>Dependency: Maven</a:t>
            </a:r>
          </a:p>
          <a:p>
            <a:r>
              <a:rPr lang="en-US" altLang="zh-TW" dirty="0" smtClean="0"/>
              <a:t>Deploy: Docker (K8s)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 principle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hpc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/company/{id}</a:t>
            </a:r>
          </a:p>
          <a:p>
            <a:pPr lvl="1"/>
            <a:r>
              <a:rPr lang="en-US" altLang="zh-TW" dirty="0" smtClean="0"/>
              <a:t>Post/Get/Push/Delete/Patch resource</a:t>
            </a:r>
          </a:p>
          <a:p>
            <a:r>
              <a:rPr lang="en-US" altLang="zh-TW" dirty="0" err="1" smtClean="0"/>
              <a:t>hpc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/company/search</a:t>
            </a:r>
          </a:p>
          <a:p>
            <a:pPr lvl="1"/>
            <a:r>
              <a:rPr lang="en-US" altLang="zh-TW" dirty="0" smtClean="0"/>
              <a:t>Post </a:t>
            </a:r>
          </a:p>
          <a:p>
            <a:r>
              <a:rPr lang="en-US" altLang="zh-TW" dirty="0" smtClean="0"/>
              <a:t>Data: JSON</a:t>
            </a:r>
          </a:p>
          <a:p>
            <a:r>
              <a:rPr lang="en-US" altLang="zh-TW" dirty="0" smtClean="0"/>
              <a:t>Data class: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1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群組 1"/>
          <p:cNvGrpSpPr>
            <a:grpSpLocks/>
          </p:cNvGrpSpPr>
          <p:nvPr/>
        </p:nvGrpSpPr>
        <p:grpSpPr bwMode="auto">
          <a:xfrm>
            <a:off x="611188" y="1052513"/>
            <a:ext cx="7696200" cy="5105400"/>
            <a:chOff x="685800" y="1124744"/>
            <a:chExt cx="7696200" cy="5105400"/>
          </a:xfrm>
        </p:grpSpPr>
        <p:pic>
          <p:nvPicPr>
            <p:cNvPr id="11267" name="Picture 2" descr="j0290803"/>
            <p:cNvPicPr>
              <a:picLocks noChangeAspect="1" noChangeArrowheads="1"/>
            </p:cNvPicPr>
            <p:nvPr/>
          </p:nvPicPr>
          <p:blipFill>
            <a:blip r:embed="rId2">
              <a:lum brigh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124744"/>
              <a:ext cx="7696200" cy="510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715" name="Text Box 3"/>
            <p:cNvSpPr txBox="1">
              <a:spLocks noChangeArrowheads="1"/>
            </p:cNvSpPr>
            <p:nvPr/>
          </p:nvSpPr>
          <p:spPr bwMode="auto">
            <a:xfrm>
              <a:off x="1752600" y="2894806"/>
              <a:ext cx="63246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7200" b="1" i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alligraphy" pitchFamily="66" charset="0"/>
                </a:rPr>
                <a:t>Than you !</a:t>
              </a:r>
              <a:endParaRPr lang="en-US" altLang="zh-TW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967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92</Words>
  <Application>Microsoft Office PowerPoint</Application>
  <PresentationFormat>如螢幕大小 (4:3)</PresentationFormat>
  <Paragraphs>40</Paragraphs>
  <Slides>6</Slides>
  <Notes>2</Notes>
  <HiddenSlides>1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Office 佈景主題</vt:lpstr>
      <vt:lpstr>預設簡報設計</vt:lpstr>
      <vt:lpstr>Cloud BSS </vt:lpstr>
      <vt:lpstr>PowerPoint 簡報</vt:lpstr>
      <vt:lpstr>PowerPoint 簡報</vt:lpstr>
      <vt:lpstr>The framework</vt:lpstr>
      <vt:lpstr>Restful API principle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Minos Lin</dc:creator>
  <cp:lastModifiedBy>admin</cp:lastModifiedBy>
  <cp:revision>399</cp:revision>
  <dcterms:created xsi:type="dcterms:W3CDTF">2017-09-11T06:23:08Z</dcterms:created>
  <dcterms:modified xsi:type="dcterms:W3CDTF">2018-06-07T05:28:13Z</dcterms:modified>
</cp:coreProperties>
</file>