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6"/>
  </p:notesMasterIdLst>
  <p:sldIdLst>
    <p:sldId id="284" r:id="rId2"/>
    <p:sldId id="282" r:id="rId3"/>
    <p:sldId id="260" r:id="rId4"/>
    <p:sldId id="281" r:id="rId5"/>
    <p:sldId id="277" r:id="rId6"/>
    <p:sldId id="257" r:id="rId7"/>
    <p:sldId id="275" r:id="rId8"/>
    <p:sldId id="278" r:id="rId9"/>
    <p:sldId id="258" r:id="rId10"/>
    <p:sldId id="259" r:id="rId11"/>
    <p:sldId id="283" r:id="rId12"/>
    <p:sldId id="267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80" r:id="rId22"/>
    <p:sldId id="271" r:id="rId23"/>
    <p:sldId id="272" r:id="rId24"/>
    <p:sldId id="279" r:id="rId2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00"/>
    <a:srgbClr val="D27D00"/>
    <a:srgbClr val="FF99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8403" autoAdjust="0"/>
  </p:normalViewPr>
  <p:slideViewPr>
    <p:cSldViewPr showGuides="1">
      <p:cViewPr>
        <p:scale>
          <a:sx n="100" d="100"/>
          <a:sy n="100" d="100"/>
        </p:scale>
        <p:origin x="-426" y="10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75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E363B-9583-41B8-A78D-C1DDD31D7E32}" type="datetimeFigureOut">
              <a:rPr lang="zh-TW" altLang="en-US" smtClean="0"/>
              <a:t>2017-07-10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CB460-827B-4B4B-AA66-D616A1D28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50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B460-827B-4B4B-AA66-D616A1D2895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9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 err="1" smtClean="0">
                <a:latin typeface="+mj-lt"/>
              </a:rPr>
              <a:t>Program:訂義方案</a:t>
            </a:r>
            <a:r>
              <a:rPr lang="en-US" altLang="zh-TW" dirty="0" smtClean="0">
                <a:latin typeface="+mj-lt"/>
              </a:rPr>
              <a:t>(8碼)</a:t>
            </a:r>
            <a:r>
              <a:rPr lang="en-US" altLang="zh-TW" baseline="0" dirty="0" smtClean="0">
                <a:latin typeface="+mj-lt"/>
              </a:rPr>
              <a:t> / </a:t>
            </a:r>
            <a:r>
              <a:rPr lang="en-US" altLang="zh-TW" dirty="0" err="1" smtClean="0">
                <a:latin typeface="+mj-lt"/>
              </a:rPr>
              <a:t>Promotion:促代</a:t>
            </a:r>
            <a:endParaRPr lang="en-US" altLang="zh-TW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dirty="0" smtClean="0">
                <a:latin typeface="+mj-lt"/>
              </a:rPr>
              <a:t>一個</a:t>
            </a:r>
            <a:r>
              <a:rPr lang="en-US" altLang="zh-TW" dirty="0" err="1" smtClean="0">
                <a:latin typeface="+mj-lt"/>
              </a:rPr>
              <a:t>promotion只有選擇一個</a:t>
            </a:r>
            <a:r>
              <a:rPr lang="en-US" altLang="zh-TW" dirty="0" smtClean="0">
                <a:latin typeface="+mj-lt"/>
              </a:rPr>
              <a:t>「</a:t>
            </a:r>
            <a:r>
              <a:rPr lang="zh-TW" altLang="en-US" sz="1200" dirty="0" smtClean="0">
                <a:solidFill>
                  <a:schemeClr val="tx1"/>
                </a:solidFill>
                <a:latin typeface="+mj-lt"/>
                <a:ea typeface="標楷體" panose="03000509000000000000" pitchFamily="65" charset="-120"/>
              </a:rPr>
              <a:t>停用</a:t>
            </a:r>
            <a:r>
              <a:rPr lang="en-US" altLang="zh-TW" sz="1200" dirty="0" smtClean="0">
                <a:solidFill>
                  <a:schemeClr val="tx1"/>
                </a:solidFill>
                <a:latin typeface="+mj-lt"/>
                <a:ea typeface="標楷體" panose="03000509000000000000" pitchFamily="65" charset="-120"/>
              </a:rPr>
              <a:t>-</a:t>
            </a:r>
            <a:r>
              <a:rPr lang="zh-TW" altLang="en-US" sz="1200" dirty="0" smtClean="0">
                <a:solidFill>
                  <a:schemeClr val="tx1"/>
                </a:solidFill>
                <a:latin typeface="+mj-lt"/>
                <a:ea typeface="標楷體" panose="03000509000000000000" pitchFamily="65" charset="-120"/>
              </a:rPr>
              <a:t>單獨服務</a:t>
            </a:r>
            <a:r>
              <a:rPr lang="en-US" altLang="zh-TW" sz="1200" dirty="0" smtClean="0">
                <a:solidFill>
                  <a:schemeClr val="tx1"/>
                </a:solidFill>
                <a:latin typeface="+mj-lt"/>
                <a:ea typeface="標楷體" panose="03000509000000000000" pitchFamily="65" charset="-120"/>
              </a:rPr>
              <a:t>/</a:t>
            </a:r>
            <a:r>
              <a:rPr lang="zh-TW" altLang="en-US" sz="1200" dirty="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停用</a:t>
            </a:r>
            <a:r>
              <a:rPr lang="en-US" altLang="zh-TW" sz="1200" dirty="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-</a:t>
            </a:r>
            <a:r>
              <a:rPr lang="zh-TW" altLang="en-US" sz="1200" dirty="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用戶編號</a:t>
            </a:r>
            <a:r>
              <a:rPr lang="en-US" altLang="zh-TW" sz="1200" dirty="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全部服務</a:t>
            </a:r>
            <a:r>
              <a:rPr lang="en-US" altLang="zh-TW" sz="1200" dirty="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)」，</a:t>
            </a:r>
            <a:r>
              <a:rPr lang="en-US" altLang="zh-TW" sz="1200" dirty="0" err="1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這兩者不能並存</a:t>
            </a:r>
            <a:r>
              <a:rPr lang="en-US" altLang="zh-TW" sz="1200" dirty="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除非有兩個promotion</a:t>
            </a:r>
            <a:r>
              <a:rPr lang="en-US" altLang="zh-TW" sz="1200" dirty="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如果是選擇「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停用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-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用戶編號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全部服務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)」</a:t>
            </a:r>
            <a:r>
              <a:rPr lang="en-US" altLang="zh-TW" sz="1200" kern="1200" dirty="0" err="1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系統會限制違約金需要相同，才不會因為退約的先後有不同的違約金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kern="1200" dirty="0" err="1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Program和Promotion的上架時間可以不相同。但Promotion的上架期間一定會是在Program之間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。(</a:t>
            </a:r>
            <a:r>
              <a:rPr lang="en-US" altLang="zh-TW" sz="1200" kern="1200" dirty="0" err="1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下架期間通常會對期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)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Promotion是否綁約是可以看每個Promotion的設定，不一定都要綁約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如果有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Promotion價格和議價價格，是使用議價價格出給客戶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計算帳單順序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牌價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-&gt;Promotion-&gt;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議價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如果其他品項沒有違約金，仍需設定到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promotion中，但違約金設定為0。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產品有月繳才有月的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promotion，年繳才能有年的promotion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兩者不能並存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產品代碼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2碼+年+Qx+年繳/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月繳方案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如果要年繳出帳，就一定要設定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因為出帳預設就是月繳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PM無法改牌價，如果要改要透過IT，且會回溯到以前的帳單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必須要沒有用戶購買，才可以修改牌價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B460-827B-4B4B-AA66-D616A1D2895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50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B460-827B-4B4B-AA66-D616A1D2895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9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B460-827B-4B4B-AA66-D616A1D2895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B460-827B-4B4B-AA66-D616A1D2895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9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封面-內部使用-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19475" y="3644900"/>
            <a:ext cx="5473700" cy="14700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05438" y="5253038"/>
            <a:ext cx="3487737" cy="69691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53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18724-1F3B-4FA6-ADE2-489CAD91D1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865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6B484-CF23-4FFC-9B13-095A6C69E8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000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4BA9-7B31-48E0-A6B0-FDA2DA071F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173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319CB-E64A-463F-8887-E2F4E5CA5E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008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A189A-BD1F-4C53-B4C2-A476BCAA98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767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0A8FB-1867-4BED-8ACF-F451FB7491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2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A1E6F-6A30-4CB1-A2CA-8989A83015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28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C77F9-642F-489A-AC79-C01AE9020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11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21E4-0267-4D43-9E79-47518B6C02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123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516E8-203E-4447-9E2C-83EA743E8B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20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內頁-內部使用-0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37300"/>
            <a:ext cx="1476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0A7DFFC-4FFF-4DA3-AC96-487CD093CA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015F1.E9B3A2F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cid:image003.png@01D015F1.E9B3A2F0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cid:image004.png@01D015F1.E9B3A2F0" TargetMode="External"/><Relationship Id="rId7" Type="http://schemas.openxmlformats.org/officeDocument/2006/relationships/image" Target="cid:image008.png@01D015F2.5A78599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cid:image007.png@01D015F2.5A785990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cid:image009.png@01D015F2.5A785990" TargetMode="External"/><Relationship Id="rId7" Type="http://schemas.openxmlformats.org/officeDocument/2006/relationships/image" Target="cid:image011.png@01D015F2.DAE0D12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cid:image013.png@01D015F2.DAE0D120" TargetMode="External"/><Relationship Id="rId5" Type="http://schemas.openxmlformats.org/officeDocument/2006/relationships/image" Target="cid:image006.png@01D015F2.DAE0D120" TargetMode="Externa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cid:image012.png@01D015F2.DAE0D12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cid:image014.png@01D015F2.DAE0D1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cid:image010.png@01D015F3.05FE6A20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3.xml"/><Relationship Id="rId7" Type="http://schemas.openxmlformats.org/officeDocument/2006/relationships/slide" Target="slide2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notesSlide" Target="../notesSlides/notesSlide4.xml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 smtClean="0">
                <a:solidFill>
                  <a:srgbClr val="FFFFFF"/>
                </a:solidFill>
              </a:rPr>
              <a:t>ESDP (Enterprise Service Delivery Platform)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27538" y="5446713"/>
            <a:ext cx="4321175" cy="1150937"/>
          </a:xfrm>
          <a:noFill/>
        </p:spPr>
        <p:txBody>
          <a:bodyPr/>
          <a:lstStyle/>
          <a:p>
            <a:pPr algn="r" eaLnBrk="1" hangingPunct="1"/>
            <a:r>
              <a:rPr lang="en-US" altLang="zh-TW" b="1" dirty="0" smtClean="0">
                <a:solidFill>
                  <a:schemeClr val="bg1"/>
                </a:solidFill>
                <a:latin typeface="Tahoma" pitchFamily="34" charset="0"/>
              </a:rPr>
              <a:t>Minos Lin</a:t>
            </a:r>
          </a:p>
          <a:p>
            <a:pPr algn="r" eaLnBrk="1" hangingPunct="1"/>
            <a:r>
              <a:rPr lang="en-US" altLang="zh-TW" b="1" dirty="0" smtClean="0">
                <a:solidFill>
                  <a:schemeClr val="bg1"/>
                </a:solidFill>
                <a:latin typeface="Tahoma" pitchFamily="34" charset="0"/>
              </a:rPr>
              <a:t>Dec. 22 2014</a:t>
            </a:r>
          </a:p>
        </p:txBody>
      </p:sp>
    </p:spTree>
    <p:extLst>
      <p:ext uri="{BB962C8B-B14F-4D97-AF65-F5344CB8AC3E}">
        <p14:creationId xmlns:p14="http://schemas.microsoft.com/office/powerpoint/2010/main" val="16417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41044"/>
            <a:ext cx="4427983" cy="515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右箭號 2"/>
          <p:cNvSpPr/>
          <p:nvPr/>
        </p:nvSpPr>
        <p:spPr>
          <a:xfrm rot="8336110">
            <a:off x="1669987" y="4087888"/>
            <a:ext cx="36004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5593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71600" y="664046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COES</a:t>
            </a:r>
            <a:r>
              <a:rPr lang="zh-TW" altLang="en-US" sz="1200" dirty="0" smtClean="0">
                <a:solidFill>
                  <a:srgbClr val="FF0000"/>
                </a:solidFill>
              </a:rPr>
              <a:t>依適用對象</a:t>
            </a:r>
            <a:r>
              <a:rPr lang="en-US" altLang="zh-TW" sz="1200" dirty="0" smtClean="0">
                <a:solidFill>
                  <a:srgbClr val="FF0000"/>
                </a:solidFill>
              </a:rPr>
              <a:t>, filter</a:t>
            </a:r>
            <a:r>
              <a:rPr lang="zh-TW" altLang="en-US" sz="1200" dirty="0" smtClean="0">
                <a:solidFill>
                  <a:srgbClr val="FF0000"/>
                </a:solidFill>
              </a:rPr>
              <a:t>不可申請的雲端服務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04048" y="665994"/>
            <a:ext cx="382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COES</a:t>
            </a:r>
            <a:r>
              <a:rPr lang="zh-TW" altLang="en-US" sz="1200" dirty="0" smtClean="0">
                <a:solidFill>
                  <a:srgbClr val="FF0000"/>
                </a:solidFill>
              </a:rPr>
              <a:t>提供客戶既有服務給</a:t>
            </a:r>
            <a:r>
              <a:rPr lang="en-US" altLang="zh-TW" sz="1200" dirty="0" smtClean="0">
                <a:solidFill>
                  <a:srgbClr val="FF0000"/>
                </a:solidFill>
              </a:rPr>
              <a:t>OE</a:t>
            </a:r>
            <a:r>
              <a:rPr lang="zh-TW" altLang="en-US" sz="1200" dirty="0" smtClean="0">
                <a:solidFill>
                  <a:srgbClr val="FF0000"/>
                </a:solidFill>
              </a:rPr>
              <a:t>畫面呈現</a:t>
            </a:r>
            <a:r>
              <a:rPr lang="en-US" altLang="zh-TW" sz="1200" dirty="0" smtClean="0">
                <a:solidFill>
                  <a:srgbClr val="FF0000"/>
                </a:solidFill>
              </a:rPr>
              <a:t>,</a:t>
            </a:r>
            <a:r>
              <a:rPr lang="zh-TW" altLang="en-US" sz="1200" dirty="0" smtClean="0">
                <a:solidFill>
                  <a:srgbClr val="FF0000"/>
                </a:solidFill>
              </a:rPr>
              <a:t> 可做服務變更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 rot="8336110">
            <a:off x="5846450" y="3786606"/>
            <a:ext cx="36004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8336110">
            <a:off x="5530110" y="4879976"/>
            <a:ext cx="36004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256806" y="363573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可異動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41154" y="47917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可新購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50090"/>
            <a:ext cx="8964488" cy="400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471" y="2060848"/>
            <a:ext cx="62960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V="1">
            <a:off x="899592" y="3717032"/>
            <a:ext cx="1840879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40471" y="2060848"/>
            <a:ext cx="6296025" cy="40767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283968" y="3326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議價設定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2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 txBox="1">
            <a:spLocks/>
          </p:cNvSpPr>
          <p:nvPr/>
        </p:nvSpPr>
        <p:spPr bwMode="auto">
          <a:xfrm>
            <a:off x="539750" y="1889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適用對象設定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621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484784"/>
            <a:ext cx="90201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5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11238"/>
            <a:ext cx="898207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90988"/>
            <a:ext cx="1495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437063"/>
            <a:ext cx="27432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95913"/>
            <a:ext cx="22955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052888"/>
            <a:ext cx="2676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4437063"/>
            <a:ext cx="203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876925"/>
            <a:ext cx="3314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048125"/>
            <a:ext cx="31337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 flipH="1">
            <a:off x="683568" y="2780928"/>
            <a:ext cx="1296144" cy="12719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971600" y="2933328"/>
            <a:ext cx="1008112" cy="15037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971600" y="3085728"/>
            <a:ext cx="1008112" cy="23101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8199" idx="0"/>
          </p:cNvCxnSpPr>
          <p:nvPr/>
        </p:nvCxnSpPr>
        <p:spPr>
          <a:xfrm>
            <a:off x="2403476" y="3238128"/>
            <a:ext cx="1922462" cy="8147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403475" y="3390528"/>
            <a:ext cx="2101850" cy="10465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1331640" y="3542928"/>
            <a:ext cx="648072" cy="233399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403475" y="3542928"/>
            <a:ext cx="3260725" cy="25054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標題 1"/>
          <p:cNvSpPr txBox="1">
            <a:spLocks/>
          </p:cNvSpPr>
          <p:nvPr/>
        </p:nvSpPr>
        <p:spPr bwMode="auto">
          <a:xfrm>
            <a:off x="692150" y="3413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欄位設定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8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72" name="圖片 3" descr="cid:image002.png@01D015F1.E9B3A2F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04" y="1532731"/>
            <a:ext cx="44672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71" name="圖片 4" descr="cid:image003.png@01D015F1.E9B3A2F0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04" y="3099023"/>
            <a:ext cx="44672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2555776" y="1048380"/>
            <a:ext cx="9361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itchFamily="18" charset="-120"/>
                <a:ea typeface="新細明體" pitchFamily="18" charset="-120"/>
                <a:cs typeface="新細明體" pitchFamily="18" charset="-120"/>
              </a:rPr>
              <a:t>顯示欄位</a:t>
            </a:r>
            <a:endParaRPr kumimoji="1" lang="zh-TW" altLang="zh-TW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621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2" name="標題 1"/>
          <p:cNvSpPr txBox="1">
            <a:spLocks/>
          </p:cNvSpPr>
          <p:nvPr/>
        </p:nvSpPr>
        <p:spPr bwMode="auto">
          <a:xfrm>
            <a:off x="692150" y="3413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欄位設定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2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621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5843" name="圖片 5" descr="cid:image004.png@01D015F1.E9B3A2F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9572"/>
            <a:ext cx="6096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2" name="圖片 6" descr="cid:image007.png@01D015F2.5A785990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34655"/>
            <a:ext cx="63531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1" name="圖片 7" descr="cid:image008.png@01D015F2.5A785990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72322"/>
            <a:ext cx="6667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03648" y="1052472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itchFamily="18" charset="-120"/>
                <a:ea typeface="新細明體" pitchFamily="18" charset="-120"/>
                <a:cs typeface="新細明體" pitchFamily="18" charset="-120"/>
              </a:rPr>
              <a:t>多行輸入欄位</a:t>
            </a:r>
            <a:endParaRPr kumimoji="1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03648" y="2667555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itchFamily="18" charset="-120"/>
                <a:ea typeface="新細明體" pitchFamily="18" charset="-120"/>
                <a:cs typeface="新細明體" pitchFamily="18" charset="-120"/>
              </a:rPr>
              <a:t>單行輸入欄位</a:t>
            </a:r>
            <a:endParaRPr kumimoji="1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952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 bwMode="auto">
          <a:xfrm>
            <a:off x="692150" y="3413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欄位設定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0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621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6869" name="圖片 8" descr="cid:image009.png@01D015F2.5A78599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7" y="896441"/>
            <a:ext cx="43910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圖片 11" descr="cid:image006.png@01D015F2.DAE0D120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7" y="1772816"/>
            <a:ext cx="41433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圖片 13" descr="cid:image011.png@01D015F2.DAE0D120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7" y="2636912"/>
            <a:ext cx="41052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6" name="圖片 9" descr="cid:image012.png@01D015F2.DAE0D120"/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7" y="3655293"/>
            <a:ext cx="47720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5" name="圖片 10" descr="cid:image013.png@01D015F2.DAE0D120"/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7" y="5229200"/>
            <a:ext cx="44958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48247" y="529341"/>
            <a:ext cx="23391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itchFamily="18" charset="-120"/>
                <a:ea typeface="新細明體" pitchFamily="18" charset="-120"/>
                <a:cs typeface="新細明體" pitchFamily="18" charset="-120"/>
              </a:rPr>
              <a:t>單選欄位、複選欄位、下拉選單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375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5495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標題 1"/>
          <p:cNvSpPr txBox="1">
            <a:spLocks/>
          </p:cNvSpPr>
          <p:nvPr/>
        </p:nvSpPr>
        <p:spPr bwMode="auto">
          <a:xfrm>
            <a:off x="692150" y="3413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欄位設定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9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621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7890" name="圖片 14" descr="cid:image014.png@01D015F2.DAE0D12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60" y="2132856"/>
            <a:ext cx="45243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89" name="圖片 15" descr="cid:image010.png@01D015F3.05FE6A20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60" y="3544044"/>
            <a:ext cx="51244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68760" y="1855857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itchFamily="18" charset="-120"/>
                <a:ea typeface="新細明體" pitchFamily="18" charset="-120"/>
                <a:cs typeface="新細明體" pitchFamily="18" charset="-120"/>
              </a:rPr>
              <a:t>日期欄位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68760" y="3224009"/>
            <a:ext cx="747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SDK</a:t>
            </a:r>
            <a:r>
              <a:rPr kumimoji="1" lang="zh-TW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itchFamily="18" charset="-120"/>
                <a:ea typeface="新細明體" pitchFamily="18" charset="-120"/>
                <a:cs typeface="新細明體" pitchFamily="18" charset="-120"/>
              </a:rPr>
              <a:t>顯示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692150" y="3413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欄位設定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53814" y="3878142"/>
            <a:ext cx="1739396" cy="847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圖說文字 20"/>
          <p:cNvSpPr/>
          <p:nvPr/>
        </p:nvSpPr>
        <p:spPr>
          <a:xfrm>
            <a:off x="3995935" y="4725144"/>
            <a:ext cx="1368153" cy="792088"/>
          </a:xfrm>
          <a:prstGeom prst="wedgeRectCallout">
            <a:avLst>
              <a:gd name="adj1" fmla="val 67471"/>
              <a:gd name="adj2" fmla="val -973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002060"/>
                </a:solidFill>
              </a:rPr>
              <a:t>ECSP</a:t>
            </a:r>
            <a:r>
              <a:rPr lang="zh-TW" altLang="en-US" sz="1200" dirty="0" smtClean="0">
                <a:solidFill>
                  <a:srgbClr val="002060"/>
                </a:solidFill>
              </a:rPr>
              <a:t>同步</a:t>
            </a:r>
            <a:endParaRPr lang="en-US" altLang="zh-TW" sz="1200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1200" dirty="0" smtClean="0">
                <a:solidFill>
                  <a:srgbClr val="002060"/>
                </a:solidFill>
              </a:rPr>
              <a:t>可用的</a:t>
            </a:r>
            <a:r>
              <a:rPr lang="en-US" altLang="zh-TW" sz="1200" dirty="0" smtClean="0">
                <a:solidFill>
                  <a:srgbClr val="002060"/>
                </a:solidFill>
              </a:rPr>
              <a:t>SDK</a:t>
            </a:r>
            <a:r>
              <a:rPr lang="zh-TW" altLang="en-US" sz="1200" dirty="0" smtClean="0">
                <a:solidFill>
                  <a:srgbClr val="002060"/>
                </a:solidFill>
              </a:rPr>
              <a:t>清單</a:t>
            </a:r>
            <a:endParaRPr lang="en-US" altLang="zh-TW" sz="1200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1200" dirty="0" smtClean="0">
                <a:solidFill>
                  <a:srgbClr val="002060"/>
                </a:solidFill>
              </a:rPr>
              <a:t>至</a:t>
            </a:r>
            <a:r>
              <a:rPr lang="en-US" altLang="zh-TW" sz="1200" dirty="0" smtClean="0">
                <a:solidFill>
                  <a:srgbClr val="002060"/>
                </a:solidFill>
              </a:rPr>
              <a:t>SPV</a:t>
            </a:r>
            <a:endParaRPr lang="zh-TW" altLang="en-US" sz="1200" dirty="0">
              <a:solidFill>
                <a:srgbClr val="002060"/>
              </a:solidFill>
            </a:endParaRPr>
          </a:p>
        </p:txBody>
      </p:sp>
      <p:sp>
        <p:nvSpPr>
          <p:cNvPr id="22" name="矩形 21">
            <a:hlinkClick r:id="rId6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621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692150" y="3413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適用通路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890838"/>
            <a:ext cx="89820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621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692150" y="3413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" y="2204864"/>
            <a:ext cx="91206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844550" y="4937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拆帳比設定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1"/>
            <a:ext cx="8229600" cy="863600"/>
          </a:xfrm>
        </p:spPr>
        <p:txBody>
          <a:bodyPr/>
          <a:lstStyle/>
          <a:p>
            <a:pPr algn="r" eaLnBrk="1" hangingPunct="1"/>
            <a:r>
              <a:rPr lang="en-US" altLang="zh-TW" sz="3200" dirty="0" smtClean="0"/>
              <a:t>ESDP System Module</a:t>
            </a:r>
            <a:endParaRPr lang="zh-TW" altLang="zh-TW" sz="2000" dirty="0" smtClean="0"/>
          </a:p>
        </p:txBody>
      </p:sp>
      <p:sp>
        <p:nvSpPr>
          <p:cNvPr id="2" name="圓角矩形 1"/>
          <p:cNvSpPr/>
          <p:nvPr/>
        </p:nvSpPr>
        <p:spPr>
          <a:xfrm>
            <a:off x="3024000" y="836714"/>
            <a:ext cx="308593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SPV for ESDP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1" name="圓角矩形 210"/>
          <p:cNvSpPr/>
          <p:nvPr/>
        </p:nvSpPr>
        <p:spPr>
          <a:xfrm>
            <a:off x="3361411" y="2708922"/>
            <a:ext cx="2434725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OM</a:t>
            </a:r>
          </a:p>
        </p:txBody>
      </p:sp>
      <p:sp>
        <p:nvSpPr>
          <p:cNvPr id="212" name="圓角矩形 211"/>
          <p:cNvSpPr/>
          <p:nvPr/>
        </p:nvSpPr>
        <p:spPr>
          <a:xfrm>
            <a:off x="611560" y="5481226"/>
            <a:ext cx="1620180" cy="468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 IDC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派工</a:t>
            </a: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頻寬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資安保全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5" name="圓角矩形 214"/>
          <p:cNvSpPr/>
          <p:nvPr/>
        </p:nvSpPr>
        <p:spPr>
          <a:xfrm>
            <a:off x="6804248" y="4869162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JDS</a:t>
            </a:r>
          </a:p>
        </p:txBody>
      </p:sp>
      <p:sp>
        <p:nvSpPr>
          <p:cNvPr id="216" name="圓角矩形 215"/>
          <p:cNvSpPr/>
          <p:nvPr/>
        </p:nvSpPr>
        <p:spPr>
          <a:xfrm>
            <a:off x="6811329" y="5589242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MD</a:t>
            </a:r>
          </a:p>
        </p:txBody>
      </p:sp>
      <p:sp>
        <p:nvSpPr>
          <p:cNvPr id="217" name="圓角矩形 216"/>
          <p:cNvSpPr/>
          <p:nvPr/>
        </p:nvSpPr>
        <p:spPr>
          <a:xfrm>
            <a:off x="6811329" y="4221090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F5 Settlement</a:t>
            </a:r>
          </a:p>
        </p:txBody>
      </p:sp>
      <p:sp>
        <p:nvSpPr>
          <p:cNvPr id="218" name="圓角矩形 217"/>
          <p:cNvSpPr/>
          <p:nvPr/>
        </p:nvSpPr>
        <p:spPr>
          <a:xfrm>
            <a:off x="3761910" y="4206927"/>
            <a:ext cx="16201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ECSP</a:t>
            </a:r>
          </a:p>
        </p:txBody>
      </p:sp>
      <p:sp>
        <p:nvSpPr>
          <p:cNvPr id="219" name="圓角矩形 218"/>
          <p:cNvSpPr/>
          <p:nvPr/>
        </p:nvSpPr>
        <p:spPr>
          <a:xfrm>
            <a:off x="3563888" y="58052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220" name="圓角矩形 219"/>
          <p:cNvSpPr/>
          <p:nvPr/>
        </p:nvSpPr>
        <p:spPr>
          <a:xfrm>
            <a:off x="614384" y="1880830"/>
            <a:ext cx="1620180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COES for ESDP</a:t>
            </a:r>
          </a:p>
        </p:txBody>
      </p:sp>
      <p:sp>
        <p:nvSpPr>
          <p:cNvPr id="221" name="圓角矩形 220"/>
          <p:cNvSpPr/>
          <p:nvPr/>
        </p:nvSpPr>
        <p:spPr>
          <a:xfrm>
            <a:off x="614384" y="3356994"/>
            <a:ext cx="1620180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SBCC</a:t>
            </a:r>
          </a:p>
        </p:txBody>
      </p:sp>
      <p:sp>
        <p:nvSpPr>
          <p:cNvPr id="222" name="圓角矩形 221">
            <a:hlinkClick r:id="rId4" action="ppaction://hlinksldjump"/>
          </p:cNvPr>
          <p:cNvSpPr/>
          <p:nvPr/>
        </p:nvSpPr>
        <p:spPr>
          <a:xfrm>
            <a:off x="614384" y="4874944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Acct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Mgmt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3" name="圓角矩形 222"/>
          <p:cNvSpPr/>
          <p:nvPr/>
        </p:nvSpPr>
        <p:spPr>
          <a:xfrm>
            <a:off x="614384" y="4206927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Billing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4" name="圓角矩形 223">
            <a:hlinkClick r:id="rId5" action="ppaction://hlinksldjump"/>
          </p:cNvPr>
          <p:cNvSpPr/>
          <p:nvPr/>
        </p:nvSpPr>
        <p:spPr>
          <a:xfrm>
            <a:off x="3761910" y="1880830"/>
            <a:ext cx="162018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OE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Presentation</a:t>
            </a:r>
          </a:p>
        </p:txBody>
      </p:sp>
      <p:sp>
        <p:nvSpPr>
          <p:cNvPr id="225" name="圓角矩形 224"/>
          <p:cNvSpPr/>
          <p:nvPr/>
        </p:nvSpPr>
        <p:spPr>
          <a:xfrm>
            <a:off x="614384" y="2713240"/>
            <a:ext cx="162018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CRM</a:t>
            </a:r>
          </a:p>
        </p:txBody>
      </p:sp>
      <p:sp>
        <p:nvSpPr>
          <p:cNvPr id="435" name="圓角矩形 434"/>
          <p:cNvSpPr/>
          <p:nvPr/>
        </p:nvSpPr>
        <p:spPr>
          <a:xfrm>
            <a:off x="611560" y="6237314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Service Desk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50" name="物件 4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18517"/>
              </p:ext>
            </p:extLst>
          </p:nvPr>
        </p:nvGraphicFramePr>
        <p:xfrm>
          <a:off x="5788704" y="5445224"/>
          <a:ext cx="151448" cy="43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Visio" r:id="rId6" imgW="302895" imgH="869442" progId="">
                  <p:embed/>
                </p:oleObj>
              </mc:Choice>
              <mc:Fallback>
                <p:oleObj name="Visio" r:id="rId6" imgW="302895" imgH="8694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704" y="5445224"/>
                        <a:ext cx="151448" cy="43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5" name="群組 554"/>
          <p:cNvGrpSpPr/>
          <p:nvPr/>
        </p:nvGrpSpPr>
        <p:grpSpPr>
          <a:xfrm>
            <a:off x="6981114" y="2888942"/>
            <a:ext cx="2166521" cy="1191698"/>
            <a:chOff x="6697156" y="2940050"/>
            <a:chExt cx="2166521" cy="1191698"/>
          </a:xfrm>
        </p:grpSpPr>
        <p:sp>
          <p:nvSpPr>
            <p:cNvPr id="554" name="圓角矩形 553"/>
            <p:cNvSpPr/>
            <p:nvPr/>
          </p:nvSpPr>
          <p:spPr>
            <a:xfrm>
              <a:off x="6697156" y="2940050"/>
              <a:ext cx="1907292" cy="119169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1" name="群組 250"/>
            <p:cNvGrpSpPr/>
            <p:nvPr/>
          </p:nvGrpSpPr>
          <p:grpSpPr>
            <a:xfrm>
              <a:off x="6876256" y="3049377"/>
              <a:ext cx="1959622" cy="252028"/>
              <a:chOff x="452138" y="792417"/>
              <a:chExt cx="1959622" cy="252028"/>
            </a:xfrm>
          </p:grpSpPr>
          <p:sp>
            <p:nvSpPr>
              <p:cNvPr id="238" name="文字方塊 237"/>
              <p:cNvSpPr txBox="1"/>
              <p:nvPr/>
            </p:nvSpPr>
            <p:spPr>
              <a:xfrm>
                <a:off x="827584" y="803015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Product configure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53" name="八邊形 252"/>
              <p:cNvSpPr>
                <a:spLocks noChangeAspect="1"/>
              </p:cNvSpPr>
              <p:nvPr/>
            </p:nvSpPr>
            <p:spPr>
              <a:xfrm>
                <a:off x="452138" y="792417"/>
                <a:ext cx="374441" cy="252028"/>
              </a:xfrm>
              <a:prstGeom prst="octagon">
                <a:avLst/>
              </a:prstGeom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A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10" name="群組 309"/>
            <p:cNvGrpSpPr/>
            <p:nvPr/>
          </p:nvGrpSpPr>
          <p:grpSpPr>
            <a:xfrm>
              <a:off x="6876256" y="3392996"/>
              <a:ext cx="1987421" cy="252028"/>
              <a:chOff x="424339" y="792417"/>
              <a:chExt cx="1987421" cy="252028"/>
            </a:xfrm>
          </p:grpSpPr>
          <p:sp>
            <p:nvSpPr>
              <p:cNvPr id="311" name="文字方塊 310"/>
              <p:cNvSpPr txBox="1"/>
              <p:nvPr/>
            </p:nvSpPr>
            <p:spPr>
              <a:xfrm>
                <a:off x="827584" y="803015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Order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2" name="八邊形 311"/>
              <p:cNvSpPr>
                <a:spLocks noChangeAspect="1"/>
              </p:cNvSpPr>
              <p:nvPr/>
            </p:nvSpPr>
            <p:spPr>
              <a:xfrm>
                <a:off x="424339" y="792417"/>
                <a:ext cx="374441" cy="252028"/>
              </a:xfrm>
              <a:prstGeom prst="octagon">
                <a:avLst/>
              </a:prstGeom>
              <a:gradFill flip="none" rotWithShape="1">
                <a:gsLst>
                  <a:gs pos="0">
                    <a:srgbClr val="FF9900">
                      <a:tint val="66000"/>
                      <a:satMod val="160000"/>
                    </a:srgbClr>
                  </a:gs>
                  <a:gs pos="50000">
                    <a:srgbClr val="FF9900">
                      <a:tint val="44500"/>
                      <a:satMod val="160000"/>
                    </a:srgbClr>
                  </a:gs>
                  <a:gs pos="100000">
                    <a:srgbClr val="FF99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B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74" name="群組 473"/>
            <p:cNvGrpSpPr/>
            <p:nvPr/>
          </p:nvGrpSpPr>
          <p:grpSpPr>
            <a:xfrm>
              <a:off x="6876256" y="3753036"/>
              <a:ext cx="1987421" cy="252028"/>
              <a:chOff x="6876256" y="3753036"/>
              <a:chExt cx="1987421" cy="252028"/>
            </a:xfrm>
          </p:grpSpPr>
          <p:sp>
            <p:nvSpPr>
              <p:cNvPr id="527" name="文字方塊 526"/>
              <p:cNvSpPr txBox="1"/>
              <p:nvPr/>
            </p:nvSpPr>
            <p:spPr>
              <a:xfrm>
                <a:off x="7279501" y="3763634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Transaction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28" name="八邊形 527"/>
              <p:cNvSpPr>
                <a:spLocks noChangeAspect="1"/>
              </p:cNvSpPr>
              <p:nvPr/>
            </p:nvSpPr>
            <p:spPr>
              <a:xfrm>
                <a:off x="6876256" y="3753036"/>
                <a:ext cx="374441" cy="252028"/>
              </a:xfrm>
              <a:prstGeom prst="octagon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C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" name="文字方塊 2"/>
          <p:cNvSpPr txBox="1"/>
          <p:nvPr/>
        </p:nvSpPr>
        <p:spPr>
          <a:xfrm>
            <a:off x="590421" y="17008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747109" y="17008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987824" y="66249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275856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707904" y="404687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39552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796136" y="5775069"/>
            <a:ext cx="83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70C0"/>
                </a:solidFill>
              </a:rPr>
              <a:t>Customer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3716288" y="59576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97" name="圓角矩形 96"/>
          <p:cNvSpPr/>
          <p:nvPr/>
        </p:nvSpPr>
        <p:spPr>
          <a:xfrm>
            <a:off x="3868688" y="61100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628800"/>
            <a:ext cx="8856984" cy="50405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4299774" y="1268760"/>
            <a:ext cx="488250" cy="36004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621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692150" y="3413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844550" y="4937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開通設定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56984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979712" y="2348880"/>
            <a:ext cx="1368152" cy="2231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3358467" y="4797152"/>
            <a:ext cx="2016224" cy="792088"/>
          </a:xfrm>
          <a:prstGeom prst="wedgeRectCallout">
            <a:avLst>
              <a:gd name="adj1" fmla="val -47799"/>
              <a:gd name="adj2" fmla="val -8170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002060"/>
                </a:solidFill>
              </a:rPr>
              <a:t>OM</a:t>
            </a:r>
            <a:r>
              <a:rPr lang="zh-TW" altLang="en-US" sz="1200" dirty="0" smtClean="0">
                <a:solidFill>
                  <a:srgbClr val="002060"/>
                </a:solidFill>
              </a:rPr>
              <a:t>同步</a:t>
            </a:r>
            <a:endParaRPr lang="en-US" altLang="zh-TW" sz="1200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1200" dirty="0" smtClean="0">
                <a:solidFill>
                  <a:srgbClr val="002060"/>
                </a:solidFill>
              </a:rPr>
              <a:t>各開通流程選項</a:t>
            </a:r>
            <a:endParaRPr lang="en-US" altLang="zh-TW" sz="1200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1200" dirty="0" smtClean="0">
                <a:solidFill>
                  <a:srgbClr val="002060"/>
                </a:solidFill>
              </a:rPr>
              <a:t>至</a:t>
            </a:r>
            <a:r>
              <a:rPr lang="en-US" altLang="zh-TW" sz="1200" dirty="0" smtClean="0">
                <a:solidFill>
                  <a:srgbClr val="002060"/>
                </a:solidFill>
              </a:rPr>
              <a:t>SPV</a:t>
            </a:r>
            <a:endParaRPr lang="zh-TW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9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188913"/>
            <a:ext cx="8077200" cy="7778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r">
              <a:defRPr/>
            </a:pPr>
            <a:r>
              <a:rPr lang="en-US" altLang="zh-TW" sz="3200" b="1" kern="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OM </a:t>
            </a:r>
            <a:r>
              <a:rPr lang="zh-TW" altLang="en-US" sz="3200" b="1" kern="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開通流程設定</a:t>
            </a:r>
            <a:endParaRPr lang="zh-TW" altLang="en-US" sz="3200" b="1" kern="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92696"/>
            <a:ext cx="885825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715296"/>
            <a:ext cx="885825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875" y="692696"/>
            <a:ext cx="8858250" cy="29559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2875" y="3715296"/>
            <a:ext cx="8858250" cy="29543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621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692150" y="3413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844550" y="493713"/>
            <a:ext cx="7931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計費設定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71613"/>
            <a:ext cx="91440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35696" y="1700808"/>
            <a:ext cx="3816424" cy="50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圖說文字 2"/>
          <p:cNvSpPr/>
          <p:nvPr/>
        </p:nvSpPr>
        <p:spPr>
          <a:xfrm>
            <a:off x="5652120" y="2348880"/>
            <a:ext cx="2520280" cy="792088"/>
          </a:xfrm>
          <a:prstGeom prst="wedgeRectCallout">
            <a:avLst>
              <a:gd name="adj1" fmla="val -47799"/>
              <a:gd name="adj2" fmla="val -8170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002060"/>
                </a:solidFill>
              </a:rPr>
              <a:t>MIS-Billing</a:t>
            </a:r>
            <a:r>
              <a:rPr lang="zh-TW" altLang="en-US" sz="1200" dirty="0" smtClean="0">
                <a:solidFill>
                  <a:srgbClr val="002060"/>
                </a:solidFill>
              </a:rPr>
              <a:t>同步</a:t>
            </a:r>
            <a:endParaRPr lang="en-US" altLang="zh-TW" sz="1200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1200" dirty="0" smtClean="0">
                <a:solidFill>
                  <a:srgbClr val="002060"/>
                </a:solidFill>
              </a:rPr>
              <a:t>產品線</a:t>
            </a:r>
            <a:r>
              <a:rPr lang="en-US" altLang="zh-TW" sz="1200" dirty="0" smtClean="0">
                <a:solidFill>
                  <a:srgbClr val="002060"/>
                </a:solidFill>
              </a:rPr>
              <a:t>/</a:t>
            </a:r>
            <a:r>
              <a:rPr lang="zh-TW" altLang="en-US" sz="1200" dirty="0" smtClean="0">
                <a:solidFill>
                  <a:srgbClr val="002060"/>
                </a:solidFill>
              </a:rPr>
              <a:t>產品群組</a:t>
            </a:r>
            <a:r>
              <a:rPr lang="en-US" altLang="zh-TW" sz="1200" dirty="0" smtClean="0">
                <a:solidFill>
                  <a:srgbClr val="002060"/>
                </a:solidFill>
              </a:rPr>
              <a:t>/</a:t>
            </a:r>
            <a:r>
              <a:rPr lang="zh-TW" altLang="en-US" sz="1200" dirty="0" smtClean="0">
                <a:solidFill>
                  <a:srgbClr val="002060"/>
                </a:solidFill>
              </a:rPr>
              <a:t>發票品名對應表</a:t>
            </a:r>
            <a:endParaRPr lang="en-US" altLang="zh-TW" sz="1200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1200" dirty="0" smtClean="0">
                <a:solidFill>
                  <a:srgbClr val="002060"/>
                </a:solidFill>
              </a:rPr>
              <a:t>至</a:t>
            </a:r>
            <a:r>
              <a:rPr lang="en-US" altLang="zh-TW" sz="1200" dirty="0" smtClean="0">
                <a:solidFill>
                  <a:srgbClr val="002060"/>
                </a:solidFill>
              </a:rPr>
              <a:t>SPV</a:t>
            </a:r>
            <a:endParaRPr lang="zh-TW" altLang="en-US" sz="1200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064500" cy="7778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r">
              <a:defRPr/>
            </a:pPr>
            <a:r>
              <a:rPr lang="en-US" altLang="zh-TW" sz="3200" b="1" kern="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OE </a:t>
            </a:r>
            <a:r>
              <a:rPr lang="zh-TW" altLang="en-US" sz="3200" b="1" kern="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畫面呈現</a:t>
            </a:r>
            <a:endParaRPr lang="zh-TW" altLang="en-US" sz="3200" b="1" kern="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pic>
        <p:nvPicPr>
          <p:cNvPr id="1024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981075"/>
            <a:ext cx="85820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619250" y="2041525"/>
            <a:ext cx="1439863" cy="1582738"/>
          </a:xfrm>
          <a:prstGeom prst="rect">
            <a:avLst/>
          </a:prstGeom>
          <a:solidFill>
            <a:srgbClr val="FFFF9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94025" y="2044700"/>
            <a:ext cx="5915025" cy="647700"/>
          </a:xfrm>
          <a:prstGeom prst="rect">
            <a:avLst/>
          </a:prstGeom>
          <a:solidFill>
            <a:srgbClr val="FFFF9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17838" y="2692400"/>
            <a:ext cx="5876925" cy="933450"/>
          </a:xfrm>
          <a:prstGeom prst="rect">
            <a:avLst/>
          </a:prstGeom>
          <a:solidFill>
            <a:srgbClr val="99FF9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03213" y="1196975"/>
            <a:ext cx="8591550" cy="504825"/>
          </a:xfrm>
          <a:prstGeom prst="rect">
            <a:avLst/>
          </a:prstGeom>
          <a:solidFill>
            <a:srgbClr val="FF99F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19250" y="3887788"/>
            <a:ext cx="1657350" cy="1471612"/>
          </a:xfrm>
          <a:prstGeom prst="rect">
            <a:avLst/>
          </a:prstGeom>
          <a:solidFill>
            <a:srgbClr val="FFFF9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76600" y="3887788"/>
            <a:ext cx="5619750" cy="323850"/>
          </a:xfrm>
          <a:prstGeom prst="rect">
            <a:avLst/>
          </a:prstGeom>
          <a:solidFill>
            <a:srgbClr val="FFFF9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67075" y="4211638"/>
            <a:ext cx="5627688" cy="1147762"/>
          </a:xfrm>
          <a:prstGeom prst="rect">
            <a:avLst/>
          </a:prstGeom>
          <a:solidFill>
            <a:srgbClr val="99FF9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9249" y="2692400"/>
            <a:ext cx="1374775" cy="466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59113" y="2925762"/>
            <a:ext cx="1008832" cy="57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660525" y="4390231"/>
            <a:ext cx="1543323" cy="466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336677" y="4552156"/>
            <a:ext cx="947291" cy="466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639175" y="1235075"/>
            <a:ext cx="1564673" cy="449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50885" y="2135187"/>
            <a:ext cx="2665162" cy="17526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50885" y="3909219"/>
            <a:ext cx="2916189" cy="14343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059112" y="2151062"/>
            <a:ext cx="5767387" cy="541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0072" y="1235075"/>
            <a:ext cx="1656184" cy="4492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62094" y="2925762"/>
            <a:ext cx="4664406" cy="5752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63913" y="4352924"/>
            <a:ext cx="4462587" cy="8762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5" name="矩形 24">
            <a:hlinkClick r:id="rId3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0885" y="1684338"/>
            <a:ext cx="1967659" cy="2333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336678" y="3887788"/>
            <a:ext cx="5489822" cy="333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3200" smtClean="0"/>
              <a:t>System Limitation</a:t>
            </a:r>
            <a:br>
              <a:rPr lang="en-US" altLang="zh-TW" sz="3200" smtClean="0"/>
            </a:br>
            <a:r>
              <a:rPr lang="en-US" altLang="zh-TW" sz="2000" smtClean="0"/>
              <a:t>(reason for BU requirement</a:t>
            </a:r>
            <a:br>
              <a:rPr lang="en-US" altLang="zh-TW" sz="2000" smtClean="0"/>
            </a:br>
            <a:r>
              <a:rPr lang="en-US" altLang="zh-TW" sz="2000" smtClean="0"/>
              <a:t> can’t be fulfilled)</a:t>
            </a:r>
            <a:endParaRPr lang="zh-TW" altLang="zh-TW" sz="1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95425"/>
            <a:ext cx="8229600" cy="47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000" kern="0" dirty="0" smtClean="0">
                <a:latin typeface="+mj-lt"/>
                <a:ea typeface="標楷體" pitchFamily="65" charset="-120"/>
              </a:rPr>
              <a:t>Promotion </a:t>
            </a:r>
            <a:r>
              <a:rPr lang="zh-TW" altLang="en-US" sz="2000" kern="0" dirty="0" smtClean="0">
                <a:latin typeface="+mj-lt"/>
                <a:ea typeface="標楷體" pitchFamily="65" charset="-120"/>
              </a:rPr>
              <a:t>規劃方式</a:t>
            </a:r>
            <a:r>
              <a:rPr lang="en-US" altLang="zh-TW" sz="2000" kern="0" dirty="0" smtClean="0">
                <a:latin typeface="+mj-lt"/>
                <a:ea typeface="標楷體" pitchFamily="65" charset="-120"/>
              </a:rPr>
              <a:t>:</a:t>
            </a:r>
          </a:p>
          <a:p>
            <a:pPr lvl="1" eaLnBrk="1" hangingPunct="1">
              <a:defRPr/>
            </a:pPr>
            <a:r>
              <a:rPr lang="en-US" altLang="zh-TW" sz="1800" kern="0" dirty="0" smtClean="0">
                <a:latin typeface="+mj-lt"/>
                <a:ea typeface="標楷體" pitchFamily="65" charset="-120"/>
              </a:rPr>
              <a:t>Price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 </a:t>
            </a:r>
          </a:p>
          <a:p>
            <a:pPr lvl="2" eaLnBrk="1" hangingPunct="1">
              <a:defRPr/>
            </a:pPr>
            <a:r>
              <a:rPr lang="en-US" altLang="zh-TW" sz="1400" kern="0" dirty="0" smtClean="0">
                <a:latin typeface="+mj-lt"/>
                <a:ea typeface="標楷體" pitchFamily="65" charset="-120"/>
              </a:rPr>
              <a:t>Price discount, </a:t>
            </a:r>
            <a:r>
              <a:rPr lang="en-US" altLang="zh-TW" sz="1400" kern="0" dirty="0" err="1" smtClean="0">
                <a:latin typeface="+mj-lt"/>
                <a:ea typeface="標楷體" pitchFamily="65" charset="-120"/>
              </a:rPr>
              <a:t>eg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: 30% off from list price </a:t>
            </a:r>
            <a:r>
              <a:rPr lang="en-US" altLang="zh-TW" sz="1400" kern="0" dirty="0" smtClean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V</a:t>
            </a:r>
            <a:endParaRPr lang="en-US" altLang="zh-TW" sz="1400" b="1" kern="0" dirty="0" smtClean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lvl="2" eaLnBrk="1" hangingPunct="1">
              <a:defRPr/>
            </a:pPr>
            <a:r>
              <a:rPr lang="en-US" altLang="zh-TW" sz="1400" kern="0" dirty="0" smtClean="0">
                <a:latin typeface="+mj-lt"/>
                <a:ea typeface="標楷體" pitchFamily="65" charset="-120"/>
              </a:rPr>
              <a:t>Absolute price, </a:t>
            </a:r>
            <a:r>
              <a:rPr lang="en-US" altLang="zh-TW" sz="1400" kern="0" dirty="0" err="1" smtClean="0">
                <a:latin typeface="+mj-lt"/>
                <a:ea typeface="標楷體" pitchFamily="65" charset="-120"/>
              </a:rPr>
              <a:t>eg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: 4M/1M -&gt; MRC 495 </a:t>
            </a:r>
            <a:r>
              <a:rPr lang="en-US" altLang="zh-TW" sz="1400" kern="0" dirty="0" smtClean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V</a:t>
            </a:r>
            <a:endParaRPr lang="en-US" altLang="zh-TW" sz="1400" b="1" kern="0" dirty="0" smtClean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lvl="2" eaLnBrk="1" hangingPunct="1">
              <a:defRPr/>
            </a:pPr>
            <a:r>
              <a:rPr lang="en-US" altLang="zh-TW" sz="1400" kern="0" dirty="0" smtClean="0">
                <a:latin typeface="+mj-lt"/>
                <a:ea typeface="標楷體" pitchFamily="65" charset="-120"/>
              </a:rPr>
              <a:t>Lowest price, </a:t>
            </a:r>
            <a:r>
              <a:rPr lang="en-US" altLang="zh-TW" sz="1400" kern="0" dirty="0" err="1" smtClean="0">
                <a:latin typeface="+mj-lt"/>
                <a:ea typeface="標楷體" pitchFamily="65" charset="-120"/>
              </a:rPr>
              <a:t>eg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: MRC should be higher than 27,500 </a:t>
            </a:r>
            <a:r>
              <a:rPr lang="en-US" altLang="zh-TW" sz="1400" kern="0" dirty="0" smtClean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X</a:t>
            </a:r>
            <a:endParaRPr lang="en-US" altLang="zh-TW" sz="1400" b="1" kern="0" dirty="0" smtClean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lvl="1" eaLnBrk="1" hangingPunct="1">
              <a:defRPr/>
            </a:pPr>
            <a:r>
              <a:rPr lang="en-US" altLang="zh-TW" sz="1800" kern="0" dirty="0" smtClean="0">
                <a:latin typeface="+mj-lt"/>
                <a:ea typeface="標楷體" pitchFamily="65" charset="-120"/>
              </a:rPr>
              <a:t>Free of charge/</a:t>
            </a:r>
            <a:r>
              <a:rPr lang="en-US" altLang="zh-TW" sz="1800" kern="0" dirty="0" smtClean="0">
                <a:ea typeface="標楷體" pitchFamily="65" charset="-120"/>
              </a:rPr>
              <a:t>Trial Period</a:t>
            </a:r>
            <a:endParaRPr lang="en-US" altLang="zh-TW" sz="1800" kern="0" dirty="0" smtClean="0">
              <a:latin typeface="+mj-lt"/>
              <a:ea typeface="標楷體" pitchFamily="65" charset="-120"/>
            </a:endParaRPr>
          </a:p>
          <a:p>
            <a:pPr lvl="2" eaLnBrk="1" hangingPunct="1">
              <a:defRPr/>
            </a:pPr>
            <a:r>
              <a:rPr lang="en-US" altLang="zh-TW" sz="1400" kern="0" dirty="0" smtClean="0">
                <a:latin typeface="+mj-lt"/>
                <a:ea typeface="標楷體" pitchFamily="65" charset="-120"/>
              </a:rPr>
              <a:t>Annual pay(Prepaid), </a:t>
            </a:r>
            <a:r>
              <a:rPr lang="en-US" altLang="zh-TW" sz="1400" kern="0" dirty="0" err="1" smtClean="0">
                <a:latin typeface="+mj-lt"/>
                <a:ea typeface="標楷體" pitchFamily="65" charset="-120"/>
              </a:rPr>
              <a:t>eg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: </a:t>
            </a:r>
            <a:r>
              <a:rPr lang="zh-TW" altLang="en-US" sz="1400" kern="0" dirty="0" smtClean="0">
                <a:latin typeface="+mj-lt"/>
                <a:ea typeface="標楷體" pitchFamily="65" charset="-120"/>
              </a:rPr>
              <a:t>年繳多送 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1 </a:t>
            </a:r>
            <a:r>
              <a:rPr lang="zh-TW" altLang="en-US" sz="1400" kern="0" dirty="0" smtClean="0">
                <a:latin typeface="+mj-lt"/>
                <a:ea typeface="標楷體" pitchFamily="65" charset="-120"/>
              </a:rPr>
              <a:t>個月免費 </a:t>
            </a:r>
            <a:r>
              <a:rPr lang="en-US" altLang="zh-TW" sz="1400" kern="0" dirty="0" smtClean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V</a:t>
            </a:r>
            <a:endParaRPr lang="en-US" altLang="zh-TW" sz="1400" b="1" kern="0" dirty="0" smtClean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lvl="2" eaLnBrk="1" hangingPunct="1">
              <a:defRPr/>
            </a:pPr>
            <a:r>
              <a:rPr lang="en-US" altLang="zh-TW" sz="1400" kern="0" dirty="0" smtClean="0">
                <a:latin typeface="+mj-lt"/>
                <a:ea typeface="標楷體" pitchFamily="65" charset="-120"/>
              </a:rPr>
              <a:t>Free Trial, </a:t>
            </a:r>
            <a:r>
              <a:rPr lang="en-US" altLang="zh-TW" sz="1400" kern="0" dirty="0" err="1" smtClean="0">
                <a:latin typeface="+mj-lt"/>
                <a:ea typeface="標楷體" pitchFamily="65" charset="-120"/>
              </a:rPr>
              <a:t>eg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: the first 2 month, free to trial </a:t>
            </a:r>
            <a:r>
              <a:rPr lang="en-US" altLang="zh-TW" sz="1400" kern="0" dirty="0" smtClean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V</a:t>
            </a:r>
            <a:endParaRPr lang="en-US" altLang="zh-TW" sz="1400" b="1" kern="0" dirty="0" smtClean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lvl="1" eaLnBrk="1" hangingPunct="1">
              <a:defRPr/>
            </a:pPr>
            <a:r>
              <a:rPr lang="en-US" altLang="zh-TW" sz="1800" kern="0" dirty="0" smtClean="0">
                <a:latin typeface="+mj-lt"/>
                <a:ea typeface="標楷體" pitchFamily="65" charset="-120"/>
              </a:rPr>
              <a:t>Bundle</a:t>
            </a:r>
          </a:p>
          <a:p>
            <a:pPr lvl="2" eaLnBrk="1" hangingPunct="1">
              <a:defRPr/>
            </a:pPr>
            <a:r>
              <a:rPr lang="en-US" altLang="zh-TW" sz="1400" kern="0" dirty="0" smtClean="0">
                <a:latin typeface="+mj-lt"/>
                <a:ea typeface="標楷體" pitchFamily="65" charset="-120"/>
              </a:rPr>
              <a:t>Premium, </a:t>
            </a:r>
            <a:r>
              <a:rPr lang="en-US" altLang="zh-TW" sz="1400" kern="0" dirty="0" err="1" smtClean="0">
                <a:latin typeface="+mj-lt"/>
                <a:ea typeface="標楷體" pitchFamily="65" charset="-120"/>
              </a:rPr>
              <a:t>eg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: CPE or </a:t>
            </a:r>
            <a:r>
              <a:rPr lang="zh-TW" altLang="en-US" sz="1400" kern="0" dirty="0" smtClean="0">
                <a:latin typeface="+mj-lt"/>
                <a:ea typeface="標楷體" pitchFamily="65" charset="-120"/>
              </a:rPr>
              <a:t>禮券 </a:t>
            </a:r>
            <a:r>
              <a:rPr lang="en-US" altLang="zh-TW" sz="1400" kern="0" dirty="0" smtClean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X</a:t>
            </a:r>
            <a:endParaRPr lang="en-US" altLang="zh-TW" sz="1400" b="1" kern="0" dirty="0" smtClean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lvl="2" eaLnBrk="1" hangingPunct="1">
              <a:defRPr/>
            </a:pPr>
            <a:r>
              <a:rPr lang="en-US" altLang="zh-TW" sz="1400" kern="0" dirty="0" smtClean="0">
                <a:latin typeface="+mj-lt"/>
                <a:ea typeface="標楷體" pitchFamily="65" charset="-120"/>
              </a:rPr>
              <a:t>Service A + Service B</a:t>
            </a:r>
            <a:r>
              <a:rPr lang="zh-TW" altLang="en-US" sz="1400" kern="0" dirty="0" smtClean="0">
                <a:latin typeface="+mj-lt"/>
                <a:ea typeface="標楷體" pitchFamily="65" charset="-120"/>
              </a:rPr>
              <a:t> 一起申請享受 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price discount </a:t>
            </a:r>
            <a:r>
              <a:rPr lang="en-US" altLang="zh-TW" sz="1400" kern="0" dirty="0" smtClean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X</a:t>
            </a:r>
            <a:endParaRPr lang="en-US" altLang="zh-TW" sz="1400" b="1" kern="0" dirty="0" smtClean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lvl="2" eaLnBrk="1" hangingPunct="1">
              <a:defRPr/>
            </a:pPr>
            <a:r>
              <a:rPr lang="en-US" altLang="zh-TW" sz="1400" kern="0" dirty="0" smtClean="0">
                <a:latin typeface="+mj-lt"/>
                <a:ea typeface="標楷體" pitchFamily="65" charset="-120"/>
              </a:rPr>
              <a:t>Existing/Specific User  </a:t>
            </a:r>
            <a:r>
              <a:rPr lang="zh-TW" altLang="en-US" sz="1400" kern="0" dirty="0" smtClean="0">
                <a:latin typeface="+mj-lt"/>
                <a:ea typeface="標楷體" pitchFamily="65" charset="-120"/>
              </a:rPr>
              <a:t>享受 </a:t>
            </a:r>
            <a:r>
              <a:rPr lang="en-US" altLang="zh-TW" sz="1400" kern="0" dirty="0" smtClean="0">
                <a:latin typeface="+mj-lt"/>
                <a:ea typeface="標楷體" pitchFamily="65" charset="-120"/>
              </a:rPr>
              <a:t>special discount </a:t>
            </a:r>
            <a:r>
              <a:rPr lang="en-US" altLang="zh-TW" sz="1400" kern="0" dirty="0" smtClean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X</a:t>
            </a:r>
            <a:endParaRPr lang="en-US" altLang="zh-TW" sz="1400" b="1" kern="0" dirty="0" smtClean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sz="2000" kern="0" dirty="0" smtClean="0">
                <a:latin typeface="+mj-lt"/>
                <a:ea typeface="標楷體" pitchFamily="65" charset="-120"/>
              </a:rPr>
              <a:t>其他</a:t>
            </a:r>
            <a:endParaRPr lang="en-US" altLang="zh-TW" sz="2000" kern="0" dirty="0" smtClean="0">
              <a:latin typeface="+mj-lt"/>
              <a:ea typeface="標楷體" pitchFamily="65" charset="-120"/>
            </a:endParaRPr>
          </a:p>
          <a:p>
            <a:pPr lvl="1" eaLnBrk="1" hangingPunct="1">
              <a:defRPr/>
            </a:pPr>
            <a:r>
              <a:rPr lang="en-US" altLang="zh-TW" sz="1400" kern="0" dirty="0">
                <a:latin typeface="+mj-lt"/>
                <a:ea typeface="標楷體" pitchFamily="65" charset="-120"/>
              </a:rPr>
              <a:t>Member get member </a:t>
            </a:r>
            <a:r>
              <a:rPr lang="en-US" altLang="zh-TW" sz="1400" kern="0" dirty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X</a:t>
            </a:r>
            <a:endParaRPr lang="en-US" altLang="zh-TW" sz="1400" b="1" kern="0" dirty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lvl="1" eaLnBrk="1" hangingPunct="1">
              <a:defRPr/>
            </a:pPr>
            <a:r>
              <a:rPr lang="zh-TW" altLang="en-US" sz="1400" kern="0" dirty="0">
                <a:latin typeface="+mj-lt"/>
                <a:ea typeface="標楷體" pitchFamily="65" charset="-120"/>
              </a:rPr>
              <a:t>綁約</a:t>
            </a:r>
            <a:r>
              <a:rPr lang="en-US" altLang="zh-TW" sz="1400" kern="0" dirty="0">
                <a:latin typeface="+mj-lt"/>
                <a:ea typeface="標楷體" pitchFamily="65" charset="-120"/>
              </a:rPr>
              <a:t>, </a:t>
            </a:r>
            <a:r>
              <a:rPr lang="zh-TW" altLang="en-US" sz="1400" kern="0" dirty="0">
                <a:latin typeface="+mj-lt"/>
                <a:ea typeface="標楷體" pitchFamily="65" charset="-120"/>
              </a:rPr>
              <a:t>違約金</a:t>
            </a:r>
            <a:r>
              <a:rPr lang="en-US" altLang="zh-TW" sz="1400" kern="0" dirty="0">
                <a:latin typeface="+mj-lt"/>
                <a:ea typeface="標楷體" pitchFamily="65" charset="-120"/>
              </a:rPr>
              <a:t>(</a:t>
            </a:r>
            <a:r>
              <a:rPr lang="zh-TW" altLang="en-US" sz="1400" kern="0" dirty="0">
                <a:latin typeface="+mj-lt"/>
                <a:ea typeface="標楷體" pitchFamily="65" charset="-120"/>
              </a:rPr>
              <a:t>固定金額</a:t>
            </a:r>
            <a:r>
              <a:rPr lang="en-US" altLang="zh-TW" sz="1400" kern="0" dirty="0">
                <a:latin typeface="+mj-lt"/>
                <a:ea typeface="標楷體" pitchFamily="65" charset="-120"/>
              </a:rPr>
              <a:t>/</a:t>
            </a:r>
            <a:r>
              <a:rPr lang="zh-TW" altLang="en-US" sz="1400" kern="0" dirty="0">
                <a:latin typeface="+mj-lt"/>
                <a:ea typeface="標楷體" pitchFamily="65" charset="-120"/>
              </a:rPr>
              <a:t>固定金額按合約剩餘期間比例計算</a:t>
            </a:r>
            <a:r>
              <a:rPr lang="en-US" altLang="zh-TW" sz="1400" kern="0" dirty="0">
                <a:latin typeface="+mj-lt"/>
                <a:ea typeface="標楷體" pitchFamily="65" charset="-120"/>
              </a:rPr>
              <a:t>), </a:t>
            </a:r>
            <a:r>
              <a:rPr lang="zh-TW" altLang="en-US" sz="1400" kern="0" dirty="0">
                <a:latin typeface="+mj-lt"/>
                <a:ea typeface="標楷體" pitchFamily="65" charset="-120"/>
              </a:rPr>
              <a:t>適用期限等皆會有所限制與規範 </a:t>
            </a:r>
            <a:r>
              <a:rPr lang="en-US" altLang="zh-TW" sz="1400" kern="0" dirty="0">
                <a:latin typeface="+mj-lt"/>
                <a:ea typeface="標楷體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1400" b="1" kern="0" dirty="0">
                <a:solidFill>
                  <a:srgbClr val="FF0000"/>
                </a:solidFill>
                <a:latin typeface="+mj-lt"/>
                <a:ea typeface="標楷體" pitchFamily="65" charset="-120"/>
                <a:sym typeface="Wingdings" panose="05000000000000000000" pitchFamily="2" charset="2"/>
              </a:rPr>
              <a:t>V</a:t>
            </a:r>
            <a:endParaRPr lang="en-US" altLang="zh-TW" sz="1400" b="1" kern="0" dirty="0">
              <a:solidFill>
                <a:srgbClr val="FF0000"/>
              </a:solidFill>
              <a:latin typeface="+mj-lt"/>
              <a:ea typeface="標楷體" pitchFamily="65" charset="-120"/>
            </a:endParaRPr>
          </a:p>
          <a:p>
            <a:pPr eaLnBrk="1" hangingPunct="1">
              <a:defRPr/>
            </a:pPr>
            <a:endParaRPr lang="en-US" altLang="zh-TW" sz="2000" kern="0" dirty="0" smtClean="0">
              <a:latin typeface="+mj-lt"/>
              <a:ea typeface="標楷體" pitchFamily="65" charset="-120"/>
            </a:endParaRPr>
          </a:p>
          <a:p>
            <a:pPr lvl="1" eaLnBrk="1" hangingPunct="1">
              <a:defRPr/>
            </a:pPr>
            <a:endParaRPr lang="en-US" altLang="zh-TW" sz="1800" kern="0" dirty="0" smtClean="0">
              <a:latin typeface="+mj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42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916238" y="981075"/>
            <a:ext cx="2592387" cy="30956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TW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群</a:t>
            </a:r>
            <a:endParaRPr lang="en-US" altLang="zh-TW" sz="1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少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擇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endParaRPr lang="zh-TW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圓角化對角線角落矩形 9"/>
          <p:cNvSpPr/>
          <p:nvPr/>
        </p:nvSpPr>
        <p:spPr>
          <a:xfrm>
            <a:off x="146050" y="1052513"/>
            <a:ext cx="2049463" cy="360362"/>
          </a:xfrm>
          <a:prstGeom prst="round2DiagRect">
            <a:avLst/>
          </a:prstGeom>
          <a:solidFill>
            <a:srgbClr val="FF99FF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圓角化對角線角落矩形 13"/>
          <p:cNvSpPr/>
          <p:nvPr/>
        </p:nvSpPr>
        <p:spPr>
          <a:xfrm>
            <a:off x="3251200" y="1052513"/>
            <a:ext cx="2049463" cy="360362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品項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圓角化對角線角落矩形 14"/>
          <p:cNvSpPr/>
          <p:nvPr/>
        </p:nvSpPr>
        <p:spPr>
          <a:xfrm>
            <a:off x="6261100" y="2708597"/>
            <a:ext cx="2025650" cy="360363"/>
          </a:xfrm>
          <a:prstGeom prst="round2Diag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次品項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圓角化對角線角落矩形 17"/>
          <p:cNvSpPr/>
          <p:nvPr/>
        </p:nvSpPr>
        <p:spPr>
          <a:xfrm>
            <a:off x="3252788" y="2965450"/>
            <a:ext cx="2047875" cy="360363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品項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化對角線角落矩形 19"/>
          <p:cNvSpPr/>
          <p:nvPr/>
        </p:nvSpPr>
        <p:spPr>
          <a:xfrm>
            <a:off x="3252788" y="3644900"/>
            <a:ext cx="2047875" cy="360363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品項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圓角化對角線角落矩形 22"/>
          <p:cNvSpPr/>
          <p:nvPr/>
        </p:nvSpPr>
        <p:spPr>
          <a:xfrm>
            <a:off x="6270625" y="1052513"/>
            <a:ext cx="2027238" cy="360362"/>
          </a:xfrm>
          <a:prstGeom prst="round2Diag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次品項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化對角線角落矩形 23"/>
          <p:cNvSpPr/>
          <p:nvPr/>
        </p:nvSpPr>
        <p:spPr>
          <a:xfrm>
            <a:off x="323850" y="1484312"/>
            <a:ext cx="2160588" cy="1224285"/>
          </a:xfrm>
          <a:prstGeom prst="round2Diag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 action="ppaction://hlinksldjump"/>
              </a:rPr>
              <a:t>適用對象設定</a:t>
            </a:r>
            <a:endParaRPr lang="en-US" altLang="zh-TW" sz="9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欄位設定</a:t>
            </a:r>
            <a:endParaRPr lang="en-US" altLang="zh-TW" sz="9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endParaRPr lang="en-US" altLang="zh-TW" sz="9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內容設定</a:t>
            </a:r>
            <a:endParaRPr lang="en-US" altLang="zh-TW" sz="9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檢核規則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r>
              <a:rPr lang="en-US" altLang="zh-TW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(OE/</a:t>
            </a: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/Billing)</a:t>
            </a:r>
          </a:p>
          <a:p>
            <a:pPr>
              <a:defRPr/>
            </a:pPr>
            <a:endParaRPr lang="en-US" altLang="zh-TW" sz="9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圓角化對角線角落矩形 25"/>
          <p:cNvSpPr/>
          <p:nvPr/>
        </p:nvSpPr>
        <p:spPr>
          <a:xfrm>
            <a:off x="6372200" y="1484313"/>
            <a:ext cx="2314600" cy="1008062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適用通路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欄位</a:t>
            </a: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拆帳比設定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開通設定</a:t>
            </a:r>
            <a:endParaRPr lang="en-US" altLang="zh-TW" sz="9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計費設定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33" name="文字方塊 29"/>
          <p:cNvSpPr txBox="1">
            <a:spLocks noChangeArrowheads="1"/>
          </p:cNvSpPr>
          <p:nvPr/>
        </p:nvSpPr>
        <p:spPr bwMode="auto">
          <a:xfrm>
            <a:off x="4030663" y="3303588"/>
            <a:ext cx="4921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FFFF00"/>
                </a:solidFill>
              </a:rPr>
              <a:t>…</a:t>
            </a:r>
            <a:endParaRPr lang="zh-TW" altLang="en-US" sz="2000" b="1">
              <a:solidFill>
                <a:srgbClr val="FFFF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16238" y="4149725"/>
            <a:ext cx="2592387" cy="2159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TW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化對角線角落矩形 31"/>
          <p:cNvSpPr/>
          <p:nvPr/>
        </p:nvSpPr>
        <p:spPr>
          <a:xfrm>
            <a:off x="3252788" y="4221163"/>
            <a:ext cx="2047875" cy="360362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品項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圓角化對角線角落矩形 33"/>
          <p:cNvSpPr/>
          <p:nvPr/>
        </p:nvSpPr>
        <p:spPr>
          <a:xfrm>
            <a:off x="3252788" y="4724400"/>
            <a:ext cx="2047875" cy="360363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品項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圓角化對角線角落矩形 34"/>
          <p:cNvSpPr/>
          <p:nvPr/>
        </p:nvSpPr>
        <p:spPr>
          <a:xfrm>
            <a:off x="3249613" y="5805488"/>
            <a:ext cx="2049462" cy="358775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品項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圓角化對角線角落矩形 36"/>
          <p:cNvSpPr/>
          <p:nvPr/>
        </p:nvSpPr>
        <p:spPr>
          <a:xfrm>
            <a:off x="6276975" y="4719638"/>
            <a:ext cx="2027238" cy="360362"/>
          </a:xfrm>
          <a:prstGeom prst="round2Diag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次品項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9" name="直線單箭頭接點 38"/>
          <p:cNvCxnSpPr>
            <a:stCxn id="23" idx="2"/>
            <a:endCxn id="14" idx="0"/>
          </p:cNvCxnSpPr>
          <p:nvPr/>
        </p:nvCxnSpPr>
        <p:spPr>
          <a:xfrm flipH="1">
            <a:off x="5300663" y="1233488"/>
            <a:ext cx="96996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37" idx="2"/>
            <a:endCxn id="34" idx="0"/>
          </p:cNvCxnSpPr>
          <p:nvPr/>
        </p:nvCxnSpPr>
        <p:spPr>
          <a:xfrm flipH="1">
            <a:off x="5300663" y="4899025"/>
            <a:ext cx="976312" cy="635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5291138" y="3033713"/>
            <a:ext cx="81756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H="1">
            <a:off x="5300663" y="3751263"/>
            <a:ext cx="808037" cy="1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5775325" y="1233488"/>
            <a:ext cx="0" cy="2517775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108700" y="1243013"/>
            <a:ext cx="0" cy="2519362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化對角線角落矩形 24"/>
          <p:cNvSpPr/>
          <p:nvPr/>
        </p:nvSpPr>
        <p:spPr>
          <a:xfrm>
            <a:off x="3419475" y="1484313"/>
            <a:ext cx="2447925" cy="1008062"/>
          </a:xfrm>
          <a:prstGeom prst="round2Diag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適用通路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欄位設定</a:t>
            </a:r>
            <a:endParaRPr lang="en-US" altLang="zh-TW" sz="9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拆帳比</a:t>
            </a: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設定</a:t>
            </a:r>
            <a:endParaRPr lang="en-US" altLang="zh-TW" sz="9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開通</a:t>
            </a: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設定</a:t>
            </a:r>
            <a:endParaRPr lang="en-US" altLang="zh-TW" sz="9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計費設定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Tx/>
              <a:buChar char="-"/>
              <a:defRPr/>
            </a:pP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>
            <a:off x="6108700" y="2924944"/>
            <a:ext cx="168275" cy="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14" idx="2"/>
          </p:cNvCxnSpPr>
          <p:nvPr/>
        </p:nvCxnSpPr>
        <p:spPr>
          <a:xfrm flipH="1">
            <a:off x="2195513" y="1233488"/>
            <a:ext cx="1055687" cy="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H="1">
            <a:off x="2608263" y="1235075"/>
            <a:ext cx="19050" cy="4786313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>
            <a:off x="2608263" y="3144838"/>
            <a:ext cx="623887" cy="0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H="1">
            <a:off x="2627313" y="3841750"/>
            <a:ext cx="625475" cy="0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H="1">
            <a:off x="2625725" y="4433888"/>
            <a:ext cx="623888" cy="0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2608263" y="4924425"/>
            <a:ext cx="625475" cy="0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 flipH="1">
            <a:off x="2625725" y="6021388"/>
            <a:ext cx="623888" cy="0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57200" y="44451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/>
            <a:r>
              <a:rPr lang="en-US" altLang="zh-TW" sz="3200" kern="0" dirty="0" smtClean="0"/>
              <a:t>Data As-Is from IT perspective</a:t>
            </a:r>
            <a:endParaRPr lang="zh-TW" altLang="zh-TW" sz="2000" kern="0" dirty="0" smtClean="0"/>
          </a:p>
        </p:txBody>
      </p:sp>
      <p:sp>
        <p:nvSpPr>
          <p:cNvPr id="43" name="圓角化對角線角落矩形 42"/>
          <p:cNvSpPr/>
          <p:nvPr/>
        </p:nvSpPr>
        <p:spPr>
          <a:xfrm>
            <a:off x="146049" y="1052513"/>
            <a:ext cx="2049463" cy="360362"/>
          </a:xfrm>
          <a:prstGeom prst="round2DiagRect">
            <a:avLst/>
          </a:prstGeom>
          <a:solidFill>
            <a:srgbClr val="FF99FF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遠傳雲端運算服務</a:t>
            </a:r>
          </a:p>
        </p:txBody>
      </p:sp>
      <p:sp>
        <p:nvSpPr>
          <p:cNvPr id="44" name="圓角化對角線角落矩形 43"/>
          <p:cNvSpPr/>
          <p:nvPr/>
        </p:nvSpPr>
        <p:spPr>
          <a:xfrm>
            <a:off x="3251199" y="1052513"/>
            <a:ext cx="2049463" cy="360362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經濟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型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&lt;UDX1&gt;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圓角化對角線角落矩形 44"/>
          <p:cNvSpPr/>
          <p:nvPr/>
        </p:nvSpPr>
        <p:spPr>
          <a:xfrm>
            <a:off x="6261099" y="2708374"/>
            <a:ext cx="2025650" cy="360363"/>
          </a:xfrm>
          <a:prstGeom prst="round2Diag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Storage 100 GB &lt;UDXX&gt;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圓角化對角線角落矩形 45"/>
          <p:cNvSpPr/>
          <p:nvPr/>
        </p:nvSpPr>
        <p:spPr>
          <a:xfrm>
            <a:off x="3252787" y="2965450"/>
            <a:ext cx="2047875" cy="360363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型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&lt;</a:t>
            </a:r>
            <a:r>
              <a:rPr lang="en-US" altLang="zh-TW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UDX2&gt;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化對角線角落矩形 46"/>
          <p:cNvSpPr/>
          <p:nvPr/>
        </p:nvSpPr>
        <p:spPr>
          <a:xfrm>
            <a:off x="3252787" y="3644900"/>
            <a:ext cx="2047875" cy="360363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DBVM 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&lt;UDX6&gt;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圓角化對角線角落矩形 49"/>
          <p:cNvSpPr/>
          <p:nvPr/>
        </p:nvSpPr>
        <p:spPr>
          <a:xfrm>
            <a:off x="6270624" y="1052513"/>
            <a:ext cx="2027238" cy="360362"/>
          </a:xfrm>
          <a:prstGeom prst="round2Diag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1G RAM 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記憶體 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&lt;UDXY&gt;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圓角化對角線角落矩形 50"/>
          <p:cNvSpPr/>
          <p:nvPr/>
        </p:nvSpPr>
        <p:spPr>
          <a:xfrm>
            <a:off x="3252787" y="4221163"/>
            <a:ext cx="2047875" cy="360362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固定制限頻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&lt;UDA8&gt;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圓角化對角線角落矩形 51"/>
          <p:cNvSpPr/>
          <p:nvPr/>
        </p:nvSpPr>
        <p:spPr>
          <a:xfrm>
            <a:off x="3252787" y="4724400"/>
            <a:ext cx="2047875" cy="360363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浮動制限頻 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基本頻寬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&lt;UDAC&gt;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圓角化對角線角落矩形 52"/>
          <p:cNvSpPr/>
          <p:nvPr/>
        </p:nvSpPr>
        <p:spPr>
          <a:xfrm>
            <a:off x="3249612" y="5805488"/>
            <a:ext cx="2049462" cy="358775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累計式流量 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&lt;UDBX&gt;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圓角化對角線角落矩形 53"/>
          <p:cNvSpPr/>
          <p:nvPr/>
        </p:nvSpPr>
        <p:spPr>
          <a:xfrm>
            <a:off x="6276974" y="4719638"/>
            <a:ext cx="2027238" cy="360362"/>
          </a:xfrm>
          <a:prstGeom prst="round2Diag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浮動制限頻 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超額頻寬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&lt;UDBT&gt;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15816" y="981670"/>
            <a:ext cx="2592387" cy="30956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VM</a:t>
            </a: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務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少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</a:p>
        </p:txBody>
      </p:sp>
      <p:sp>
        <p:nvSpPr>
          <p:cNvPr id="56" name="矩形 55"/>
          <p:cNvSpPr/>
          <p:nvPr/>
        </p:nvSpPr>
        <p:spPr>
          <a:xfrm>
            <a:off x="2915816" y="4150320"/>
            <a:ext cx="2592387" cy="2159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頻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務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擇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</a:p>
        </p:txBody>
      </p:sp>
      <p:sp>
        <p:nvSpPr>
          <p:cNvPr id="57" name="矩形 56">
            <a:hlinkClick r:id="rId8" action="ppaction://hlinksldjump"/>
          </p:cNvPr>
          <p:cNvSpPr/>
          <p:nvPr/>
        </p:nvSpPr>
        <p:spPr>
          <a:xfrm>
            <a:off x="35496" y="5695950"/>
            <a:ext cx="609600" cy="5762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200" dirty="0">
                <a:solidFill>
                  <a:srgbClr val="3399FF"/>
                </a:solidFill>
              </a:rPr>
              <a:t>畫面呈現</a:t>
            </a:r>
          </a:p>
        </p:txBody>
      </p:sp>
      <p:sp>
        <p:nvSpPr>
          <p:cNvPr id="59" name="圓角化對角線角落矩形 58"/>
          <p:cNvSpPr/>
          <p:nvPr/>
        </p:nvSpPr>
        <p:spPr>
          <a:xfrm>
            <a:off x="323850" y="1484313"/>
            <a:ext cx="2160588" cy="431800"/>
          </a:xfrm>
          <a:prstGeom prst="round2Diag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產品欄位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機房地點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下拉選單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,OE,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1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</p:txBody>
      </p:sp>
      <p:sp>
        <p:nvSpPr>
          <p:cNvPr id="60" name="圓角化對角線角落矩形 59"/>
          <p:cNvSpPr/>
          <p:nvPr/>
        </p:nvSpPr>
        <p:spPr>
          <a:xfrm>
            <a:off x="6372200" y="1484313"/>
            <a:ext cx="2700338" cy="449262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次品項欄位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加購數量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單行輸入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,OE,</a:t>
            </a:r>
            <a:r>
              <a:rPr lang="zh-TW" altLang="en-US" sz="9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9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,Billing&gt;</a:t>
            </a:r>
            <a:endParaRPr lang="en-US" altLang="zh-TW" sz="9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圓角化對角線角落矩形 60"/>
          <p:cNvSpPr/>
          <p:nvPr/>
        </p:nvSpPr>
        <p:spPr>
          <a:xfrm>
            <a:off x="6372201" y="3125341"/>
            <a:ext cx="2700337" cy="447675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次品項欄位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加購數量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單行輸入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,OE,</a:t>
            </a:r>
            <a:r>
              <a:rPr lang="zh-TW" altLang="en-US" sz="9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9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,Billing&gt;</a:t>
            </a:r>
            <a:endParaRPr lang="en-US" altLang="zh-TW" sz="9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化對角線角落矩形 61"/>
          <p:cNvSpPr/>
          <p:nvPr/>
        </p:nvSpPr>
        <p:spPr>
          <a:xfrm>
            <a:off x="3419475" y="1484313"/>
            <a:ext cx="2447925" cy="1439862"/>
          </a:xfrm>
          <a:prstGeom prst="round2Diag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品項欄位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CPU Virtual Core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,OE,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記憶體 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RAM (GB)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,OE,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硬碟空間 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Storage (GB)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120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,OE,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下拉選單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,OE,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1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VMNAME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&lt;SDK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,OE&gt;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VMIP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&lt;SDK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,OE&gt;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廣達開通流程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圓角化對角線角落矩形 62"/>
          <p:cNvSpPr/>
          <p:nvPr/>
        </p:nvSpPr>
        <p:spPr>
          <a:xfrm>
            <a:off x="6372201" y="5156200"/>
            <a:ext cx="2520950" cy="79375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次品項欄位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,OE&gt;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,OE&gt;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上限頻寬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單行輸入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,OE,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9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,Billing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</p:txBody>
      </p:sp>
      <p:sp>
        <p:nvSpPr>
          <p:cNvPr id="64" name="圓角化對角線角落矩形 63"/>
          <p:cNvSpPr/>
          <p:nvPr/>
        </p:nvSpPr>
        <p:spPr>
          <a:xfrm>
            <a:off x="3414713" y="5157788"/>
            <a:ext cx="2693987" cy="574675"/>
          </a:xfrm>
          <a:prstGeom prst="round2Diag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品項欄位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每月基本頻寬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單行輸入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,OE,</a:t>
            </a:r>
            <a:r>
              <a: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</a:t>
            </a:r>
            <a:r>
              <a:rPr lang="en-US" altLang="zh-TW" sz="9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,Billing</a:t>
            </a:r>
            <a:r>
              <a:rPr lang="en-US" altLang="zh-TW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SD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開通流程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0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10" grpId="0" animBg="1"/>
      <p:bldP spid="14" grpId="0" animBg="1"/>
      <p:bldP spid="15" grpId="0" animBg="1"/>
      <p:bldP spid="18" grpId="0" animBg="1"/>
      <p:bldP spid="20" grpId="0" animBg="1"/>
      <p:bldP spid="23" grpId="0" animBg="1"/>
      <p:bldP spid="24" grpId="0" animBg="1"/>
      <p:bldP spid="24" grpId="1" animBg="1"/>
      <p:bldP spid="26" grpId="0" animBg="1"/>
      <p:bldP spid="26" grpId="1" animBg="1"/>
      <p:bldP spid="31" grpId="0" animBg="1"/>
      <p:bldP spid="31" grpId="1" animBg="1"/>
      <p:bldP spid="32" grpId="0" animBg="1"/>
      <p:bldP spid="34" grpId="0" animBg="1"/>
      <p:bldP spid="35" grpId="0" animBg="1"/>
      <p:bldP spid="37" grpId="0" animBg="1"/>
      <p:bldP spid="25" grpId="0" animBg="1"/>
      <p:bldP spid="25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化對角線角落矩形 2"/>
          <p:cNvSpPr/>
          <p:nvPr/>
        </p:nvSpPr>
        <p:spPr>
          <a:xfrm>
            <a:off x="165100" y="1125538"/>
            <a:ext cx="3275013" cy="358775"/>
          </a:xfrm>
          <a:prstGeom prst="round2DiagRect">
            <a:avLst/>
          </a:prstGeom>
          <a:solidFill>
            <a:srgbClr val="FF99FF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遠傳雲端運算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無限暢遊方案</a:t>
            </a:r>
          </a:p>
        </p:txBody>
      </p:sp>
      <p:sp>
        <p:nvSpPr>
          <p:cNvPr id="4" name="圓角化對角線角落矩形 3"/>
          <p:cNvSpPr/>
          <p:nvPr/>
        </p:nvSpPr>
        <p:spPr>
          <a:xfrm>
            <a:off x="539750" y="1530350"/>
            <a:ext cx="2808288" cy="746125"/>
          </a:xfrm>
          <a:prstGeom prst="round2Diag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約期：</a:t>
            </a:r>
            <a:r>
              <a:rPr lang="en-US" altLang="zh-TW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上架日期：</a:t>
            </a:r>
            <a:r>
              <a:rPr lang="en-US" altLang="zh-TW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2014/04/01 ~ 2015/03/31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違約金收取邏輯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停用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單獨服務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停用</a:t>
            </a:r>
            <a:r>
              <a:rPr lang="en-US" altLang="zh-TW" sz="9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9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用戶編號</a:t>
            </a:r>
            <a:r>
              <a:rPr lang="en-US" altLang="zh-TW" sz="9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9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全部服務</a:t>
            </a:r>
            <a:r>
              <a:rPr lang="en-US" altLang="zh-TW" sz="9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5" name="圓角化對角線角落矩形 4"/>
          <p:cNvSpPr/>
          <p:nvPr/>
        </p:nvSpPr>
        <p:spPr>
          <a:xfrm>
            <a:off x="4716463" y="1125538"/>
            <a:ext cx="3273425" cy="358775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無限暢遊方案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經濟型</a:t>
            </a:r>
          </a:p>
        </p:txBody>
      </p:sp>
      <p:sp>
        <p:nvSpPr>
          <p:cNvPr id="6" name="圓角化對角線角落矩形 5"/>
          <p:cNvSpPr/>
          <p:nvPr/>
        </p:nvSpPr>
        <p:spPr>
          <a:xfrm>
            <a:off x="4710113" y="3973513"/>
            <a:ext cx="3279775" cy="360362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無限暢遊方案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進階型</a:t>
            </a:r>
          </a:p>
        </p:txBody>
      </p:sp>
      <p:sp>
        <p:nvSpPr>
          <p:cNvPr id="7" name="圓角化對角線角落矩形 6"/>
          <p:cNvSpPr/>
          <p:nvPr/>
        </p:nvSpPr>
        <p:spPr>
          <a:xfrm>
            <a:off x="4710113" y="4402138"/>
            <a:ext cx="3279775" cy="360362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無限暢遊方案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-DBVM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化對角線角落矩形 10"/>
          <p:cNvSpPr/>
          <p:nvPr/>
        </p:nvSpPr>
        <p:spPr>
          <a:xfrm>
            <a:off x="5129213" y="1528763"/>
            <a:ext cx="2971800" cy="2378075"/>
          </a:xfrm>
          <a:prstGeom prst="round2Diag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對應產品項目</a:t>
            </a:r>
            <a:r>
              <a:rPr lang="zh-TW" altLang="en-US" sz="9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9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經濟</a:t>
            </a:r>
            <a:r>
              <a:rPr lang="zh-TW" altLang="en-US" sz="9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型 </a:t>
            </a:r>
            <a:r>
              <a:rPr lang="en-US" altLang="zh-TW" sz="9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en-US" altLang="zh-TW" sz="9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UDX1&gt;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是否綁約：</a:t>
            </a:r>
            <a:r>
              <a:rPr lang="zh-TW" altLang="en-US" sz="9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計費方式：</a:t>
            </a:r>
            <a:r>
              <a:rPr lang="en-US" altLang="zh-TW" sz="9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9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可設定多筆</a:t>
            </a:r>
            <a:r>
              <a:rPr lang="en-US" altLang="zh-TW" sz="9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起始收費月份：</a:t>
            </a:r>
            <a:r>
              <a:rPr lang="en-US" altLang="zh-TW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結束收費月份：</a:t>
            </a:r>
            <a:r>
              <a:rPr lang="en-US" altLang="zh-TW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9999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金額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折扣：</a:t>
            </a:r>
            <a:r>
              <a:rPr lang="en-US" altLang="zh-TW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2399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 smtClean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優惠方式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固定金額</a:t>
            </a:r>
            <a:r>
              <a:rPr lang="en-US" altLang="zh-TW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($)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牌價</a:t>
            </a:r>
            <a:r>
              <a:rPr lang="en-US" altLang="zh-TW" sz="900" dirty="0" smtClean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(%)</a:t>
            </a:r>
            <a:r>
              <a:rPr lang="zh-TW" altLang="en-US" sz="900" dirty="0" smtClean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900" dirty="0">
              <a:solidFill>
                <a:srgbClr val="0033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是否出違約金：</a:t>
            </a:r>
            <a:r>
              <a:rPr lang="zh-TW" altLang="en-US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違約金收費項目：</a:t>
            </a:r>
            <a:r>
              <a:rPr lang="zh-TW" altLang="en-US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遠傳雲端運算服務違約金</a:t>
            </a:r>
            <a:endParaRPr lang="en-US" altLang="zh-TW" sz="900" dirty="0">
              <a:solidFill>
                <a:srgbClr val="FF33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違約金方式</a:t>
            </a:r>
            <a:endParaRPr lang="en-US" altLang="zh-TW" sz="900" dirty="0">
              <a:solidFill>
                <a:srgbClr val="0033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固定金額</a:t>
            </a:r>
            <a:endParaRPr lang="en-US" altLang="zh-TW" sz="900" dirty="0">
              <a:solidFill>
                <a:srgbClr val="FF33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固定金額按合約剩餘期間比例計算</a:t>
            </a:r>
            <a:endParaRPr lang="en-US" altLang="zh-TW" sz="900" dirty="0">
              <a:solidFill>
                <a:srgbClr val="0033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按合約剩餘月份計算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不填違約金</a:t>
            </a:r>
            <a:r>
              <a:rPr lang="en-US" altLang="zh-TW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zh-TW" altLang="en-US" sz="9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違約金金額：</a:t>
            </a:r>
            <a:r>
              <a:rPr lang="en-US" altLang="zh-TW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6500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上架期間：</a:t>
            </a:r>
            <a:r>
              <a:rPr lang="en-US" altLang="zh-TW" sz="9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2014/04/01 ~ 2015/03/31</a:t>
            </a:r>
          </a:p>
        </p:txBody>
      </p:sp>
      <p:sp>
        <p:nvSpPr>
          <p:cNvPr id="14" name="圓角化對角線角落矩形 13"/>
          <p:cNvSpPr/>
          <p:nvPr/>
        </p:nvSpPr>
        <p:spPr>
          <a:xfrm>
            <a:off x="4710113" y="4829175"/>
            <a:ext cx="3279775" cy="360363"/>
          </a:xfrm>
          <a:prstGeom prst="round2Diag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無限暢遊方案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-1G RAM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圓角化對角線角落矩形 14"/>
          <p:cNvSpPr/>
          <p:nvPr/>
        </p:nvSpPr>
        <p:spPr>
          <a:xfrm>
            <a:off x="4716463" y="5229225"/>
            <a:ext cx="3273425" cy="360363"/>
          </a:xfrm>
          <a:prstGeom prst="round2Diag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無限暢遊方案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-Storage 100G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圓角化對角線角落矩形 15"/>
          <p:cNvSpPr/>
          <p:nvPr/>
        </p:nvSpPr>
        <p:spPr>
          <a:xfrm>
            <a:off x="4703763" y="5659438"/>
            <a:ext cx="3279775" cy="360362"/>
          </a:xfrm>
          <a:prstGeom prst="round2Diag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無限暢遊方案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固定制限頻</a:t>
            </a:r>
          </a:p>
        </p:txBody>
      </p:sp>
      <p:sp>
        <p:nvSpPr>
          <p:cNvPr id="6156" name="文字方塊 29"/>
          <p:cNvSpPr txBox="1">
            <a:spLocks noChangeArrowheads="1"/>
          </p:cNvSpPr>
          <p:nvPr/>
        </p:nvSpPr>
        <p:spPr bwMode="auto">
          <a:xfrm>
            <a:off x="6097588" y="6029325"/>
            <a:ext cx="4921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FFFF00"/>
                </a:solidFill>
              </a:rPr>
              <a:t>…</a:t>
            </a:r>
            <a:endParaRPr lang="zh-TW" altLang="en-US" sz="2000" b="1">
              <a:solidFill>
                <a:srgbClr val="FFFF00"/>
              </a:solidFill>
            </a:endParaRPr>
          </a:p>
        </p:txBody>
      </p:sp>
      <p:cxnSp>
        <p:nvCxnSpPr>
          <p:cNvPr id="18" name="直線單箭頭接點 17"/>
          <p:cNvCxnSpPr>
            <a:stCxn id="5" idx="2"/>
            <a:endCxn id="3" idx="0"/>
          </p:cNvCxnSpPr>
          <p:nvPr/>
        </p:nvCxnSpPr>
        <p:spPr>
          <a:xfrm flipH="1">
            <a:off x="3440113" y="1304925"/>
            <a:ext cx="1276350" cy="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3860800" y="1284288"/>
            <a:ext cx="9525" cy="4556125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3870325" y="4152900"/>
            <a:ext cx="833438" cy="0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860800" y="5829300"/>
            <a:ext cx="833438" cy="0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3884613" y="4584700"/>
            <a:ext cx="831850" cy="0"/>
          </a:xfrm>
          <a:prstGeom prst="straightConnector1">
            <a:avLst/>
          </a:prstGeom>
          <a:ln w="254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878263" y="5026025"/>
            <a:ext cx="831850" cy="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60800" y="5437188"/>
            <a:ext cx="833438" cy="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457200" y="44451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/>
            <a:r>
              <a:rPr lang="en-US" altLang="zh-TW" sz="3200" kern="0" dirty="0" smtClean="0"/>
              <a:t>Data As-Is from IT perspective</a:t>
            </a:r>
            <a:endParaRPr lang="zh-TW" altLang="zh-TW" sz="2000" kern="0" dirty="0" smtClean="0"/>
          </a:p>
        </p:txBody>
      </p:sp>
      <p:sp>
        <p:nvSpPr>
          <p:cNvPr id="8" name="矩形 7"/>
          <p:cNvSpPr/>
          <p:nvPr/>
        </p:nvSpPr>
        <p:spPr>
          <a:xfrm>
            <a:off x="971600" y="72338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Program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54293" y="70553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Promotion</a:t>
            </a:r>
            <a:endParaRPr lang="zh-TW" altLang="en-US" dirty="0"/>
          </a:p>
        </p:txBody>
      </p:sp>
      <p:sp>
        <p:nvSpPr>
          <p:cNvPr id="25" name="矩形 24">
            <a:hlinkClick r:id="rId3" action="ppaction://hlinksldjump"/>
          </p:cNvPr>
          <p:cNvSpPr/>
          <p:nvPr/>
        </p:nvSpPr>
        <p:spPr>
          <a:xfrm>
            <a:off x="35496" y="5695950"/>
            <a:ext cx="609600" cy="5762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200" dirty="0">
                <a:solidFill>
                  <a:srgbClr val="3399FF"/>
                </a:solidFill>
              </a:rPr>
              <a:t>畫面呈現</a:t>
            </a:r>
          </a:p>
        </p:txBody>
      </p:sp>
    </p:spTree>
    <p:extLst>
      <p:ext uri="{BB962C8B-B14F-4D97-AF65-F5344CB8AC3E}">
        <p14:creationId xmlns:p14="http://schemas.microsoft.com/office/powerpoint/2010/main" val="30647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1"/>
            <a:ext cx="8229600" cy="863600"/>
          </a:xfrm>
        </p:spPr>
        <p:txBody>
          <a:bodyPr/>
          <a:lstStyle/>
          <a:p>
            <a:pPr algn="r" eaLnBrk="1" hangingPunct="1"/>
            <a:r>
              <a:rPr lang="en-US" altLang="zh-TW" sz="3200" dirty="0" smtClean="0"/>
              <a:t>Process As-Is from IT perspective</a:t>
            </a:r>
            <a:endParaRPr lang="zh-TW" altLang="zh-TW" sz="2000" dirty="0" smtClean="0"/>
          </a:p>
        </p:txBody>
      </p:sp>
      <p:sp>
        <p:nvSpPr>
          <p:cNvPr id="2" name="圓角矩形 1"/>
          <p:cNvSpPr/>
          <p:nvPr/>
        </p:nvSpPr>
        <p:spPr>
          <a:xfrm>
            <a:off x="3024000" y="836714"/>
            <a:ext cx="308593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SPV for ESDP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1" name="圓角矩形 210"/>
          <p:cNvSpPr/>
          <p:nvPr/>
        </p:nvSpPr>
        <p:spPr>
          <a:xfrm>
            <a:off x="3361411" y="2708922"/>
            <a:ext cx="2434725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OM</a:t>
            </a:r>
          </a:p>
        </p:txBody>
      </p:sp>
      <p:sp>
        <p:nvSpPr>
          <p:cNvPr id="212" name="圓角矩形 211"/>
          <p:cNvSpPr/>
          <p:nvPr/>
        </p:nvSpPr>
        <p:spPr>
          <a:xfrm>
            <a:off x="611560" y="5481226"/>
            <a:ext cx="1620180" cy="468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 IDC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派工</a:t>
            </a: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頻寬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資安保全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5" name="圓角矩形 214"/>
          <p:cNvSpPr/>
          <p:nvPr/>
        </p:nvSpPr>
        <p:spPr>
          <a:xfrm>
            <a:off x="6804248" y="4869162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JDS</a:t>
            </a:r>
          </a:p>
        </p:txBody>
      </p:sp>
      <p:sp>
        <p:nvSpPr>
          <p:cNvPr id="216" name="圓角矩形 215"/>
          <p:cNvSpPr/>
          <p:nvPr/>
        </p:nvSpPr>
        <p:spPr>
          <a:xfrm>
            <a:off x="6811329" y="5589242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MD</a:t>
            </a:r>
          </a:p>
        </p:txBody>
      </p:sp>
      <p:sp>
        <p:nvSpPr>
          <p:cNvPr id="217" name="圓角矩形 216"/>
          <p:cNvSpPr/>
          <p:nvPr/>
        </p:nvSpPr>
        <p:spPr>
          <a:xfrm>
            <a:off x="6811329" y="4221090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F5 Settlement</a:t>
            </a:r>
          </a:p>
        </p:txBody>
      </p:sp>
      <p:sp>
        <p:nvSpPr>
          <p:cNvPr id="218" name="圓角矩形 217"/>
          <p:cNvSpPr/>
          <p:nvPr/>
        </p:nvSpPr>
        <p:spPr>
          <a:xfrm>
            <a:off x="3761910" y="4206927"/>
            <a:ext cx="16201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ECSP</a:t>
            </a:r>
          </a:p>
        </p:txBody>
      </p:sp>
      <p:sp>
        <p:nvSpPr>
          <p:cNvPr id="219" name="圓角矩形 218"/>
          <p:cNvSpPr/>
          <p:nvPr/>
        </p:nvSpPr>
        <p:spPr>
          <a:xfrm>
            <a:off x="3563888" y="58052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220" name="圓角矩形 219"/>
          <p:cNvSpPr/>
          <p:nvPr/>
        </p:nvSpPr>
        <p:spPr>
          <a:xfrm>
            <a:off x="614384" y="1880830"/>
            <a:ext cx="1620180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COES for ESDP</a:t>
            </a:r>
          </a:p>
        </p:txBody>
      </p:sp>
      <p:sp>
        <p:nvSpPr>
          <p:cNvPr id="221" name="圓角矩形 220"/>
          <p:cNvSpPr/>
          <p:nvPr/>
        </p:nvSpPr>
        <p:spPr>
          <a:xfrm>
            <a:off x="614384" y="3356994"/>
            <a:ext cx="1620180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SBCC</a:t>
            </a:r>
          </a:p>
        </p:txBody>
      </p:sp>
      <p:sp>
        <p:nvSpPr>
          <p:cNvPr id="222" name="圓角矩形 221">
            <a:hlinkClick r:id="rId4" action="ppaction://hlinksldjump"/>
          </p:cNvPr>
          <p:cNvSpPr/>
          <p:nvPr/>
        </p:nvSpPr>
        <p:spPr>
          <a:xfrm>
            <a:off x="614384" y="4874944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Acct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Mgmt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3" name="圓角矩形 222"/>
          <p:cNvSpPr/>
          <p:nvPr/>
        </p:nvSpPr>
        <p:spPr>
          <a:xfrm>
            <a:off x="614384" y="4206927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Billing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4" name="圓角矩形 223">
            <a:hlinkClick r:id="rId5" action="ppaction://hlinksldjump"/>
          </p:cNvPr>
          <p:cNvSpPr/>
          <p:nvPr/>
        </p:nvSpPr>
        <p:spPr>
          <a:xfrm>
            <a:off x="3761910" y="1880830"/>
            <a:ext cx="162018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OE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Presentation</a:t>
            </a:r>
          </a:p>
        </p:txBody>
      </p:sp>
      <p:sp>
        <p:nvSpPr>
          <p:cNvPr id="225" name="圓角矩形 224"/>
          <p:cNvSpPr/>
          <p:nvPr/>
        </p:nvSpPr>
        <p:spPr>
          <a:xfrm>
            <a:off x="614384" y="2713240"/>
            <a:ext cx="162018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CRM</a:t>
            </a:r>
          </a:p>
        </p:txBody>
      </p:sp>
      <p:cxnSp>
        <p:nvCxnSpPr>
          <p:cNvPr id="226" name="肘形接點 225"/>
          <p:cNvCxnSpPr>
            <a:stCxn id="223" idx="3"/>
            <a:endCxn id="2" idx="1"/>
          </p:cNvCxnSpPr>
          <p:nvPr/>
        </p:nvCxnSpPr>
        <p:spPr>
          <a:xfrm flipV="1">
            <a:off x="2234564" y="1016734"/>
            <a:ext cx="789436" cy="3370213"/>
          </a:xfrm>
          <a:prstGeom prst="bentConnector3">
            <a:avLst>
              <a:gd name="adj1" fmla="val 69305"/>
            </a:avLst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肘形接點 240"/>
          <p:cNvCxnSpPr>
            <a:stCxn id="218" idx="1"/>
          </p:cNvCxnSpPr>
          <p:nvPr/>
        </p:nvCxnSpPr>
        <p:spPr>
          <a:xfrm rot="10800000">
            <a:off x="3168000" y="1196755"/>
            <a:ext cx="593911" cy="3190193"/>
          </a:xfrm>
          <a:prstGeom prst="bentConnector2">
            <a:avLst/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八邊形 244"/>
          <p:cNvSpPr>
            <a:spLocks noChangeAspect="1"/>
          </p:cNvSpPr>
          <p:nvPr/>
        </p:nvSpPr>
        <p:spPr>
          <a:xfrm>
            <a:off x="2227751" y="4187933"/>
            <a:ext cx="374441" cy="252028"/>
          </a:xfrm>
          <a:prstGeom prst="octagon">
            <a:avLst/>
          </a:prstGeom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249" name="肘形接點 248"/>
          <p:cNvCxnSpPr/>
          <p:nvPr/>
        </p:nvCxnSpPr>
        <p:spPr>
          <a:xfrm rot="5400000" flipH="1" flipV="1">
            <a:off x="2587325" y="1970839"/>
            <a:ext cx="1548172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八邊形 251"/>
          <p:cNvSpPr>
            <a:spLocks noChangeAspect="1"/>
          </p:cNvSpPr>
          <p:nvPr/>
        </p:nvSpPr>
        <p:spPr>
          <a:xfrm>
            <a:off x="3290258" y="1411637"/>
            <a:ext cx="374441" cy="252028"/>
          </a:xfrm>
          <a:prstGeom prst="octagon">
            <a:avLst/>
          </a:prstGeom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30726" name="直線單箭頭接點 30725"/>
          <p:cNvCxnSpPr>
            <a:stCxn id="2" idx="2"/>
            <a:endCxn id="224" idx="0"/>
          </p:cNvCxnSpPr>
          <p:nvPr/>
        </p:nvCxnSpPr>
        <p:spPr>
          <a:xfrm>
            <a:off x="4566965" y="1196754"/>
            <a:ext cx="5035" cy="684076"/>
          </a:xfrm>
          <a:prstGeom prst="straightConnector1">
            <a:avLst/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八邊形 262"/>
          <p:cNvSpPr>
            <a:spLocks noChangeAspect="1"/>
          </p:cNvSpPr>
          <p:nvPr/>
        </p:nvSpPr>
        <p:spPr>
          <a:xfrm>
            <a:off x="4567754" y="1411637"/>
            <a:ext cx="374441" cy="252028"/>
          </a:xfrm>
          <a:prstGeom prst="octagon">
            <a:avLst/>
          </a:prstGeom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A2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264" name="肘形接點 263"/>
          <p:cNvCxnSpPr>
            <a:stCxn id="2" idx="0"/>
            <a:endCxn id="223" idx="1"/>
          </p:cNvCxnSpPr>
          <p:nvPr/>
        </p:nvCxnSpPr>
        <p:spPr>
          <a:xfrm rot="16200000" flipH="1" flipV="1">
            <a:off x="815558" y="635539"/>
            <a:ext cx="3550233" cy="3952581"/>
          </a:xfrm>
          <a:prstGeom prst="bentConnector4">
            <a:avLst>
              <a:gd name="adj1" fmla="val -1533"/>
              <a:gd name="adj2" fmla="val 110845"/>
            </a:avLst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八邊形 269"/>
          <p:cNvSpPr>
            <a:spLocks noChangeAspect="1"/>
          </p:cNvSpPr>
          <p:nvPr/>
        </p:nvSpPr>
        <p:spPr>
          <a:xfrm>
            <a:off x="179512" y="4005066"/>
            <a:ext cx="374441" cy="252028"/>
          </a:xfrm>
          <a:prstGeom prst="octagon">
            <a:avLst/>
          </a:prstGeom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A3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272" name="肘形接點 271"/>
          <p:cNvCxnSpPr/>
          <p:nvPr/>
        </p:nvCxnSpPr>
        <p:spPr>
          <a:xfrm rot="5400000">
            <a:off x="4062427" y="2512820"/>
            <a:ext cx="3190190" cy="558067"/>
          </a:xfrm>
          <a:prstGeom prst="bentConnector2">
            <a:avLst/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八邊形 246"/>
          <p:cNvSpPr>
            <a:spLocks noChangeAspect="1"/>
          </p:cNvSpPr>
          <p:nvPr/>
        </p:nvSpPr>
        <p:spPr>
          <a:xfrm>
            <a:off x="3058248" y="3935905"/>
            <a:ext cx="374441" cy="252028"/>
          </a:xfrm>
          <a:prstGeom prst="octagon">
            <a:avLst/>
          </a:prstGeom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71" name="八邊形 270"/>
          <p:cNvSpPr>
            <a:spLocks noChangeAspect="1"/>
          </p:cNvSpPr>
          <p:nvPr/>
        </p:nvSpPr>
        <p:spPr>
          <a:xfrm>
            <a:off x="5984760" y="3528761"/>
            <a:ext cx="374441" cy="252028"/>
          </a:xfrm>
          <a:prstGeom prst="octagon">
            <a:avLst/>
          </a:prstGeom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A3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5" name="圓角矩形 434"/>
          <p:cNvSpPr/>
          <p:nvPr/>
        </p:nvSpPr>
        <p:spPr>
          <a:xfrm>
            <a:off x="611560" y="6237314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Service Desk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50" name="物件 4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1230"/>
              </p:ext>
            </p:extLst>
          </p:nvPr>
        </p:nvGraphicFramePr>
        <p:xfrm>
          <a:off x="5788704" y="5445224"/>
          <a:ext cx="151448" cy="43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" name="Visio" r:id="rId6" imgW="302895" imgH="869442" progId="">
                  <p:embed/>
                </p:oleObj>
              </mc:Choice>
              <mc:Fallback>
                <p:oleObj name="Visio" r:id="rId6" imgW="302895" imgH="8694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704" y="5445224"/>
                        <a:ext cx="151448" cy="43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9" name="肘形接點 518"/>
          <p:cNvCxnSpPr>
            <a:stCxn id="2" idx="3"/>
            <a:endCxn id="217" idx="1"/>
          </p:cNvCxnSpPr>
          <p:nvPr/>
        </p:nvCxnSpPr>
        <p:spPr>
          <a:xfrm>
            <a:off x="6109930" y="1016734"/>
            <a:ext cx="701399" cy="338437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八邊形 521"/>
          <p:cNvSpPr>
            <a:spLocks noChangeAspect="1"/>
          </p:cNvSpPr>
          <p:nvPr/>
        </p:nvSpPr>
        <p:spPr>
          <a:xfrm>
            <a:off x="6322715" y="1412778"/>
            <a:ext cx="374441" cy="252028"/>
          </a:xfrm>
          <a:prstGeom prst="octagon">
            <a:avLst/>
          </a:prstGeom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A3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55" name="群組 554"/>
          <p:cNvGrpSpPr/>
          <p:nvPr/>
        </p:nvGrpSpPr>
        <p:grpSpPr>
          <a:xfrm>
            <a:off x="6981114" y="2888942"/>
            <a:ext cx="2166521" cy="1191698"/>
            <a:chOff x="6697156" y="2940050"/>
            <a:chExt cx="2166521" cy="1191698"/>
          </a:xfrm>
        </p:grpSpPr>
        <p:sp>
          <p:nvSpPr>
            <p:cNvPr id="554" name="圓角矩形 553"/>
            <p:cNvSpPr/>
            <p:nvPr/>
          </p:nvSpPr>
          <p:spPr>
            <a:xfrm>
              <a:off x="6697156" y="2940050"/>
              <a:ext cx="1907292" cy="119169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1" name="群組 250"/>
            <p:cNvGrpSpPr/>
            <p:nvPr/>
          </p:nvGrpSpPr>
          <p:grpSpPr>
            <a:xfrm>
              <a:off x="6876256" y="3049377"/>
              <a:ext cx="1959622" cy="252028"/>
              <a:chOff x="452138" y="792417"/>
              <a:chExt cx="1959622" cy="252028"/>
            </a:xfrm>
          </p:grpSpPr>
          <p:sp>
            <p:nvSpPr>
              <p:cNvPr id="238" name="文字方塊 237"/>
              <p:cNvSpPr txBox="1"/>
              <p:nvPr/>
            </p:nvSpPr>
            <p:spPr>
              <a:xfrm>
                <a:off x="827584" y="803015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Product configure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53" name="八邊形 252"/>
              <p:cNvSpPr>
                <a:spLocks noChangeAspect="1"/>
              </p:cNvSpPr>
              <p:nvPr/>
            </p:nvSpPr>
            <p:spPr>
              <a:xfrm>
                <a:off x="452138" y="792417"/>
                <a:ext cx="374441" cy="252028"/>
              </a:xfrm>
              <a:prstGeom prst="octagon">
                <a:avLst/>
              </a:prstGeom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A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10" name="群組 309"/>
            <p:cNvGrpSpPr/>
            <p:nvPr/>
          </p:nvGrpSpPr>
          <p:grpSpPr>
            <a:xfrm>
              <a:off x="6876256" y="3392996"/>
              <a:ext cx="1987421" cy="252028"/>
              <a:chOff x="424339" y="792417"/>
              <a:chExt cx="1987421" cy="252028"/>
            </a:xfrm>
          </p:grpSpPr>
          <p:sp>
            <p:nvSpPr>
              <p:cNvPr id="311" name="文字方塊 310"/>
              <p:cNvSpPr txBox="1"/>
              <p:nvPr/>
            </p:nvSpPr>
            <p:spPr>
              <a:xfrm>
                <a:off x="827584" y="803015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Order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2" name="八邊形 311"/>
              <p:cNvSpPr>
                <a:spLocks noChangeAspect="1"/>
              </p:cNvSpPr>
              <p:nvPr/>
            </p:nvSpPr>
            <p:spPr>
              <a:xfrm>
                <a:off x="424339" y="792417"/>
                <a:ext cx="374441" cy="252028"/>
              </a:xfrm>
              <a:prstGeom prst="octagon">
                <a:avLst/>
              </a:prstGeom>
              <a:gradFill flip="none" rotWithShape="1">
                <a:gsLst>
                  <a:gs pos="0">
                    <a:srgbClr val="FF9900">
                      <a:tint val="66000"/>
                      <a:satMod val="160000"/>
                    </a:srgbClr>
                  </a:gs>
                  <a:gs pos="50000">
                    <a:srgbClr val="FF9900">
                      <a:tint val="44500"/>
                      <a:satMod val="160000"/>
                    </a:srgbClr>
                  </a:gs>
                  <a:gs pos="100000">
                    <a:srgbClr val="FF99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B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74" name="群組 473"/>
            <p:cNvGrpSpPr/>
            <p:nvPr/>
          </p:nvGrpSpPr>
          <p:grpSpPr>
            <a:xfrm>
              <a:off x="6876256" y="3753036"/>
              <a:ext cx="1987421" cy="252028"/>
              <a:chOff x="6876256" y="3753036"/>
              <a:chExt cx="1987421" cy="252028"/>
            </a:xfrm>
          </p:grpSpPr>
          <p:sp>
            <p:nvSpPr>
              <p:cNvPr id="527" name="文字方塊 526"/>
              <p:cNvSpPr txBox="1"/>
              <p:nvPr/>
            </p:nvSpPr>
            <p:spPr>
              <a:xfrm>
                <a:off x="7279501" y="3763634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Transaction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28" name="八邊形 527"/>
              <p:cNvSpPr>
                <a:spLocks noChangeAspect="1"/>
              </p:cNvSpPr>
              <p:nvPr/>
            </p:nvSpPr>
            <p:spPr>
              <a:xfrm>
                <a:off x="6876256" y="3753036"/>
                <a:ext cx="374441" cy="252028"/>
              </a:xfrm>
              <a:prstGeom prst="octagon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C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87" name="肘形接點 86"/>
          <p:cNvCxnSpPr>
            <a:endCxn id="220" idx="0"/>
          </p:cNvCxnSpPr>
          <p:nvPr/>
        </p:nvCxnSpPr>
        <p:spPr>
          <a:xfrm rot="10800000" flipV="1">
            <a:off x="1424474" y="908050"/>
            <a:ext cx="1599526" cy="972780"/>
          </a:xfrm>
          <a:prstGeom prst="bentConnector2">
            <a:avLst/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八邊形 90"/>
          <p:cNvSpPr>
            <a:spLocks noChangeAspect="1"/>
          </p:cNvSpPr>
          <p:nvPr/>
        </p:nvSpPr>
        <p:spPr>
          <a:xfrm>
            <a:off x="1424474" y="1070743"/>
            <a:ext cx="374441" cy="252028"/>
          </a:xfrm>
          <a:prstGeom prst="octagon">
            <a:avLst/>
          </a:prstGeom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A3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90421" y="17008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747109" y="17008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987824" y="66249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275856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707904" y="404687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39552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796136" y="5775069"/>
            <a:ext cx="83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70C0"/>
                </a:solidFill>
              </a:rPr>
              <a:t>Customer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3716288" y="59576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97" name="圓角矩形 96"/>
          <p:cNvSpPr/>
          <p:nvPr/>
        </p:nvSpPr>
        <p:spPr>
          <a:xfrm>
            <a:off x="3868688" y="61100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6811329" y="2941365"/>
            <a:ext cx="348885" cy="3436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16216" y="901888"/>
            <a:ext cx="712708" cy="28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LOA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26642" y="908720"/>
            <a:ext cx="889774" cy="28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SIT/UAT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8" name="直線單箭頭接點 7"/>
          <p:cNvCxnSpPr>
            <a:stCxn id="6" idx="3"/>
            <a:endCxn id="99" idx="1"/>
          </p:cNvCxnSpPr>
          <p:nvPr/>
        </p:nvCxnSpPr>
        <p:spPr>
          <a:xfrm>
            <a:off x="7228924" y="1045907"/>
            <a:ext cx="197718" cy="683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504821" y="901224"/>
            <a:ext cx="543008" cy="2955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dirty="0" smtClean="0">
                <a:solidFill>
                  <a:srgbClr val="0070C0"/>
                </a:solidFill>
              </a:rPr>
              <a:t>上架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110" name="直線單箭頭接點 109"/>
          <p:cNvCxnSpPr>
            <a:stCxn id="99" idx="3"/>
            <a:endCxn id="109" idx="1"/>
          </p:cNvCxnSpPr>
          <p:nvPr/>
        </p:nvCxnSpPr>
        <p:spPr>
          <a:xfrm flipV="1">
            <a:off x="8316416" y="1048988"/>
            <a:ext cx="188405" cy="375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2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52" grpId="0" animBg="1"/>
      <p:bldP spid="263" grpId="0" animBg="1"/>
      <p:bldP spid="270" grpId="0" animBg="1"/>
      <p:bldP spid="247" grpId="0" animBg="1"/>
      <p:bldP spid="271" grpId="0" animBg="1"/>
      <p:bldP spid="522" grpId="0" animBg="1"/>
      <p:bldP spid="91" grpId="0" animBg="1"/>
      <p:bldP spid="6" grpId="0" animBg="1"/>
      <p:bldP spid="99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1"/>
            <a:ext cx="8229600" cy="863600"/>
          </a:xfrm>
        </p:spPr>
        <p:txBody>
          <a:bodyPr/>
          <a:lstStyle/>
          <a:p>
            <a:pPr algn="r" eaLnBrk="1" hangingPunct="1"/>
            <a:r>
              <a:rPr lang="en-US" altLang="zh-TW" sz="3200" dirty="0"/>
              <a:t>Process As-Is </a:t>
            </a:r>
            <a:r>
              <a:rPr lang="en-US" altLang="zh-TW" sz="3200" dirty="0" smtClean="0"/>
              <a:t>from IT perspective</a:t>
            </a:r>
            <a:endParaRPr lang="zh-TW" altLang="zh-TW" sz="2000" dirty="0" smtClean="0"/>
          </a:p>
        </p:txBody>
      </p:sp>
      <p:sp>
        <p:nvSpPr>
          <p:cNvPr id="2" name="圓角矩形 1"/>
          <p:cNvSpPr/>
          <p:nvPr/>
        </p:nvSpPr>
        <p:spPr>
          <a:xfrm>
            <a:off x="3024000" y="836714"/>
            <a:ext cx="308593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SPV for EBU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1" name="圓角矩形 210"/>
          <p:cNvSpPr/>
          <p:nvPr/>
        </p:nvSpPr>
        <p:spPr>
          <a:xfrm>
            <a:off x="3361411" y="2708922"/>
            <a:ext cx="2434725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OM</a:t>
            </a:r>
          </a:p>
        </p:txBody>
      </p:sp>
      <p:sp>
        <p:nvSpPr>
          <p:cNvPr id="212" name="圓角矩形 211"/>
          <p:cNvSpPr/>
          <p:nvPr/>
        </p:nvSpPr>
        <p:spPr>
          <a:xfrm>
            <a:off x="611560" y="5481226"/>
            <a:ext cx="1620180" cy="468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 IDC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派工</a:t>
            </a: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頻寬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資安保全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5" name="圓角矩形 214"/>
          <p:cNvSpPr/>
          <p:nvPr/>
        </p:nvSpPr>
        <p:spPr>
          <a:xfrm>
            <a:off x="6804248" y="4869162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JDS</a:t>
            </a:r>
          </a:p>
        </p:txBody>
      </p:sp>
      <p:sp>
        <p:nvSpPr>
          <p:cNvPr id="216" name="圓角矩形 215"/>
          <p:cNvSpPr/>
          <p:nvPr/>
        </p:nvSpPr>
        <p:spPr>
          <a:xfrm>
            <a:off x="6811329" y="5589242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MD</a:t>
            </a:r>
          </a:p>
        </p:txBody>
      </p:sp>
      <p:sp>
        <p:nvSpPr>
          <p:cNvPr id="217" name="圓角矩形 216"/>
          <p:cNvSpPr/>
          <p:nvPr/>
        </p:nvSpPr>
        <p:spPr>
          <a:xfrm>
            <a:off x="6811329" y="4221090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F5 Settlement</a:t>
            </a:r>
          </a:p>
        </p:txBody>
      </p:sp>
      <p:sp>
        <p:nvSpPr>
          <p:cNvPr id="218" name="圓角矩形 217"/>
          <p:cNvSpPr/>
          <p:nvPr/>
        </p:nvSpPr>
        <p:spPr>
          <a:xfrm>
            <a:off x="3761910" y="4206927"/>
            <a:ext cx="16201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ECSP</a:t>
            </a:r>
          </a:p>
        </p:txBody>
      </p:sp>
      <p:sp>
        <p:nvSpPr>
          <p:cNvPr id="219" name="圓角矩形 218"/>
          <p:cNvSpPr/>
          <p:nvPr/>
        </p:nvSpPr>
        <p:spPr>
          <a:xfrm>
            <a:off x="3563888" y="58052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220" name="圓角矩形 219"/>
          <p:cNvSpPr/>
          <p:nvPr/>
        </p:nvSpPr>
        <p:spPr>
          <a:xfrm>
            <a:off x="614384" y="1880830"/>
            <a:ext cx="1620180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COES for EBU</a:t>
            </a:r>
          </a:p>
        </p:txBody>
      </p:sp>
      <p:sp>
        <p:nvSpPr>
          <p:cNvPr id="221" name="圓角矩形 220"/>
          <p:cNvSpPr/>
          <p:nvPr/>
        </p:nvSpPr>
        <p:spPr>
          <a:xfrm>
            <a:off x="614384" y="3356994"/>
            <a:ext cx="1620180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SBCC</a:t>
            </a:r>
          </a:p>
        </p:txBody>
      </p:sp>
      <p:sp>
        <p:nvSpPr>
          <p:cNvPr id="222" name="圓角矩形 221"/>
          <p:cNvSpPr/>
          <p:nvPr/>
        </p:nvSpPr>
        <p:spPr>
          <a:xfrm>
            <a:off x="614384" y="4874944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Acct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Mgmt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3" name="圓角矩形 222"/>
          <p:cNvSpPr/>
          <p:nvPr/>
        </p:nvSpPr>
        <p:spPr>
          <a:xfrm>
            <a:off x="614384" y="4206927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Billing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4" name="圓角矩形 223">
            <a:hlinkClick r:id="rId4" action="ppaction://hlinksldjump"/>
          </p:cNvPr>
          <p:cNvSpPr/>
          <p:nvPr/>
        </p:nvSpPr>
        <p:spPr>
          <a:xfrm>
            <a:off x="3761910" y="1880830"/>
            <a:ext cx="162018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OE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Presentation</a:t>
            </a:r>
          </a:p>
        </p:txBody>
      </p:sp>
      <p:sp>
        <p:nvSpPr>
          <p:cNvPr id="225" name="圓角矩形 224"/>
          <p:cNvSpPr/>
          <p:nvPr/>
        </p:nvSpPr>
        <p:spPr>
          <a:xfrm>
            <a:off x="614384" y="2713240"/>
            <a:ext cx="162018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CRM</a:t>
            </a:r>
          </a:p>
        </p:txBody>
      </p:sp>
      <p:cxnSp>
        <p:nvCxnSpPr>
          <p:cNvPr id="315" name="肘形接點 314"/>
          <p:cNvCxnSpPr/>
          <p:nvPr/>
        </p:nvCxnSpPr>
        <p:spPr>
          <a:xfrm flipV="1">
            <a:off x="2253850" y="2091422"/>
            <a:ext cx="1527346" cy="2994114"/>
          </a:xfrm>
          <a:prstGeom prst="bentConnector3">
            <a:avLst>
              <a:gd name="adj1" fmla="val 46258"/>
            </a:avLst>
          </a:prstGeom>
          <a:ln w="15875">
            <a:solidFill>
              <a:srgbClr val="F69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八邊形 315"/>
          <p:cNvSpPr>
            <a:spLocks noChangeAspect="1"/>
          </p:cNvSpPr>
          <p:nvPr/>
        </p:nvSpPr>
        <p:spPr>
          <a:xfrm>
            <a:off x="2253850" y="4824220"/>
            <a:ext cx="374441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335" name="直線單箭頭接點 334"/>
          <p:cNvCxnSpPr>
            <a:stCxn id="220" idx="2"/>
            <a:endCxn id="225" idx="0"/>
          </p:cNvCxnSpPr>
          <p:nvPr/>
        </p:nvCxnSpPr>
        <p:spPr>
          <a:xfrm>
            <a:off x="1424474" y="2240870"/>
            <a:ext cx="0" cy="472370"/>
          </a:xfrm>
          <a:prstGeom prst="straightConnector1">
            <a:avLst/>
          </a:prstGeom>
          <a:ln w="38100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八邊形 337"/>
          <p:cNvSpPr>
            <a:spLocks noChangeAspect="1"/>
          </p:cNvSpPr>
          <p:nvPr/>
        </p:nvSpPr>
        <p:spPr>
          <a:xfrm>
            <a:off x="877456" y="2348882"/>
            <a:ext cx="504056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B2.1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51" name="八邊形 350"/>
          <p:cNvSpPr>
            <a:spLocks noChangeAspect="1"/>
          </p:cNvSpPr>
          <p:nvPr/>
        </p:nvSpPr>
        <p:spPr>
          <a:xfrm>
            <a:off x="2290931" y="3510541"/>
            <a:ext cx="374441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B8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352" name="直線單箭頭接點 351"/>
          <p:cNvCxnSpPr>
            <a:stCxn id="223" idx="0"/>
            <a:endCxn id="221" idx="2"/>
          </p:cNvCxnSpPr>
          <p:nvPr/>
        </p:nvCxnSpPr>
        <p:spPr>
          <a:xfrm flipV="1">
            <a:off x="1424474" y="3717034"/>
            <a:ext cx="0" cy="489893"/>
          </a:xfrm>
          <a:prstGeom prst="straightConnector1">
            <a:avLst/>
          </a:prstGeom>
          <a:ln w="38100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八邊形 352"/>
          <p:cNvSpPr>
            <a:spLocks noChangeAspect="1"/>
          </p:cNvSpPr>
          <p:nvPr/>
        </p:nvSpPr>
        <p:spPr>
          <a:xfrm>
            <a:off x="877456" y="3743912"/>
            <a:ext cx="522016" cy="35135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B3.2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68" name="八邊形 367"/>
          <p:cNvSpPr>
            <a:spLocks noChangeAspect="1"/>
          </p:cNvSpPr>
          <p:nvPr/>
        </p:nvSpPr>
        <p:spPr>
          <a:xfrm>
            <a:off x="2254841" y="2472317"/>
            <a:ext cx="374441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B5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381" name="肘形接點 380"/>
          <p:cNvCxnSpPr/>
          <p:nvPr/>
        </p:nvCxnSpPr>
        <p:spPr>
          <a:xfrm rot="5400000">
            <a:off x="1556807" y="3746719"/>
            <a:ext cx="2700301" cy="1344788"/>
          </a:xfrm>
          <a:prstGeom prst="bentConnector2">
            <a:avLst/>
          </a:prstGeom>
          <a:ln w="15875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八邊形 381"/>
          <p:cNvSpPr>
            <a:spLocks noChangeAspect="1"/>
          </p:cNvSpPr>
          <p:nvPr/>
        </p:nvSpPr>
        <p:spPr>
          <a:xfrm>
            <a:off x="2333009" y="5463228"/>
            <a:ext cx="433140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B6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409" name="直線單箭頭接點 408"/>
          <p:cNvCxnSpPr>
            <a:stCxn id="224" idx="2"/>
            <a:endCxn id="211" idx="0"/>
          </p:cNvCxnSpPr>
          <p:nvPr/>
        </p:nvCxnSpPr>
        <p:spPr>
          <a:xfrm>
            <a:off x="4572000" y="2240870"/>
            <a:ext cx="6774" cy="468052"/>
          </a:xfrm>
          <a:prstGeom prst="straightConnector1">
            <a:avLst/>
          </a:prstGeom>
          <a:ln w="38100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圓角矩形 434"/>
          <p:cNvSpPr/>
          <p:nvPr/>
        </p:nvSpPr>
        <p:spPr>
          <a:xfrm>
            <a:off x="611560" y="6237314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Service Desk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439" name="直線單箭頭接點 438"/>
          <p:cNvCxnSpPr/>
          <p:nvPr/>
        </p:nvCxnSpPr>
        <p:spPr>
          <a:xfrm flipH="1">
            <a:off x="2234564" y="2780930"/>
            <a:ext cx="1126847" cy="4318"/>
          </a:xfrm>
          <a:prstGeom prst="straightConnector1">
            <a:avLst/>
          </a:prstGeom>
          <a:ln w="15875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單箭頭接點 442"/>
          <p:cNvCxnSpPr/>
          <p:nvPr/>
        </p:nvCxnSpPr>
        <p:spPr>
          <a:xfrm flipH="1">
            <a:off x="2195736" y="1970840"/>
            <a:ext cx="1566175" cy="0"/>
          </a:xfrm>
          <a:prstGeom prst="straightConnector1">
            <a:avLst/>
          </a:prstGeom>
          <a:ln w="38100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八邊形 324"/>
          <p:cNvSpPr>
            <a:spLocks noChangeAspect="1"/>
          </p:cNvSpPr>
          <p:nvPr/>
        </p:nvSpPr>
        <p:spPr>
          <a:xfrm>
            <a:off x="2294912" y="1663665"/>
            <a:ext cx="374441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B2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445" name="直線單箭頭接點 444"/>
          <p:cNvCxnSpPr>
            <a:stCxn id="212" idx="2"/>
            <a:endCxn id="435" idx="0"/>
          </p:cNvCxnSpPr>
          <p:nvPr/>
        </p:nvCxnSpPr>
        <p:spPr>
          <a:xfrm>
            <a:off x="1421650" y="5949282"/>
            <a:ext cx="0" cy="288032"/>
          </a:xfrm>
          <a:prstGeom prst="straightConnector1">
            <a:avLst/>
          </a:prstGeom>
          <a:ln w="15875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八邊形 445"/>
          <p:cNvSpPr>
            <a:spLocks noChangeAspect="1"/>
          </p:cNvSpPr>
          <p:nvPr/>
        </p:nvSpPr>
        <p:spPr>
          <a:xfrm>
            <a:off x="1424474" y="5965200"/>
            <a:ext cx="483230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B6.1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43" name="八邊形 342"/>
          <p:cNvSpPr>
            <a:spLocks noChangeAspect="1"/>
          </p:cNvSpPr>
          <p:nvPr/>
        </p:nvSpPr>
        <p:spPr>
          <a:xfrm>
            <a:off x="4551233" y="2347369"/>
            <a:ext cx="374441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B3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8" name="八邊形 457"/>
          <p:cNvSpPr>
            <a:spLocks noChangeAspect="1"/>
          </p:cNvSpPr>
          <p:nvPr/>
        </p:nvSpPr>
        <p:spPr>
          <a:xfrm>
            <a:off x="4399180" y="3419182"/>
            <a:ext cx="432048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B7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464" name="肘形接點 463"/>
          <p:cNvCxnSpPr/>
          <p:nvPr/>
        </p:nvCxnSpPr>
        <p:spPr>
          <a:xfrm>
            <a:off x="2242042" y="4566967"/>
            <a:ext cx="4562206" cy="608229"/>
          </a:xfrm>
          <a:prstGeom prst="bentConnector3">
            <a:avLst>
              <a:gd name="adj1" fmla="val 19518"/>
            </a:avLst>
          </a:prstGeom>
          <a:ln w="15875">
            <a:solidFill>
              <a:srgbClr val="F692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八邊形 471"/>
          <p:cNvSpPr>
            <a:spLocks noChangeAspect="1"/>
          </p:cNvSpPr>
          <p:nvPr/>
        </p:nvSpPr>
        <p:spPr>
          <a:xfrm>
            <a:off x="3117439" y="4761148"/>
            <a:ext cx="446449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B4.1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475" name="肘形接點 474"/>
          <p:cNvCxnSpPr/>
          <p:nvPr/>
        </p:nvCxnSpPr>
        <p:spPr>
          <a:xfrm rot="10800000">
            <a:off x="5257292" y="4566970"/>
            <a:ext cx="1546957" cy="482213"/>
          </a:xfrm>
          <a:prstGeom prst="bentConnector3">
            <a:avLst>
              <a:gd name="adj1" fmla="val 99874"/>
            </a:avLst>
          </a:prstGeom>
          <a:ln w="15875">
            <a:solidFill>
              <a:srgbClr val="F692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八邊形 477"/>
          <p:cNvSpPr>
            <a:spLocks noChangeAspect="1"/>
          </p:cNvSpPr>
          <p:nvPr/>
        </p:nvSpPr>
        <p:spPr>
          <a:xfrm>
            <a:off x="5946195" y="4763037"/>
            <a:ext cx="488251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B4.2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479" name="直線單箭頭接點 478"/>
          <p:cNvCxnSpPr/>
          <p:nvPr/>
        </p:nvCxnSpPr>
        <p:spPr>
          <a:xfrm flipH="1">
            <a:off x="4283968" y="4566967"/>
            <a:ext cx="1" cy="1208102"/>
          </a:xfrm>
          <a:prstGeom prst="straightConnector1">
            <a:avLst/>
          </a:prstGeom>
          <a:ln w="15875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八邊形 479"/>
          <p:cNvSpPr>
            <a:spLocks noChangeAspect="1"/>
          </p:cNvSpPr>
          <p:nvPr/>
        </p:nvSpPr>
        <p:spPr>
          <a:xfrm>
            <a:off x="3795248" y="4633929"/>
            <a:ext cx="463659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B7.1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489" name="肘形接點 488"/>
          <p:cNvCxnSpPr/>
          <p:nvPr/>
        </p:nvCxnSpPr>
        <p:spPr>
          <a:xfrm rot="10800000" flipV="1">
            <a:off x="2242044" y="2998268"/>
            <a:ext cx="1119366" cy="477045"/>
          </a:xfrm>
          <a:prstGeom prst="bentConnector3">
            <a:avLst>
              <a:gd name="adj1" fmla="val 44044"/>
            </a:avLst>
          </a:prstGeom>
          <a:ln w="38100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八邊形 493"/>
          <p:cNvSpPr>
            <a:spLocks noChangeAspect="1"/>
          </p:cNvSpPr>
          <p:nvPr/>
        </p:nvSpPr>
        <p:spPr>
          <a:xfrm>
            <a:off x="2186074" y="3124283"/>
            <a:ext cx="457896" cy="308200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B3.1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98" name="八邊形 497"/>
          <p:cNvSpPr>
            <a:spLocks noChangeAspect="1"/>
          </p:cNvSpPr>
          <p:nvPr/>
        </p:nvSpPr>
        <p:spPr>
          <a:xfrm>
            <a:off x="1444045" y="3850433"/>
            <a:ext cx="463659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B8.1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450" name="物件 4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69180"/>
              </p:ext>
            </p:extLst>
          </p:nvPr>
        </p:nvGraphicFramePr>
        <p:xfrm>
          <a:off x="5788704" y="5445224"/>
          <a:ext cx="151448" cy="43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9" name="Visio" r:id="rId5" imgW="302895" imgH="869442" progId="">
                  <p:embed/>
                </p:oleObj>
              </mc:Choice>
              <mc:Fallback>
                <p:oleObj name="Visio" r:id="rId5" imgW="302895" imgH="869442" progId="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704" y="5445224"/>
                        <a:ext cx="151448" cy="43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5" name="群組 554"/>
          <p:cNvGrpSpPr/>
          <p:nvPr/>
        </p:nvGrpSpPr>
        <p:grpSpPr>
          <a:xfrm>
            <a:off x="6981114" y="2888942"/>
            <a:ext cx="2166521" cy="1191698"/>
            <a:chOff x="6697156" y="2940050"/>
            <a:chExt cx="2166521" cy="1191698"/>
          </a:xfrm>
        </p:grpSpPr>
        <p:sp>
          <p:nvSpPr>
            <p:cNvPr id="554" name="圓角矩形 553"/>
            <p:cNvSpPr/>
            <p:nvPr/>
          </p:nvSpPr>
          <p:spPr>
            <a:xfrm>
              <a:off x="6697156" y="2940050"/>
              <a:ext cx="1907292" cy="119169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1" name="群組 250"/>
            <p:cNvGrpSpPr/>
            <p:nvPr/>
          </p:nvGrpSpPr>
          <p:grpSpPr>
            <a:xfrm>
              <a:off x="6876256" y="3049377"/>
              <a:ext cx="1959622" cy="252028"/>
              <a:chOff x="452138" y="792417"/>
              <a:chExt cx="1959622" cy="252028"/>
            </a:xfrm>
          </p:grpSpPr>
          <p:sp>
            <p:nvSpPr>
              <p:cNvPr id="238" name="文字方塊 237"/>
              <p:cNvSpPr txBox="1"/>
              <p:nvPr/>
            </p:nvSpPr>
            <p:spPr>
              <a:xfrm>
                <a:off x="827584" y="803015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Product configure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53" name="八邊形 252"/>
              <p:cNvSpPr>
                <a:spLocks noChangeAspect="1"/>
              </p:cNvSpPr>
              <p:nvPr/>
            </p:nvSpPr>
            <p:spPr>
              <a:xfrm>
                <a:off x="452138" y="792417"/>
                <a:ext cx="374441" cy="252028"/>
              </a:xfrm>
              <a:prstGeom prst="octagon">
                <a:avLst/>
              </a:prstGeom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A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10" name="群組 309"/>
            <p:cNvGrpSpPr/>
            <p:nvPr/>
          </p:nvGrpSpPr>
          <p:grpSpPr>
            <a:xfrm>
              <a:off x="6876256" y="3392996"/>
              <a:ext cx="1987421" cy="252028"/>
              <a:chOff x="424339" y="792417"/>
              <a:chExt cx="1987421" cy="252028"/>
            </a:xfrm>
          </p:grpSpPr>
          <p:sp>
            <p:nvSpPr>
              <p:cNvPr id="311" name="文字方塊 310"/>
              <p:cNvSpPr txBox="1"/>
              <p:nvPr/>
            </p:nvSpPr>
            <p:spPr>
              <a:xfrm>
                <a:off x="827584" y="803015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Order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2" name="八邊形 311"/>
              <p:cNvSpPr>
                <a:spLocks noChangeAspect="1"/>
              </p:cNvSpPr>
              <p:nvPr/>
            </p:nvSpPr>
            <p:spPr>
              <a:xfrm>
                <a:off x="424339" y="792417"/>
                <a:ext cx="374441" cy="252028"/>
              </a:xfrm>
              <a:prstGeom prst="octagon">
                <a:avLst/>
              </a:prstGeom>
              <a:gradFill flip="none" rotWithShape="1">
                <a:gsLst>
                  <a:gs pos="0">
                    <a:srgbClr val="FF9900">
                      <a:tint val="66000"/>
                      <a:satMod val="160000"/>
                    </a:srgbClr>
                  </a:gs>
                  <a:gs pos="50000">
                    <a:srgbClr val="FF9900">
                      <a:tint val="44500"/>
                      <a:satMod val="160000"/>
                    </a:srgbClr>
                  </a:gs>
                  <a:gs pos="100000">
                    <a:srgbClr val="FF99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B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74" name="群組 473"/>
            <p:cNvGrpSpPr/>
            <p:nvPr/>
          </p:nvGrpSpPr>
          <p:grpSpPr>
            <a:xfrm>
              <a:off x="6876256" y="3753036"/>
              <a:ext cx="1987421" cy="252028"/>
              <a:chOff x="6876256" y="3753036"/>
              <a:chExt cx="1987421" cy="252028"/>
            </a:xfrm>
          </p:grpSpPr>
          <p:sp>
            <p:nvSpPr>
              <p:cNvPr id="527" name="文字方塊 526"/>
              <p:cNvSpPr txBox="1"/>
              <p:nvPr/>
            </p:nvSpPr>
            <p:spPr>
              <a:xfrm>
                <a:off x="7279501" y="3763634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Transaction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28" name="八邊形 527"/>
              <p:cNvSpPr>
                <a:spLocks noChangeAspect="1"/>
              </p:cNvSpPr>
              <p:nvPr/>
            </p:nvSpPr>
            <p:spPr>
              <a:xfrm>
                <a:off x="6876256" y="3753036"/>
                <a:ext cx="374441" cy="252028"/>
              </a:xfrm>
              <a:prstGeom prst="octagon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C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536" name="肘形接點 535"/>
          <p:cNvCxnSpPr>
            <a:stCxn id="96" idx="3"/>
            <a:endCxn id="450" idx="1"/>
          </p:cNvCxnSpPr>
          <p:nvPr/>
        </p:nvCxnSpPr>
        <p:spPr>
          <a:xfrm flipV="1">
            <a:off x="5188060" y="5662584"/>
            <a:ext cx="600644" cy="475100"/>
          </a:xfrm>
          <a:prstGeom prst="bentConnector3">
            <a:avLst>
              <a:gd name="adj1" fmla="val 50000"/>
            </a:avLst>
          </a:prstGeom>
          <a:ln w="15875">
            <a:solidFill>
              <a:srgbClr val="F69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八邊形 105"/>
          <p:cNvSpPr>
            <a:spLocks noChangeAspect="1"/>
          </p:cNvSpPr>
          <p:nvPr/>
        </p:nvSpPr>
        <p:spPr>
          <a:xfrm>
            <a:off x="2256708" y="2813724"/>
            <a:ext cx="425208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B9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>
            <a:off x="4365007" y="3102624"/>
            <a:ext cx="6774" cy="1104303"/>
          </a:xfrm>
          <a:prstGeom prst="straightConnector1">
            <a:avLst/>
          </a:prstGeom>
          <a:ln w="15875">
            <a:solidFill>
              <a:srgbClr val="F692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八邊形 107"/>
          <p:cNvSpPr>
            <a:spLocks noChangeAspect="1"/>
          </p:cNvSpPr>
          <p:nvPr/>
        </p:nvSpPr>
        <p:spPr>
          <a:xfrm>
            <a:off x="4387587" y="3717227"/>
            <a:ext cx="432048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B11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122" name="肘形接點 121"/>
          <p:cNvCxnSpPr/>
          <p:nvPr/>
        </p:nvCxnSpPr>
        <p:spPr>
          <a:xfrm>
            <a:off x="5796136" y="2852936"/>
            <a:ext cx="68292" cy="2628290"/>
          </a:xfrm>
          <a:prstGeom prst="bentConnector2">
            <a:avLst/>
          </a:prstGeom>
          <a:ln w="15875">
            <a:solidFill>
              <a:srgbClr val="F69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八邊形 127"/>
          <p:cNvSpPr>
            <a:spLocks noChangeAspect="1"/>
          </p:cNvSpPr>
          <p:nvPr/>
        </p:nvSpPr>
        <p:spPr>
          <a:xfrm>
            <a:off x="5432380" y="3789042"/>
            <a:ext cx="432048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B10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9" name="八邊形 128"/>
          <p:cNvSpPr>
            <a:spLocks noChangeAspect="1"/>
          </p:cNvSpPr>
          <p:nvPr/>
        </p:nvSpPr>
        <p:spPr>
          <a:xfrm>
            <a:off x="4310157" y="4698206"/>
            <a:ext cx="555297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B11.1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37" name="八邊形 136"/>
          <p:cNvSpPr>
            <a:spLocks noChangeAspect="1"/>
          </p:cNvSpPr>
          <p:nvPr/>
        </p:nvSpPr>
        <p:spPr>
          <a:xfrm>
            <a:off x="5290060" y="5769262"/>
            <a:ext cx="555297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B11.2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11832" y="504294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rgbClr val="002060"/>
                </a:solidFill>
              </a:rPr>
              <a:t>Hyperlink</a:t>
            </a:r>
            <a:endParaRPr lang="zh-TW" altLang="en-US" sz="800" dirty="0">
              <a:solidFill>
                <a:srgbClr val="00206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90421" y="17008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747109" y="17008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987824" y="66249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275856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707904" y="404687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39552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796136" y="5775069"/>
            <a:ext cx="83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70C0"/>
                </a:solidFill>
              </a:rPr>
              <a:t>Customer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3716288" y="59576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97" name="圓角矩形 96"/>
          <p:cNvSpPr/>
          <p:nvPr/>
        </p:nvSpPr>
        <p:spPr>
          <a:xfrm>
            <a:off x="3868688" y="61100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101" name="向右箭號 100"/>
          <p:cNvSpPr/>
          <p:nvPr/>
        </p:nvSpPr>
        <p:spPr>
          <a:xfrm>
            <a:off x="6811329" y="3301405"/>
            <a:ext cx="348885" cy="3436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動作按鈕: 下一項 8">
            <a:hlinkClick r:id="rId7" action="ppaction://hlinksldjump" highlightClick="1"/>
          </p:cNvPr>
          <p:cNvSpPr/>
          <p:nvPr/>
        </p:nvSpPr>
        <p:spPr>
          <a:xfrm>
            <a:off x="1892627" y="4795490"/>
            <a:ext cx="349416" cy="20013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動作按鈕: 下一項 102">
            <a:hlinkClick r:id="rId4" action="ppaction://hlinksldjump" highlightClick="1"/>
          </p:cNvPr>
          <p:cNvSpPr/>
          <p:nvPr/>
        </p:nvSpPr>
        <p:spPr>
          <a:xfrm>
            <a:off x="5148064" y="1772816"/>
            <a:ext cx="349416" cy="20013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動作按鈕: 下一項 103">
            <a:hlinkClick r:id="rId8" action="ppaction://hlinksldjump" highlightClick="1"/>
          </p:cNvPr>
          <p:cNvSpPr/>
          <p:nvPr/>
        </p:nvSpPr>
        <p:spPr>
          <a:xfrm>
            <a:off x="1882324" y="4149080"/>
            <a:ext cx="349416" cy="20013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肘形接點 83"/>
          <p:cNvCxnSpPr>
            <a:stCxn id="104" idx="3"/>
            <a:endCxn id="217" idx="1"/>
          </p:cNvCxnSpPr>
          <p:nvPr/>
        </p:nvCxnSpPr>
        <p:spPr>
          <a:xfrm rot="16200000" flipH="1">
            <a:off x="4308165" y="1897947"/>
            <a:ext cx="252030" cy="4754297"/>
          </a:xfrm>
          <a:prstGeom prst="bentConnector4">
            <a:avLst>
              <a:gd name="adj1" fmla="val -40312"/>
              <a:gd name="adj2" fmla="val 84426"/>
            </a:avLst>
          </a:prstGeom>
          <a:ln w="15875">
            <a:solidFill>
              <a:srgbClr val="F692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八邊形 97"/>
          <p:cNvSpPr>
            <a:spLocks noChangeAspect="1"/>
          </p:cNvSpPr>
          <p:nvPr/>
        </p:nvSpPr>
        <p:spPr>
          <a:xfrm>
            <a:off x="2339752" y="4113076"/>
            <a:ext cx="432048" cy="252028"/>
          </a:xfrm>
          <a:prstGeom prst="octagon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B12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animBg="1"/>
      <p:bldP spid="338" grpId="0" animBg="1"/>
      <p:bldP spid="351" grpId="0" animBg="1"/>
      <p:bldP spid="353" grpId="0" animBg="1"/>
      <p:bldP spid="368" grpId="0" animBg="1"/>
      <p:bldP spid="382" grpId="0" animBg="1"/>
      <p:bldP spid="325" grpId="0" animBg="1"/>
      <p:bldP spid="446" grpId="0" animBg="1"/>
      <p:bldP spid="343" grpId="0" animBg="1"/>
      <p:bldP spid="458" grpId="0" animBg="1"/>
      <p:bldP spid="472" grpId="0" animBg="1"/>
      <p:bldP spid="478" grpId="0" animBg="1"/>
      <p:bldP spid="480" grpId="0" animBg="1"/>
      <p:bldP spid="494" grpId="0" animBg="1"/>
      <p:bldP spid="498" grpId="0" animBg="1"/>
      <p:bldP spid="106" grpId="0" animBg="1"/>
      <p:bldP spid="108" grpId="0" animBg="1"/>
      <p:bldP spid="128" grpId="0" animBg="1"/>
      <p:bldP spid="129" grpId="0" animBg="1"/>
      <p:bldP spid="137" grpId="0" animBg="1"/>
      <p:bldP spid="5" grpId="0"/>
      <p:bldP spid="9" grpId="0" animBg="1"/>
      <p:bldP spid="103" grpId="0" animBg="1"/>
      <p:bldP spid="104" grpId="0" animBg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1"/>
            <a:ext cx="8229600" cy="863600"/>
          </a:xfrm>
        </p:spPr>
        <p:txBody>
          <a:bodyPr/>
          <a:lstStyle/>
          <a:p>
            <a:pPr algn="r" eaLnBrk="1" hangingPunct="1"/>
            <a:r>
              <a:rPr lang="en-US" altLang="zh-TW" sz="3200" dirty="0"/>
              <a:t>Process As-Is </a:t>
            </a:r>
            <a:r>
              <a:rPr lang="en-US" altLang="zh-TW" sz="3200" dirty="0" smtClean="0"/>
              <a:t>from IT perspective</a:t>
            </a:r>
            <a:endParaRPr lang="zh-TW" altLang="zh-TW" sz="2000" dirty="0" smtClean="0"/>
          </a:p>
        </p:txBody>
      </p:sp>
      <p:sp>
        <p:nvSpPr>
          <p:cNvPr id="2" name="圓角矩形 1"/>
          <p:cNvSpPr/>
          <p:nvPr/>
        </p:nvSpPr>
        <p:spPr>
          <a:xfrm>
            <a:off x="3024000" y="836714"/>
            <a:ext cx="308593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SPV for EBU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1" name="圓角矩形 210"/>
          <p:cNvSpPr/>
          <p:nvPr/>
        </p:nvSpPr>
        <p:spPr>
          <a:xfrm>
            <a:off x="3361411" y="2708922"/>
            <a:ext cx="2434725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OM</a:t>
            </a:r>
          </a:p>
        </p:txBody>
      </p:sp>
      <p:sp>
        <p:nvSpPr>
          <p:cNvPr id="212" name="圓角矩形 211"/>
          <p:cNvSpPr/>
          <p:nvPr/>
        </p:nvSpPr>
        <p:spPr>
          <a:xfrm>
            <a:off x="611560" y="5481226"/>
            <a:ext cx="1620180" cy="468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 IDC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派工</a:t>
            </a: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頻寬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資安保全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5" name="圓角矩形 214"/>
          <p:cNvSpPr/>
          <p:nvPr/>
        </p:nvSpPr>
        <p:spPr>
          <a:xfrm>
            <a:off x="6804248" y="4869162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JDS</a:t>
            </a:r>
          </a:p>
        </p:txBody>
      </p:sp>
      <p:sp>
        <p:nvSpPr>
          <p:cNvPr id="216" name="圓角矩形 215"/>
          <p:cNvSpPr/>
          <p:nvPr/>
        </p:nvSpPr>
        <p:spPr>
          <a:xfrm>
            <a:off x="6811329" y="5589242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MD</a:t>
            </a:r>
          </a:p>
        </p:txBody>
      </p:sp>
      <p:sp>
        <p:nvSpPr>
          <p:cNvPr id="217" name="圓角矩形 216"/>
          <p:cNvSpPr/>
          <p:nvPr/>
        </p:nvSpPr>
        <p:spPr>
          <a:xfrm>
            <a:off x="6811329" y="4221090"/>
            <a:ext cx="16201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F5 Settlement</a:t>
            </a:r>
          </a:p>
        </p:txBody>
      </p:sp>
      <p:sp>
        <p:nvSpPr>
          <p:cNvPr id="218" name="圓角矩形 217"/>
          <p:cNvSpPr/>
          <p:nvPr/>
        </p:nvSpPr>
        <p:spPr>
          <a:xfrm>
            <a:off x="3761910" y="4206927"/>
            <a:ext cx="16201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ECSP</a:t>
            </a:r>
          </a:p>
        </p:txBody>
      </p:sp>
      <p:sp>
        <p:nvSpPr>
          <p:cNvPr id="219" name="圓角矩形 218"/>
          <p:cNvSpPr/>
          <p:nvPr/>
        </p:nvSpPr>
        <p:spPr>
          <a:xfrm>
            <a:off x="3563888" y="58052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220" name="圓角矩形 219"/>
          <p:cNvSpPr/>
          <p:nvPr/>
        </p:nvSpPr>
        <p:spPr>
          <a:xfrm>
            <a:off x="614384" y="1880830"/>
            <a:ext cx="1620180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COES for EBU</a:t>
            </a:r>
          </a:p>
        </p:txBody>
      </p:sp>
      <p:sp>
        <p:nvSpPr>
          <p:cNvPr id="221" name="圓角矩形 220"/>
          <p:cNvSpPr/>
          <p:nvPr/>
        </p:nvSpPr>
        <p:spPr>
          <a:xfrm>
            <a:off x="614384" y="3356994"/>
            <a:ext cx="1620180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SBCC</a:t>
            </a:r>
          </a:p>
        </p:txBody>
      </p:sp>
      <p:sp>
        <p:nvSpPr>
          <p:cNvPr id="222" name="圓角矩形 221">
            <a:hlinkClick r:id="rId4" action="ppaction://hlinksldjump"/>
          </p:cNvPr>
          <p:cNvSpPr/>
          <p:nvPr/>
        </p:nvSpPr>
        <p:spPr>
          <a:xfrm>
            <a:off x="614384" y="4874944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Acct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Mgmt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3" name="圓角矩形 222"/>
          <p:cNvSpPr/>
          <p:nvPr/>
        </p:nvSpPr>
        <p:spPr>
          <a:xfrm>
            <a:off x="614384" y="4206927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MIS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Billing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4" name="圓角矩形 223">
            <a:hlinkClick r:id="rId5" action="ppaction://hlinksldjump"/>
          </p:cNvPr>
          <p:cNvSpPr/>
          <p:nvPr/>
        </p:nvSpPr>
        <p:spPr>
          <a:xfrm>
            <a:off x="3761910" y="1880830"/>
            <a:ext cx="162018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OE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Presentation</a:t>
            </a:r>
          </a:p>
        </p:txBody>
      </p:sp>
      <p:sp>
        <p:nvSpPr>
          <p:cNvPr id="225" name="圓角矩形 224"/>
          <p:cNvSpPr/>
          <p:nvPr/>
        </p:nvSpPr>
        <p:spPr>
          <a:xfrm>
            <a:off x="614384" y="2713240"/>
            <a:ext cx="162018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CRM</a:t>
            </a:r>
          </a:p>
        </p:txBody>
      </p:sp>
      <p:sp>
        <p:nvSpPr>
          <p:cNvPr id="435" name="圓角矩形 434"/>
          <p:cNvSpPr/>
          <p:nvPr/>
        </p:nvSpPr>
        <p:spPr>
          <a:xfrm>
            <a:off x="611560" y="6237314"/>
            <a:ext cx="1620180" cy="360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Service Desk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50" name="物件 4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864982"/>
              </p:ext>
            </p:extLst>
          </p:nvPr>
        </p:nvGraphicFramePr>
        <p:xfrm>
          <a:off x="5788704" y="5445224"/>
          <a:ext cx="151448" cy="43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7" name="Visio" r:id="rId6" imgW="302895" imgH="869442" progId="">
                  <p:embed/>
                </p:oleObj>
              </mc:Choice>
              <mc:Fallback>
                <p:oleObj name="Visio" r:id="rId6" imgW="302895" imgH="8694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704" y="5445224"/>
                        <a:ext cx="151448" cy="43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5" name="直線單箭頭接點 524"/>
          <p:cNvCxnSpPr/>
          <p:nvPr/>
        </p:nvCxnSpPr>
        <p:spPr>
          <a:xfrm>
            <a:off x="5004048" y="4574398"/>
            <a:ext cx="0" cy="1194864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八邊形 523"/>
          <p:cNvSpPr>
            <a:spLocks noChangeAspect="1"/>
          </p:cNvSpPr>
          <p:nvPr/>
        </p:nvSpPr>
        <p:spPr>
          <a:xfrm>
            <a:off x="5004048" y="5227249"/>
            <a:ext cx="374441" cy="252028"/>
          </a:xfrm>
          <a:prstGeom prst="octagon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C1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55" name="群組 554"/>
          <p:cNvGrpSpPr/>
          <p:nvPr/>
        </p:nvGrpSpPr>
        <p:grpSpPr>
          <a:xfrm>
            <a:off x="6981114" y="2888942"/>
            <a:ext cx="2166521" cy="1191698"/>
            <a:chOff x="6697156" y="2940050"/>
            <a:chExt cx="2166521" cy="1191698"/>
          </a:xfrm>
        </p:grpSpPr>
        <p:sp>
          <p:nvSpPr>
            <p:cNvPr id="554" name="圓角矩形 553"/>
            <p:cNvSpPr/>
            <p:nvPr/>
          </p:nvSpPr>
          <p:spPr>
            <a:xfrm>
              <a:off x="6697156" y="2940050"/>
              <a:ext cx="1907292" cy="119169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1" name="群組 250"/>
            <p:cNvGrpSpPr/>
            <p:nvPr/>
          </p:nvGrpSpPr>
          <p:grpSpPr>
            <a:xfrm>
              <a:off x="6876256" y="3049377"/>
              <a:ext cx="1959622" cy="252028"/>
              <a:chOff x="452138" y="792417"/>
              <a:chExt cx="1959622" cy="252028"/>
            </a:xfrm>
          </p:grpSpPr>
          <p:sp>
            <p:nvSpPr>
              <p:cNvPr id="238" name="文字方塊 237"/>
              <p:cNvSpPr txBox="1"/>
              <p:nvPr/>
            </p:nvSpPr>
            <p:spPr>
              <a:xfrm>
                <a:off x="827584" y="803015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Product configure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53" name="八邊形 252"/>
              <p:cNvSpPr>
                <a:spLocks noChangeAspect="1"/>
              </p:cNvSpPr>
              <p:nvPr/>
            </p:nvSpPr>
            <p:spPr>
              <a:xfrm>
                <a:off x="452138" y="792417"/>
                <a:ext cx="374441" cy="252028"/>
              </a:xfrm>
              <a:prstGeom prst="octagon">
                <a:avLst/>
              </a:prstGeom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A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10" name="群組 309"/>
            <p:cNvGrpSpPr/>
            <p:nvPr/>
          </p:nvGrpSpPr>
          <p:grpSpPr>
            <a:xfrm>
              <a:off x="6876256" y="3392996"/>
              <a:ext cx="1987421" cy="252028"/>
              <a:chOff x="424339" y="792417"/>
              <a:chExt cx="1987421" cy="252028"/>
            </a:xfrm>
          </p:grpSpPr>
          <p:sp>
            <p:nvSpPr>
              <p:cNvPr id="311" name="文字方塊 310"/>
              <p:cNvSpPr txBox="1"/>
              <p:nvPr/>
            </p:nvSpPr>
            <p:spPr>
              <a:xfrm>
                <a:off x="827584" y="803015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Order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2" name="八邊形 311"/>
              <p:cNvSpPr>
                <a:spLocks noChangeAspect="1"/>
              </p:cNvSpPr>
              <p:nvPr/>
            </p:nvSpPr>
            <p:spPr>
              <a:xfrm>
                <a:off x="424339" y="792417"/>
                <a:ext cx="374441" cy="252028"/>
              </a:xfrm>
              <a:prstGeom prst="octagon">
                <a:avLst/>
              </a:prstGeom>
              <a:gradFill flip="none" rotWithShape="1">
                <a:gsLst>
                  <a:gs pos="0">
                    <a:srgbClr val="FF9900">
                      <a:tint val="66000"/>
                      <a:satMod val="160000"/>
                    </a:srgbClr>
                  </a:gs>
                  <a:gs pos="50000">
                    <a:srgbClr val="FF9900">
                      <a:tint val="44500"/>
                      <a:satMod val="160000"/>
                    </a:srgbClr>
                  </a:gs>
                  <a:gs pos="100000">
                    <a:srgbClr val="FF99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B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74" name="群組 473"/>
            <p:cNvGrpSpPr/>
            <p:nvPr/>
          </p:nvGrpSpPr>
          <p:grpSpPr>
            <a:xfrm>
              <a:off x="6876256" y="3753036"/>
              <a:ext cx="1987421" cy="252028"/>
              <a:chOff x="6876256" y="3753036"/>
              <a:chExt cx="1987421" cy="252028"/>
            </a:xfrm>
          </p:grpSpPr>
          <p:sp>
            <p:nvSpPr>
              <p:cNvPr id="527" name="文字方塊 526"/>
              <p:cNvSpPr txBox="1"/>
              <p:nvPr/>
            </p:nvSpPr>
            <p:spPr>
              <a:xfrm>
                <a:off x="7279501" y="3763634"/>
                <a:ext cx="15841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latin typeface="Calibri" panose="020F0502020204030204" pitchFamily="34" charset="0"/>
                  </a:rPr>
                  <a:t>Transaction process</a:t>
                </a:r>
                <a:endParaRPr lang="zh-TW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28" name="八邊形 527"/>
              <p:cNvSpPr>
                <a:spLocks noChangeAspect="1"/>
              </p:cNvSpPr>
              <p:nvPr/>
            </p:nvSpPr>
            <p:spPr>
              <a:xfrm>
                <a:off x="6876256" y="3753036"/>
                <a:ext cx="374441" cy="252028"/>
              </a:xfrm>
              <a:prstGeom prst="octagon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/>
            </p:spPr>
            <p:style>
              <a:lnRef idx="1">
                <a:schemeClr val="accent3"/>
              </a:lnRef>
              <a:fillRef idx="1002">
                <a:schemeClr val="lt1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C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553" name="八邊形 552"/>
          <p:cNvSpPr>
            <a:spLocks noChangeAspect="1"/>
          </p:cNvSpPr>
          <p:nvPr/>
        </p:nvSpPr>
        <p:spPr>
          <a:xfrm>
            <a:off x="6204205" y="5419382"/>
            <a:ext cx="374441" cy="252028"/>
          </a:xfrm>
          <a:prstGeom prst="octagon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C2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143" name="肘形接點 142"/>
          <p:cNvCxnSpPr/>
          <p:nvPr/>
        </p:nvCxnSpPr>
        <p:spPr>
          <a:xfrm rot="10800000">
            <a:off x="5389954" y="4505217"/>
            <a:ext cx="1421378" cy="1268539"/>
          </a:xfrm>
          <a:prstGeom prst="bentConnector3">
            <a:avLst>
              <a:gd name="adj1" fmla="val 17834"/>
            </a:avLst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90421" y="17008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747109" y="17008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987824" y="66249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275856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707904" y="404687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39552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New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796136" y="5775069"/>
            <a:ext cx="83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70C0"/>
                </a:solidFill>
              </a:rPr>
              <a:t>Customer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3716288" y="59576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97" name="圓角矩形 96"/>
          <p:cNvSpPr/>
          <p:nvPr/>
        </p:nvSpPr>
        <p:spPr>
          <a:xfrm>
            <a:off x="3868688" y="6110064"/>
            <a:ext cx="1471772" cy="360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rPr>
              <a:t>ISV</a:t>
            </a:r>
          </a:p>
        </p:txBody>
      </p:sp>
      <p:sp>
        <p:nvSpPr>
          <p:cNvPr id="98" name="向右箭號 97"/>
          <p:cNvSpPr/>
          <p:nvPr/>
        </p:nvSpPr>
        <p:spPr>
          <a:xfrm>
            <a:off x="6811329" y="3645024"/>
            <a:ext cx="348885" cy="3436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肘形接點 98"/>
          <p:cNvCxnSpPr/>
          <p:nvPr/>
        </p:nvCxnSpPr>
        <p:spPr>
          <a:xfrm rot="5400000" flipH="1">
            <a:off x="3394456" y="1722320"/>
            <a:ext cx="1444067" cy="7009859"/>
          </a:xfrm>
          <a:prstGeom prst="bentConnector4">
            <a:avLst>
              <a:gd name="adj1" fmla="val -56285"/>
              <a:gd name="adj2" fmla="val 104074"/>
            </a:avLst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八邊形 99"/>
          <p:cNvSpPr>
            <a:spLocks noChangeAspect="1"/>
          </p:cNvSpPr>
          <p:nvPr/>
        </p:nvSpPr>
        <p:spPr>
          <a:xfrm>
            <a:off x="179511" y="4761150"/>
            <a:ext cx="374441" cy="252028"/>
          </a:xfrm>
          <a:prstGeom prst="octagon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3"/>
          </a:lnRef>
          <a:fillRef idx="1002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C3</a:t>
            </a:r>
            <a:endParaRPr lang="zh-TW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/>
      <p:bldP spid="553" grpId="0" animBg="1"/>
      <p:bldP spid="1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71600"/>
            <a:ext cx="2857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8" y="2749550"/>
            <a:ext cx="35274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3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200"/>
            <a:ext cx="9144000" cy="572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右箭號 2"/>
          <p:cNvSpPr/>
          <p:nvPr/>
        </p:nvSpPr>
        <p:spPr>
          <a:xfrm rot="8336110">
            <a:off x="610092" y="5898905"/>
            <a:ext cx="36004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8521700" y="9525"/>
            <a:ext cx="609600" cy="574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3399FF"/>
                </a:solidFill>
              </a:rPr>
              <a:t>Back</a:t>
            </a:r>
            <a:endParaRPr lang="zh-TW" altLang="en-US" sz="12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1254</Words>
  <Application>Microsoft Office PowerPoint</Application>
  <PresentationFormat>如螢幕大小 (4:3)</PresentationFormat>
  <Paragraphs>364</Paragraphs>
  <Slides>24</Slides>
  <Notes>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預設簡報設計</vt:lpstr>
      <vt:lpstr>Visio</vt:lpstr>
      <vt:lpstr>ESDP (Enterprise Service Delivery Platform)</vt:lpstr>
      <vt:lpstr>ESDP System Module</vt:lpstr>
      <vt:lpstr>PowerPoint 簡報</vt:lpstr>
      <vt:lpstr>PowerPoint 簡報</vt:lpstr>
      <vt:lpstr>Process As-Is from IT perspective</vt:lpstr>
      <vt:lpstr>Process As-Is from IT perspective</vt:lpstr>
      <vt:lpstr>Process As-Is from IT perspective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System Limitation (reason for BU requirement  can’t be fulfilled)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lizls.hung</dc:creator>
  <cp:lastModifiedBy>Tammy Wu</cp:lastModifiedBy>
  <cp:revision>218</cp:revision>
  <cp:lastPrinted>1601-01-01T00:00:00Z</cp:lastPrinted>
  <dcterms:created xsi:type="dcterms:W3CDTF">2008-03-25T06:39:53Z</dcterms:created>
  <dcterms:modified xsi:type="dcterms:W3CDTF">2017-07-10T09:28:30Z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