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73" autoAdjust="0"/>
  </p:normalViewPr>
  <p:slideViewPr>
    <p:cSldViewPr>
      <p:cViewPr>
        <p:scale>
          <a:sx n="125" d="100"/>
          <a:sy n="125" d="100"/>
        </p:scale>
        <p:origin x="-72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FE9E-B122-4626-9292-786A02CE2C60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86D97-B227-4E0F-82DB-C035F8E73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1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在帳單帳戶管理中新增的聯絡人在客戶資料管理中查詢不到，可見在其它功能新增的聯絡人並不會建立</a:t>
            </a:r>
            <a:r>
              <a:rPr lang="en-US" altLang="zh-TW" dirty="0" smtClean="0"/>
              <a:t>customer</a:t>
            </a:r>
            <a:r>
              <a:rPr lang="zh-TW" altLang="en-US" dirty="0" smtClean="0"/>
              <a:t>，而是在建立</a:t>
            </a:r>
            <a:r>
              <a:rPr lang="en-US" altLang="zh-TW" dirty="0" smtClean="0"/>
              <a:t>customer</a:t>
            </a:r>
            <a:r>
              <a:rPr lang="zh-TW" altLang="en-US" dirty="0" smtClean="0"/>
              <a:t>時會建立聯絡人資料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86D97-B227-4E0F-82DB-C035F8E733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訂單歷程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該用戶所有的訂單</a:t>
            </a:r>
            <a:endParaRPr lang="en-US" altLang="zh-TW" dirty="0" smtClean="0"/>
          </a:p>
          <a:p>
            <a:r>
              <a:rPr lang="zh-TW" altLang="en-US" dirty="0" smtClean="0"/>
              <a:t>使用中的設備</a:t>
            </a:r>
            <a:r>
              <a:rPr lang="en-US" altLang="zh-TW" dirty="0" smtClean="0"/>
              <a:t>:</a:t>
            </a:r>
            <a:r>
              <a:rPr lang="zh-TW" altLang="en-US" dirty="0" smtClean="0"/>
              <a:t>訂單狀態為申請中、收費中、停用中、異動中、暫斷中、複線中、已暫斷的服務</a:t>
            </a:r>
            <a:endParaRPr lang="en-US" altLang="zh-TW" dirty="0" smtClean="0"/>
          </a:p>
          <a:p>
            <a:r>
              <a:rPr lang="zh-TW" altLang="en-US" dirty="0" smtClean="0"/>
              <a:t>歷史設備</a:t>
            </a:r>
            <a:r>
              <a:rPr lang="en-US" altLang="zh-TW" dirty="0" smtClean="0"/>
              <a:t>:</a:t>
            </a:r>
            <a:r>
              <a:rPr lang="zh-TW" altLang="en-US" dirty="0" smtClean="0"/>
              <a:t>訂單狀態為已異動、已取消、已停用的服務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86D97-B227-4E0F-82DB-C035F8E7332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2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 grown CRM</a:t>
            </a:r>
            <a:r>
              <a:rPr lang="zh-TW" altLang="en-US" dirty="0" smtClean="0"/>
              <a:t>功能流程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購買、停用、查詢流程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918"/>
            <a:ext cx="9143999" cy="416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636912"/>
            <a:ext cx="12241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1520" y="3869233"/>
            <a:ext cx="12241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4948386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780927"/>
            <a:ext cx="1224136" cy="10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60232" y="3140968"/>
            <a:ext cx="1296144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1520" y="3212976"/>
            <a:ext cx="1224136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23728" y="3869233"/>
            <a:ext cx="122413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4499992" y="1516142"/>
            <a:ext cx="2080461" cy="369332"/>
            <a:chOff x="755576" y="1516142"/>
            <a:chExt cx="2080461" cy="369332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755576" y="1700808"/>
              <a:ext cx="108012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979712" y="151614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PhaseII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57440" y="1532930"/>
            <a:ext cx="2022753" cy="369332"/>
            <a:chOff x="755576" y="1516142"/>
            <a:chExt cx="2022753" cy="369332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755576" y="1700808"/>
              <a:ext cx="10801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1979712" y="151614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PhaseI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購買流程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681" y="1197555"/>
            <a:ext cx="2039502" cy="65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0327" y="2262946"/>
            <a:ext cx="2039502" cy="65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7681" y="4284736"/>
            <a:ext cx="2039502" cy="65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subscriber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507" y="5333578"/>
            <a:ext cx="2039502" cy="65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Product(</a:t>
            </a:r>
            <a:r>
              <a:rPr lang="zh-TW" altLang="en-US" dirty="0" smtClean="0"/>
              <a:t>主要產品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1532" y="6229715"/>
            <a:ext cx="2243452" cy="65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 Product(</a:t>
            </a:r>
            <a:r>
              <a:rPr lang="zh-TW" altLang="en-US" dirty="0" smtClean="0"/>
              <a:t>次要產品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1447432" y="1848702"/>
            <a:ext cx="2646" cy="41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 flipH="1">
            <a:off x="1447432" y="2914093"/>
            <a:ext cx="2646" cy="1370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</p:cNvCxnSpPr>
          <p:nvPr/>
        </p:nvCxnSpPr>
        <p:spPr>
          <a:xfrm>
            <a:off x="1447432" y="4935883"/>
            <a:ext cx="0" cy="273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9" idx="0"/>
          </p:cNvCxnSpPr>
          <p:nvPr/>
        </p:nvCxnSpPr>
        <p:spPr>
          <a:xfrm>
            <a:off x="1453258" y="5984725"/>
            <a:ext cx="0" cy="244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82984" y="1182381"/>
            <a:ext cx="1699585" cy="666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客戶資料管理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82984" y="2173171"/>
            <a:ext cx="1699585" cy="65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帳單帳戶管理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6" idx="2"/>
            <a:endCxn id="38" idx="0"/>
          </p:cNvCxnSpPr>
          <p:nvPr/>
        </p:nvCxnSpPr>
        <p:spPr>
          <a:xfrm>
            <a:off x="4132777" y="1848702"/>
            <a:ext cx="0" cy="324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296987" y="4284735"/>
            <a:ext cx="1699585" cy="65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用戶編號</a:t>
            </a:r>
          </a:p>
        </p:txBody>
      </p:sp>
      <p:sp>
        <p:nvSpPr>
          <p:cNvPr id="73" name="矩形 72"/>
          <p:cNvSpPr/>
          <p:nvPr/>
        </p:nvSpPr>
        <p:spPr>
          <a:xfrm>
            <a:off x="3112370" y="5333578"/>
            <a:ext cx="2068817" cy="65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Office365</a:t>
            </a:r>
            <a:r>
              <a:rPr lang="zh-TW" altLang="en-US" dirty="0" smtClean="0">
                <a:solidFill>
                  <a:schemeClr val="tx1"/>
                </a:solidFill>
              </a:rPr>
              <a:t>企業方案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單箭頭接點 73"/>
          <p:cNvCxnSpPr>
            <a:stCxn id="47" idx="2"/>
            <a:endCxn id="73" idx="0"/>
          </p:cNvCxnSpPr>
          <p:nvPr/>
        </p:nvCxnSpPr>
        <p:spPr>
          <a:xfrm flipH="1">
            <a:off x="4146779" y="4935882"/>
            <a:ext cx="1" cy="39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947970" y="6229715"/>
            <a:ext cx="2383615" cy="65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Office365</a:t>
            </a:r>
            <a:r>
              <a:rPr lang="zh-TW" altLang="en-US" dirty="0" smtClean="0">
                <a:solidFill>
                  <a:schemeClr val="tx1"/>
                </a:solidFill>
              </a:rPr>
              <a:t>資訊安全防護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stCxn id="73" idx="2"/>
            <a:endCxn id="77" idx="0"/>
          </p:cNvCxnSpPr>
          <p:nvPr/>
        </p:nvCxnSpPr>
        <p:spPr>
          <a:xfrm flipH="1">
            <a:off x="4139778" y="5984725"/>
            <a:ext cx="7001" cy="24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236296" y="1182381"/>
            <a:ext cx="1699585" cy="666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聯絡人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線單箭頭接點 83"/>
          <p:cNvCxnSpPr>
            <a:stCxn id="36" idx="3"/>
            <a:endCxn id="82" idx="1"/>
          </p:cNvCxnSpPr>
          <p:nvPr/>
        </p:nvCxnSpPr>
        <p:spPr>
          <a:xfrm>
            <a:off x="4982569" y="1515542"/>
            <a:ext cx="225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275570" y="1181565"/>
            <a:ext cx="1481930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新增至聯絡人</a:t>
            </a:r>
            <a:endParaRPr lang="zh-TW" altLang="en-US" dirty="0"/>
          </a:p>
        </p:txBody>
      </p:sp>
      <p:cxnSp>
        <p:nvCxnSpPr>
          <p:cNvPr id="98" name="肘形接點 97"/>
          <p:cNvCxnSpPr>
            <a:stCxn id="82" idx="2"/>
            <a:endCxn id="38" idx="3"/>
          </p:cNvCxnSpPr>
          <p:nvPr/>
        </p:nvCxnSpPr>
        <p:spPr>
          <a:xfrm rot="5400000">
            <a:off x="6209308" y="621963"/>
            <a:ext cx="650043" cy="3103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5451323" y="2190849"/>
            <a:ext cx="1917792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參考到技術聯絡人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848310" y="3229506"/>
            <a:ext cx="2568932" cy="65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新用戶購買舊用戶加購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107"/>
          <p:cNvCxnSpPr>
            <a:stCxn id="38" idx="2"/>
            <a:endCxn id="106" idx="0"/>
          </p:cNvCxnSpPr>
          <p:nvPr/>
        </p:nvCxnSpPr>
        <p:spPr>
          <a:xfrm flipH="1">
            <a:off x="4132776" y="2824318"/>
            <a:ext cx="1" cy="405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6" idx="2"/>
            <a:endCxn id="47" idx="0"/>
          </p:cNvCxnSpPr>
          <p:nvPr/>
        </p:nvCxnSpPr>
        <p:spPr>
          <a:xfrm>
            <a:off x="4132776" y="3880653"/>
            <a:ext cx="14004" cy="40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2" idx="2"/>
            <a:endCxn id="106" idx="3"/>
          </p:cNvCxnSpPr>
          <p:nvPr/>
        </p:nvCxnSpPr>
        <p:spPr>
          <a:xfrm rot="5400000">
            <a:off x="5898477" y="1367468"/>
            <a:ext cx="1706378" cy="2668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5565461" y="3221103"/>
            <a:ext cx="2353654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如果存在帶出客戶資料</a:t>
            </a:r>
            <a:endParaRPr lang="zh-TW" altLang="en-US" dirty="0"/>
          </a:p>
        </p:txBody>
      </p:sp>
      <p:cxnSp>
        <p:nvCxnSpPr>
          <p:cNvPr id="133" name="直線單箭頭接點 132"/>
          <p:cNvCxnSpPr>
            <a:stCxn id="36" idx="1"/>
            <a:endCxn id="4" idx="3"/>
          </p:cNvCxnSpPr>
          <p:nvPr/>
        </p:nvCxnSpPr>
        <p:spPr>
          <a:xfrm flipH="1">
            <a:off x="2467183" y="1515541"/>
            <a:ext cx="815801" cy="7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38" idx="1"/>
          </p:cNvCxnSpPr>
          <p:nvPr/>
        </p:nvCxnSpPr>
        <p:spPr>
          <a:xfrm flipH="1">
            <a:off x="2469829" y="2498745"/>
            <a:ext cx="8131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47" idx="1"/>
            <a:endCxn id="7" idx="3"/>
          </p:cNvCxnSpPr>
          <p:nvPr/>
        </p:nvCxnSpPr>
        <p:spPr>
          <a:xfrm flipH="1">
            <a:off x="2467183" y="4610309"/>
            <a:ext cx="8298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73" idx="1"/>
            <a:endCxn id="8" idx="3"/>
          </p:cNvCxnSpPr>
          <p:nvPr/>
        </p:nvCxnSpPr>
        <p:spPr>
          <a:xfrm flipH="1">
            <a:off x="2473009" y="5659152"/>
            <a:ext cx="639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77" idx="1"/>
            <a:endCxn id="9" idx="3"/>
          </p:cNvCxnSpPr>
          <p:nvPr/>
        </p:nvCxnSpPr>
        <p:spPr>
          <a:xfrm flipH="1">
            <a:off x="2574984" y="6555289"/>
            <a:ext cx="3729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接點 141"/>
          <p:cNvCxnSpPr>
            <a:stCxn id="82" idx="2"/>
            <a:endCxn id="47" idx="3"/>
          </p:cNvCxnSpPr>
          <p:nvPr/>
        </p:nvCxnSpPr>
        <p:spPr>
          <a:xfrm rot="5400000">
            <a:off x="5160528" y="1684747"/>
            <a:ext cx="2761607" cy="30895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5582435" y="4284737"/>
            <a:ext cx="1917792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參考到技術聯絡人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90746" y="1182381"/>
            <a:ext cx="284824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95158" y="1197555"/>
            <a:ext cx="284824" cy="33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45093" y="171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76762" y="1988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84402" y="1896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996573" y="217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845093" y="27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876762" y="2954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878366" y="3730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3875158" y="3954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60668" y="4783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62272" y="510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76762" y="5800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78366" y="6052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5030344" y="426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145746" y="171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145746" y="2002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144142" y="291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144142" y="3954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142538" y="4861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142538" y="510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151572" y="5749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153176" y="6052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5417242" y="3203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9612560" y="1181565"/>
            <a:ext cx="1699585" cy="666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客戶統編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9" name="直線單箭頭接點 118"/>
          <p:cNvCxnSpPr>
            <a:stCxn id="82" idx="3"/>
            <a:endCxn id="136" idx="1"/>
          </p:cNvCxnSpPr>
          <p:nvPr/>
        </p:nvCxnSpPr>
        <p:spPr>
          <a:xfrm flipV="1">
            <a:off x="8935881" y="1514726"/>
            <a:ext cx="676679" cy="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  <p:bldP spid="20" grpId="0"/>
      <p:bldP spid="28" grpId="0"/>
      <p:bldP spid="29" grpId="0"/>
      <p:bldP spid="39" grpId="0"/>
      <p:bldP spid="42" grpId="0"/>
      <p:bldP spid="67" grpId="0"/>
      <p:bldP spid="76" grpId="0"/>
      <p:bldP spid="78" grpId="0"/>
      <p:bldP spid="87" grpId="0"/>
      <p:bldP spid="88" grpId="0"/>
      <p:bldP spid="89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停用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4393" y="1484784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7196" y="2476116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95730" y="3613849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subscriber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95730" y="4636658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Product(</a:t>
            </a:r>
            <a:r>
              <a:rPr lang="zh-TW" altLang="en-US" dirty="0" smtClean="0"/>
              <a:t>主要產品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87718" y="5627663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 Product(</a:t>
            </a:r>
            <a:r>
              <a:rPr lang="zh-TW" altLang="en-US" dirty="0" smtClean="0"/>
              <a:t>次要產品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084513" y="2204864"/>
            <a:ext cx="2803" cy="27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 flipH="1">
            <a:off x="3075850" y="3196196"/>
            <a:ext cx="11466" cy="4176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8" idx="0"/>
          </p:cNvCxnSpPr>
          <p:nvPr/>
        </p:nvCxnSpPr>
        <p:spPr>
          <a:xfrm>
            <a:off x="3075850" y="4333929"/>
            <a:ext cx="0" cy="3027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9" idx="0"/>
          </p:cNvCxnSpPr>
          <p:nvPr/>
        </p:nvCxnSpPr>
        <p:spPr>
          <a:xfrm>
            <a:off x="3075850" y="5356738"/>
            <a:ext cx="0" cy="270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796136" y="1480469"/>
            <a:ext cx="1800200" cy="736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停用</a:t>
            </a:r>
            <a:r>
              <a:rPr lang="en-US" altLang="zh-TW" dirty="0" smtClean="0">
                <a:solidFill>
                  <a:schemeClr val="tx1"/>
                </a:solidFill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</a:rPr>
              <a:t>客戶統編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6136" y="2488581"/>
            <a:ext cx="1800200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停</a:t>
            </a:r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</a:rPr>
              <a:t>帳單帳戶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6" idx="2"/>
            <a:endCxn id="38" idx="0"/>
          </p:cNvCxnSpPr>
          <p:nvPr/>
        </p:nvCxnSpPr>
        <p:spPr>
          <a:xfrm>
            <a:off x="6696236" y="2217329"/>
            <a:ext cx="0" cy="271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96134" y="3626314"/>
            <a:ext cx="1800200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停用</a:t>
            </a:r>
            <a:r>
              <a:rPr lang="en-US" altLang="zh-TW" dirty="0" smtClean="0">
                <a:solidFill>
                  <a:schemeClr val="tx1"/>
                </a:solidFill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</a:rPr>
              <a:t>用戶</a:t>
            </a:r>
            <a:r>
              <a:rPr lang="zh-TW" altLang="en-US" dirty="0">
                <a:solidFill>
                  <a:schemeClr val="tx1"/>
                </a:solidFill>
              </a:rPr>
              <a:t>編號</a:t>
            </a:r>
          </a:p>
        </p:txBody>
      </p:sp>
      <p:sp>
        <p:nvSpPr>
          <p:cNvPr id="73" name="矩形 72"/>
          <p:cNvSpPr/>
          <p:nvPr/>
        </p:nvSpPr>
        <p:spPr>
          <a:xfrm>
            <a:off x="5600588" y="4649123"/>
            <a:ext cx="2191291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停</a:t>
            </a:r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</a:rPr>
              <a:t>服務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單箭頭接點 73"/>
          <p:cNvCxnSpPr>
            <a:stCxn id="47" idx="2"/>
            <a:endCxn id="73" idx="0"/>
          </p:cNvCxnSpPr>
          <p:nvPr/>
        </p:nvCxnSpPr>
        <p:spPr>
          <a:xfrm>
            <a:off x="6696234" y="4346394"/>
            <a:ext cx="0" cy="302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38" idx="2"/>
            <a:endCxn id="47" idx="0"/>
          </p:cNvCxnSpPr>
          <p:nvPr/>
        </p:nvCxnSpPr>
        <p:spPr>
          <a:xfrm flipH="1">
            <a:off x="6696234" y="3208661"/>
            <a:ext cx="2" cy="417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36" idx="1"/>
            <a:endCxn id="4" idx="3"/>
          </p:cNvCxnSpPr>
          <p:nvPr/>
        </p:nvCxnSpPr>
        <p:spPr>
          <a:xfrm flipH="1" flipV="1">
            <a:off x="4164633" y="1844824"/>
            <a:ext cx="1631503" cy="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38" idx="1"/>
            <a:endCxn id="6" idx="3"/>
          </p:cNvCxnSpPr>
          <p:nvPr/>
        </p:nvCxnSpPr>
        <p:spPr>
          <a:xfrm flipH="1" flipV="1">
            <a:off x="4167436" y="2836156"/>
            <a:ext cx="1628700" cy="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47" idx="1"/>
            <a:endCxn id="7" idx="3"/>
          </p:cNvCxnSpPr>
          <p:nvPr/>
        </p:nvCxnSpPr>
        <p:spPr>
          <a:xfrm flipH="1" flipV="1">
            <a:off x="4155970" y="3973889"/>
            <a:ext cx="1640164" cy="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73" idx="1"/>
            <a:endCxn id="8" idx="3"/>
          </p:cNvCxnSpPr>
          <p:nvPr/>
        </p:nvCxnSpPr>
        <p:spPr>
          <a:xfrm flipH="1" flipV="1">
            <a:off x="4155970" y="4996698"/>
            <a:ext cx="1444618" cy="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73" idx="2"/>
            <a:endCxn id="9" idx="3"/>
          </p:cNvCxnSpPr>
          <p:nvPr/>
        </p:nvCxnSpPr>
        <p:spPr>
          <a:xfrm rot="5400000">
            <a:off x="5170858" y="4462327"/>
            <a:ext cx="618500" cy="2432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</a:t>
            </a:r>
            <a:r>
              <a:rPr lang="zh-TW" altLang="en-US" dirty="0" smtClean="0"/>
              <a:t>用戶資料查詢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9236" y="1484784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SR</a:t>
            </a:r>
            <a:r>
              <a:rPr lang="zh-TW" altLang="en-US" dirty="0" smtClean="0"/>
              <a:t>用戶資料查詢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89236" y="270892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Product(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2"/>
            <a:endCxn id="5" idx="0"/>
          </p:cNvCxnSpPr>
          <p:nvPr/>
        </p:nvCxnSpPr>
        <p:spPr>
          <a:xfrm>
            <a:off x="4661344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40964" y="3933056"/>
            <a:ext cx="68407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訂單歷程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96136" y="4113076"/>
            <a:ext cx="1728192" cy="720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歷史設備</a:t>
            </a:r>
          </a:p>
        </p:txBody>
      </p:sp>
      <p:sp>
        <p:nvSpPr>
          <p:cNvPr id="11" name="矩形 10"/>
          <p:cNvSpPr/>
          <p:nvPr/>
        </p:nvSpPr>
        <p:spPr>
          <a:xfrm>
            <a:off x="3131840" y="4113076"/>
            <a:ext cx="1728192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使用中的設備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5" idx="2"/>
            <a:endCxn id="12" idx="0"/>
          </p:cNvCxnSpPr>
          <p:nvPr/>
        </p:nvCxnSpPr>
        <p:spPr>
          <a:xfrm>
            <a:off x="4661344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249</Words>
  <Application>Microsoft Office PowerPoint</Application>
  <PresentationFormat>如螢幕大小 (4:3)</PresentationFormat>
  <Paragraphs>68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Home grown CRM功能流程</vt:lpstr>
      <vt:lpstr>PowerPoint 簡報</vt:lpstr>
      <vt:lpstr>購買流程</vt:lpstr>
      <vt:lpstr>停用流程</vt:lpstr>
      <vt:lpstr>SR用戶資料查詢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Hsiao, Equal 蕭鄧育 (527266)</dc:creator>
  <cp:lastModifiedBy>Admin</cp:lastModifiedBy>
  <cp:revision>20</cp:revision>
  <dcterms:created xsi:type="dcterms:W3CDTF">2018-06-21T09:25:23Z</dcterms:created>
  <dcterms:modified xsi:type="dcterms:W3CDTF">2018-06-22T03:28:33Z</dcterms:modified>
</cp:coreProperties>
</file>