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30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661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軟體架構風格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軟體架構風格的演進</a:t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3145200" y="1341425"/>
            <a:ext cx="1969500" cy="6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單體式架構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Monolithic architecture</a:t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357300" y="2428975"/>
            <a:ext cx="1545300" cy="6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服務導向架構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SOA </a:t>
            </a:r>
            <a:r>
              <a:rPr lang="zh-TW">
                <a:solidFill>
                  <a:schemeClr val="dk1"/>
                </a:solidFill>
              </a:rPr>
              <a:t>architecture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039150" y="3516525"/>
            <a:ext cx="2181600" cy="67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微服務架構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microservice architecture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974700" y="2018825"/>
            <a:ext cx="310500" cy="4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974700" y="3106375"/>
            <a:ext cx="310500" cy="4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311700" y="582778"/>
            <a:ext cx="2250450" cy="4410286"/>
            <a:chOff x="200050" y="449325"/>
            <a:chExt cx="2250450" cy="4533600"/>
          </a:xfrm>
        </p:grpSpPr>
        <p:sp>
          <p:nvSpPr>
            <p:cNvPr id="71" name="Shape 71"/>
            <p:cNvSpPr/>
            <p:nvPr/>
          </p:nvSpPr>
          <p:spPr>
            <a:xfrm>
              <a:off x="200099" y="449325"/>
              <a:ext cx="2202600" cy="4533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200175" y="4409725"/>
              <a:ext cx="2202600" cy="255000"/>
            </a:xfrm>
            <a:prstGeom prst="parallelogram">
              <a:avLst>
                <a:gd name="adj" fmla="val 170379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Dao層</a:t>
              </a:r>
              <a:endParaRPr/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735975" y="487200"/>
              <a:ext cx="13149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CRM</a:t>
              </a:r>
              <a:endParaRPr/>
            </a:p>
          </p:txBody>
        </p:sp>
        <p:grpSp>
          <p:nvGrpSpPr>
            <p:cNvPr id="74" name="Shape 74"/>
            <p:cNvGrpSpPr/>
            <p:nvPr/>
          </p:nvGrpSpPr>
          <p:grpSpPr>
            <a:xfrm>
              <a:off x="420195" y="1989194"/>
              <a:ext cx="1804086" cy="1722983"/>
              <a:chOff x="1244275" y="2472425"/>
              <a:chExt cx="1715400" cy="2215200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1244275" y="2472425"/>
                <a:ext cx="1715400" cy="2215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1374977" y="2509278"/>
                <a:ext cx="1454400" cy="4575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使用者帳號管理</a:t>
                </a: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1374977" y="2966786"/>
                <a:ext cx="1454400" cy="4575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權限管理</a:t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1374977" y="3881566"/>
                <a:ext cx="1454400" cy="402900"/>
              </a:xfrm>
              <a:prstGeom prst="rect">
                <a:avLst/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客戶資料管理</a:t>
                </a:r>
                <a:endParaRPr/>
              </a:p>
            </p:txBody>
          </p:sp>
          <p:sp>
            <p:nvSpPr>
              <p:cNvPr id="79" name="Shape 79"/>
              <p:cNvSpPr txBox="1"/>
              <p:nvPr/>
            </p:nvSpPr>
            <p:spPr>
              <a:xfrm>
                <a:off x="1374977" y="3424046"/>
                <a:ext cx="1454400" cy="457500"/>
              </a:xfrm>
              <a:prstGeom prst="rect">
                <a:avLst/>
              </a:prstGeom>
              <a:solidFill>
                <a:srgbClr val="8E7CC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訂單管理</a:t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1374977" y="4284464"/>
                <a:ext cx="1454400" cy="402900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日誌管理</a:t>
                </a:r>
                <a:endParaRPr/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>
              <a:off x="732064" y="798178"/>
              <a:ext cx="1314787" cy="852723"/>
              <a:chOff x="732050" y="815850"/>
              <a:chExt cx="1427100" cy="917400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732050" y="815850"/>
                <a:ext cx="1427100" cy="917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Shape 83"/>
              <p:cNvSpPr txBox="1"/>
              <p:nvPr/>
            </p:nvSpPr>
            <p:spPr>
              <a:xfrm>
                <a:off x="804529" y="1304474"/>
                <a:ext cx="1282200" cy="3672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CRM Portal</a:t>
                </a:r>
                <a:endParaRPr/>
              </a:p>
            </p:txBody>
          </p:sp>
          <p:sp>
            <p:nvSpPr>
              <p:cNvPr id="84" name="Shape 84"/>
              <p:cNvSpPr txBox="1"/>
              <p:nvPr/>
            </p:nvSpPr>
            <p:spPr>
              <a:xfrm>
                <a:off x="804529" y="887567"/>
                <a:ext cx="1282200" cy="3672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CRM Batch</a:t>
                </a:r>
                <a:endParaRPr/>
              </a:p>
            </p:txBody>
          </p:sp>
        </p:grpSp>
        <p:sp>
          <p:nvSpPr>
            <p:cNvPr id="85" name="Shape 85"/>
            <p:cNvSpPr/>
            <p:nvPr/>
          </p:nvSpPr>
          <p:spPr>
            <a:xfrm>
              <a:off x="1553800" y="4378375"/>
              <a:ext cx="896700" cy="604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CRM DB</a:t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00050" y="4050475"/>
              <a:ext cx="2202600" cy="327900"/>
            </a:xfrm>
            <a:prstGeom prst="parallelogram">
              <a:avLst>
                <a:gd name="adj" fmla="val 170379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Service層</a:t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00100" y="3753500"/>
              <a:ext cx="2202600" cy="350700"/>
            </a:xfrm>
            <a:prstGeom prst="parallelogram">
              <a:avLst>
                <a:gd name="adj" fmla="val 170379"/>
              </a:avLst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Controller層</a:t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245463" y="1650900"/>
              <a:ext cx="288000" cy="327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978483" y="551466"/>
            <a:ext cx="2202738" cy="4451868"/>
            <a:chOff x="4700663" y="429050"/>
            <a:chExt cx="2202738" cy="4553875"/>
          </a:xfrm>
        </p:grpSpPr>
        <p:sp>
          <p:nvSpPr>
            <p:cNvPr id="90" name="Shape 90"/>
            <p:cNvSpPr/>
            <p:nvPr/>
          </p:nvSpPr>
          <p:spPr>
            <a:xfrm>
              <a:off x="4700737" y="449325"/>
              <a:ext cx="2202600" cy="4533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4866259" y="429050"/>
              <a:ext cx="17787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</a:t>
              </a: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>
              <a:off x="4910613" y="2044035"/>
              <a:ext cx="1707300" cy="1627796"/>
              <a:chOff x="4944950" y="2235312"/>
              <a:chExt cx="1707300" cy="1746000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4944950" y="2235312"/>
                <a:ext cx="1707300" cy="1746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5092383" y="2259588"/>
                <a:ext cx="1427100" cy="457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使用者帳號管理</a:t>
                </a:r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5092383" y="2717112"/>
                <a:ext cx="1427100" cy="457774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權限管理</a:t>
                </a: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5078825" y="3578046"/>
                <a:ext cx="1454400" cy="403142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日誌管理</a:t>
                </a:r>
                <a:endParaRPr/>
              </a:p>
            </p:txBody>
          </p:sp>
          <p:sp>
            <p:nvSpPr>
              <p:cNvPr id="97" name="Shape 97"/>
              <p:cNvSpPr txBox="1"/>
              <p:nvPr/>
            </p:nvSpPr>
            <p:spPr>
              <a:xfrm>
                <a:off x="5078825" y="3171659"/>
                <a:ext cx="1454400" cy="403142"/>
              </a:xfrm>
              <a:prstGeom prst="rect">
                <a:avLst/>
              </a:prstGeom>
              <a:solidFill>
                <a:srgbClr val="DD7E6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開通管理</a:t>
                </a:r>
                <a:endParaRPr/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>
              <a:off x="4962975" y="722950"/>
              <a:ext cx="1585291" cy="973444"/>
              <a:chOff x="4929705" y="815116"/>
              <a:chExt cx="1618800" cy="1432800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4929705" y="815116"/>
                <a:ext cx="1618800" cy="1432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Shape 100"/>
              <p:cNvSpPr txBox="1"/>
              <p:nvPr/>
            </p:nvSpPr>
            <p:spPr>
              <a:xfrm>
                <a:off x="5011888" y="1779249"/>
                <a:ext cx="1454400" cy="4029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ECSP Portal</a:t>
                </a:r>
                <a:endParaRPr/>
              </a:p>
            </p:txBody>
          </p:sp>
          <p:sp>
            <p:nvSpPr>
              <p:cNvPr id="101" name="Shape 101"/>
              <p:cNvSpPr txBox="1"/>
              <p:nvPr/>
            </p:nvSpPr>
            <p:spPr>
              <a:xfrm>
                <a:off x="5011888" y="1357648"/>
                <a:ext cx="1454400" cy="4029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ECSP Daemon</a:t>
                </a:r>
                <a:endParaRPr/>
              </a:p>
            </p:txBody>
          </p:sp>
          <p:sp>
            <p:nvSpPr>
              <p:cNvPr id="102" name="Shape 102"/>
              <p:cNvSpPr txBox="1"/>
              <p:nvPr/>
            </p:nvSpPr>
            <p:spPr>
              <a:xfrm>
                <a:off x="5011888" y="936047"/>
                <a:ext cx="1454400" cy="4029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ECSP Batch</a:t>
                </a:r>
                <a:endParaRPr/>
              </a:p>
            </p:txBody>
          </p:sp>
        </p:grpSp>
        <p:sp>
          <p:nvSpPr>
            <p:cNvPr id="103" name="Shape 103"/>
            <p:cNvSpPr/>
            <p:nvPr/>
          </p:nvSpPr>
          <p:spPr>
            <a:xfrm>
              <a:off x="4700788" y="4333363"/>
              <a:ext cx="2202600" cy="255000"/>
            </a:xfrm>
            <a:prstGeom prst="parallelogram">
              <a:avLst>
                <a:gd name="adj" fmla="val 170379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Dao層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700663" y="3974113"/>
              <a:ext cx="2202600" cy="327900"/>
            </a:xfrm>
            <a:prstGeom prst="parallelogram">
              <a:avLst>
                <a:gd name="adj" fmla="val 170379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Service層</a:t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700713" y="3677138"/>
              <a:ext cx="2202600" cy="350700"/>
            </a:xfrm>
            <a:prstGeom prst="parallelogram">
              <a:avLst>
                <a:gd name="adj" fmla="val 170379"/>
              </a:avLst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Controller層</a:t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611600" y="1701125"/>
              <a:ext cx="288000" cy="350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899600" y="4333375"/>
              <a:ext cx="1003800" cy="649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DB</a:t>
              </a:r>
              <a:endParaRPr/>
            </a:p>
          </p:txBody>
        </p:sp>
      </p:grp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單體式架構(Monolithic architecture)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8397050" y="685350"/>
            <a:ext cx="4167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前端平台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8294750" y="2064700"/>
            <a:ext cx="621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API</a:t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3146375" y="541227"/>
            <a:ext cx="2202725" cy="4461887"/>
            <a:chOff x="2450375" y="429050"/>
            <a:chExt cx="2202725" cy="4553875"/>
          </a:xfrm>
        </p:grpSpPr>
        <p:sp>
          <p:nvSpPr>
            <p:cNvPr id="112" name="Shape 112"/>
            <p:cNvSpPr/>
            <p:nvPr/>
          </p:nvSpPr>
          <p:spPr>
            <a:xfrm>
              <a:off x="2450387" y="449325"/>
              <a:ext cx="2202600" cy="4533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2759613" y="429050"/>
              <a:ext cx="14946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SPV</a:t>
              </a: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>
              <a:off x="2679225" y="2044425"/>
              <a:ext cx="1655400" cy="1618800"/>
              <a:chOff x="3055850" y="2452200"/>
              <a:chExt cx="1655400" cy="16188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3055850" y="2452200"/>
                <a:ext cx="1655400" cy="1618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3183050" y="2481925"/>
                <a:ext cx="1427100" cy="42180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使用者帳號管理</a:t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3183050" y="2905975"/>
                <a:ext cx="1427100" cy="421800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權限管理</a:t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3183050" y="3699275"/>
                <a:ext cx="1427100" cy="371400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日誌管理</a:t>
                </a:r>
                <a:endParaRPr/>
              </a:p>
            </p:txBody>
          </p:sp>
          <p:sp>
            <p:nvSpPr>
              <p:cNvPr id="119" name="Shape 119"/>
              <p:cNvSpPr txBox="1"/>
              <p:nvPr/>
            </p:nvSpPr>
            <p:spPr>
              <a:xfrm>
                <a:off x="3183050" y="3327825"/>
                <a:ext cx="1427100" cy="371400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產品管理</a:t>
                </a:r>
                <a:endParaRPr/>
              </a:p>
            </p:txBody>
          </p:sp>
        </p:grpSp>
        <p:grpSp>
          <p:nvGrpSpPr>
            <p:cNvPr id="120" name="Shape 120"/>
            <p:cNvGrpSpPr/>
            <p:nvPr/>
          </p:nvGrpSpPr>
          <p:grpSpPr>
            <a:xfrm>
              <a:off x="2759600" y="727025"/>
              <a:ext cx="1494638" cy="969203"/>
              <a:chOff x="-653857" y="2390311"/>
              <a:chExt cx="1618800" cy="143820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653857" y="2390311"/>
                <a:ext cx="1618800" cy="143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Shape 122"/>
              <p:cNvSpPr txBox="1"/>
              <p:nvPr/>
            </p:nvSpPr>
            <p:spPr>
              <a:xfrm>
                <a:off x="-571662" y="3354474"/>
                <a:ext cx="1454400" cy="4029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SPV Portal</a:t>
                </a:r>
                <a:endParaRPr/>
              </a:p>
            </p:txBody>
          </p:sp>
          <p:sp>
            <p:nvSpPr>
              <p:cNvPr id="123" name="Shape 123"/>
              <p:cNvSpPr txBox="1"/>
              <p:nvPr/>
            </p:nvSpPr>
            <p:spPr>
              <a:xfrm>
                <a:off x="-571662" y="2932873"/>
                <a:ext cx="1454400" cy="4029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SPV Daemon</a:t>
                </a:r>
                <a:endParaRPr/>
              </a:p>
            </p:txBody>
          </p:sp>
          <p:sp>
            <p:nvSpPr>
              <p:cNvPr id="124" name="Shape 124"/>
              <p:cNvSpPr txBox="1"/>
              <p:nvPr/>
            </p:nvSpPr>
            <p:spPr>
              <a:xfrm>
                <a:off x="-571662" y="2511272"/>
                <a:ext cx="1454400" cy="4029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SPV Batch</a:t>
                </a:r>
                <a:endParaRPr/>
              </a:p>
            </p:txBody>
          </p:sp>
        </p:grpSp>
        <p:sp>
          <p:nvSpPr>
            <p:cNvPr id="125" name="Shape 125"/>
            <p:cNvSpPr/>
            <p:nvPr/>
          </p:nvSpPr>
          <p:spPr>
            <a:xfrm>
              <a:off x="2450500" y="4328050"/>
              <a:ext cx="2202600" cy="255000"/>
            </a:xfrm>
            <a:prstGeom prst="parallelogram">
              <a:avLst>
                <a:gd name="adj" fmla="val 170379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Dao層</a:t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450375" y="3968800"/>
              <a:ext cx="2202600" cy="327900"/>
            </a:xfrm>
            <a:prstGeom prst="parallelogram">
              <a:avLst>
                <a:gd name="adj" fmla="val 170379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Service層</a:t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50425" y="3671825"/>
              <a:ext cx="2202600" cy="350700"/>
            </a:xfrm>
            <a:prstGeom prst="parallelogram">
              <a:avLst>
                <a:gd name="adj" fmla="val 170379"/>
              </a:avLst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Controller層</a:t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741600" y="4333375"/>
              <a:ext cx="896700" cy="6495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SPV DB</a:t>
              </a:r>
              <a:endParaRPr/>
            </a:p>
          </p:txBody>
        </p:sp>
      </p:grpSp>
      <p:sp>
        <p:nvSpPr>
          <p:cNvPr id="129" name="Shape 129"/>
          <p:cNvSpPr/>
          <p:nvPr/>
        </p:nvSpPr>
        <p:spPr>
          <a:xfrm>
            <a:off x="4042638" y="1716575"/>
            <a:ext cx="288000" cy="32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Shape 130"/>
          <p:cNvCxnSpPr/>
          <p:nvPr/>
        </p:nvCxnSpPr>
        <p:spPr>
          <a:xfrm rot="10800000" flipH="1">
            <a:off x="24250" y="1869475"/>
            <a:ext cx="9188700" cy="2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單體式架構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優點: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1.通常有比較好的效能(較少的HTTP傳遞)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2.較直觀，依照流程設計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缺點: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1.業務越多越複雜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2.DB資料量龐大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3.橫向擴充的成本高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60525" y="3066400"/>
            <a:ext cx="6749400" cy="19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服務導向架構(SOA architecture)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1011775" y="929700"/>
            <a:ext cx="1212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CRM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3429213" y="929700"/>
            <a:ext cx="1212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SPV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959413" y="929700"/>
            <a:ext cx="1212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ECSP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34325" y="3606125"/>
            <a:ext cx="1560600" cy="447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使用者帳號管理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417925" y="3606125"/>
            <a:ext cx="1560600" cy="447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客戶資料管理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101525" y="3157300"/>
            <a:ext cx="1560600" cy="3789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訂單管理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34325" y="3157300"/>
            <a:ext cx="1560600" cy="3789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產品管理</a:t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2417925" y="3157300"/>
            <a:ext cx="1560600" cy="378900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開通管理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785125" y="3609063"/>
            <a:ext cx="1560600" cy="447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日誌管理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785125" y="3157300"/>
            <a:ext cx="1560600" cy="3789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申請書管理</a:t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678371" y="4056084"/>
            <a:ext cx="3144743" cy="899390"/>
            <a:chOff x="200050" y="3753500"/>
            <a:chExt cx="2202664" cy="850648"/>
          </a:xfrm>
        </p:grpSpPr>
        <p:sp>
          <p:nvSpPr>
            <p:cNvPr id="154" name="Shape 154"/>
            <p:cNvSpPr/>
            <p:nvPr/>
          </p:nvSpPr>
          <p:spPr>
            <a:xfrm>
              <a:off x="200114" y="4349148"/>
              <a:ext cx="2202600" cy="255000"/>
            </a:xfrm>
            <a:prstGeom prst="parallelogram">
              <a:avLst>
                <a:gd name="adj" fmla="val 170379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Dao層</a:t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0050" y="4050475"/>
              <a:ext cx="2202600" cy="327900"/>
            </a:xfrm>
            <a:prstGeom prst="parallelogram">
              <a:avLst>
                <a:gd name="adj" fmla="val 170379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Service層</a:t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00100" y="3753500"/>
              <a:ext cx="2202600" cy="350700"/>
            </a:xfrm>
            <a:prstGeom prst="parallelogram">
              <a:avLst>
                <a:gd name="adj" fmla="val 170379"/>
              </a:avLst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Controller層</a:t>
              </a: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4117725" y="3606125"/>
            <a:ext cx="1528200" cy="447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權限管理</a:t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660438" y="1191425"/>
            <a:ext cx="1914678" cy="1515600"/>
            <a:chOff x="980400" y="1376600"/>
            <a:chExt cx="1914678" cy="1515600"/>
          </a:xfrm>
        </p:grpSpPr>
        <p:sp>
          <p:nvSpPr>
            <p:cNvPr id="159" name="Shape 159"/>
            <p:cNvSpPr/>
            <p:nvPr/>
          </p:nvSpPr>
          <p:spPr>
            <a:xfrm>
              <a:off x="980400" y="1376600"/>
              <a:ext cx="1914600" cy="151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Shape 160"/>
            <p:cNvGrpSpPr/>
            <p:nvPr/>
          </p:nvGrpSpPr>
          <p:grpSpPr>
            <a:xfrm>
              <a:off x="1273864" y="1415327"/>
              <a:ext cx="1181291" cy="817140"/>
              <a:chOff x="804529" y="467489"/>
              <a:chExt cx="1282200" cy="879117"/>
            </a:xfrm>
          </p:grpSpPr>
          <p:sp>
            <p:nvSpPr>
              <p:cNvPr id="161" name="Shape 161"/>
              <p:cNvSpPr txBox="1"/>
              <p:nvPr/>
            </p:nvSpPr>
            <p:spPr>
              <a:xfrm>
                <a:off x="804529" y="979407"/>
                <a:ext cx="1282200" cy="3672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CRM Portal</a:t>
                </a:r>
                <a:endParaRPr/>
              </a:p>
            </p:txBody>
          </p:sp>
          <p:sp>
            <p:nvSpPr>
              <p:cNvPr id="162" name="Shape 162"/>
              <p:cNvSpPr txBox="1"/>
              <p:nvPr/>
            </p:nvSpPr>
            <p:spPr>
              <a:xfrm>
                <a:off x="804529" y="467489"/>
                <a:ext cx="1282200" cy="3672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CRM Batch</a:t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980535" y="2267951"/>
              <a:ext cx="1914543" cy="534955"/>
              <a:chOff x="200050" y="3643875"/>
              <a:chExt cx="2202650" cy="624875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200050" y="3940850"/>
                <a:ext cx="2202600" cy="327900"/>
              </a:xfrm>
              <a:prstGeom prst="parallelogram">
                <a:avLst>
                  <a:gd name="adj" fmla="val 170379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Service層</a:t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200100" y="3643875"/>
                <a:ext cx="2202600" cy="350700"/>
              </a:xfrm>
              <a:prstGeom prst="parallelogram">
                <a:avLst>
                  <a:gd name="adj" fmla="val 170379"/>
                </a:avLst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Controller層</a:t>
                </a:r>
                <a:endParaRPr/>
              </a:p>
            </p:txBody>
          </p:sp>
        </p:grpSp>
      </p:grpSp>
      <p:cxnSp>
        <p:nvCxnSpPr>
          <p:cNvPr id="166" name="Shape 166"/>
          <p:cNvCxnSpPr/>
          <p:nvPr/>
        </p:nvCxnSpPr>
        <p:spPr>
          <a:xfrm rot="10800000" flipH="1">
            <a:off x="84850" y="2873513"/>
            <a:ext cx="9090000" cy="26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 txBox="1"/>
          <p:nvPr/>
        </p:nvSpPr>
        <p:spPr>
          <a:xfrm>
            <a:off x="7878100" y="3157300"/>
            <a:ext cx="621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API</a:t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370613" y="2732745"/>
            <a:ext cx="288000" cy="318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3077922" y="1202387"/>
            <a:ext cx="1914603" cy="1849295"/>
            <a:chOff x="3180697" y="1202300"/>
            <a:chExt cx="1914603" cy="1849295"/>
          </a:xfrm>
        </p:grpSpPr>
        <p:grpSp>
          <p:nvGrpSpPr>
            <p:cNvPr id="170" name="Shape 170"/>
            <p:cNvGrpSpPr/>
            <p:nvPr/>
          </p:nvGrpSpPr>
          <p:grpSpPr>
            <a:xfrm>
              <a:off x="3180697" y="1202300"/>
              <a:ext cx="1914603" cy="1515600"/>
              <a:chOff x="3180697" y="1202300"/>
              <a:chExt cx="1914603" cy="1515600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3180700" y="1202300"/>
                <a:ext cx="1914600" cy="1515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" name="Shape 172"/>
              <p:cNvGrpSpPr/>
              <p:nvPr/>
            </p:nvGrpSpPr>
            <p:grpSpPr>
              <a:xfrm>
                <a:off x="3466541" y="1210878"/>
                <a:ext cx="1342848" cy="839748"/>
                <a:chOff x="-571662" y="2120116"/>
                <a:chExt cx="1454400" cy="1246102"/>
              </a:xfrm>
            </p:grpSpPr>
            <p:sp>
              <p:nvSpPr>
                <p:cNvPr id="173" name="Shape 173"/>
                <p:cNvSpPr txBox="1"/>
                <p:nvPr/>
              </p:nvSpPr>
              <p:spPr>
                <a:xfrm>
                  <a:off x="-571662" y="2963318"/>
                  <a:ext cx="1454400" cy="402900"/>
                </a:xfrm>
                <a:prstGeom prst="rect">
                  <a:avLst/>
                </a:prstGeom>
                <a:solidFill>
                  <a:srgbClr val="FCE5C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SPV Portal</a:t>
                  </a:r>
                  <a:endParaRPr/>
                </a:p>
              </p:txBody>
            </p:sp>
            <p:sp>
              <p:nvSpPr>
                <p:cNvPr id="174" name="Shape 174"/>
                <p:cNvSpPr txBox="1"/>
                <p:nvPr/>
              </p:nvSpPr>
              <p:spPr>
                <a:xfrm>
                  <a:off x="-571662" y="2541717"/>
                  <a:ext cx="1454400" cy="402900"/>
                </a:xfrm>
                <a:prstGeom prst="rect">
                  <a:avLst/>
                </a:prstGeom>
                <a:solidFill>
                  <a:srgbClr val="FCE5C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SPV Daemon</a:t>
                  </a:r>
                  <a:endParaRPr/>
                </a:p>
              </p:txBody>
            </p:sp>
            <p:sp>
              <p:nvSpPr>
                <p:cNvPr id="175" name="Shape 175"/>
                <p:cNvSpPr txBox="1"/>
                <p:nvPr/>
              </p:nvSpPr>
              <p:spPr>
                <a:xfrm>
                  <a:off x="-571662" y="2120116"/>
                  <a:ext cx="1454400" cy="402900"/>
                </a:xfrm>
                <a:prstGeom prst="rect">
                  <a:avLst/>
                </a:prstGeom>
                <a:solidFill>
                  <a:srgbClr val="FCE5C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SPV Batch</a:t>
                  </a:r>
                  <a:endParaRPr/>
                </a:p>
              </p:txBody>
            </p:sp>
          </p:grpSp>
          <p:grpSp>
            <p:nvGrpSpPr>
              <p:cNvPr id="176" name="Shape 176"/>
              <p:cNvGrpSpPr/>
              <p:nvPr/>
            </p:nvGrpSpPr>
            <p:grpSpPr>
              <a:xfrm>
                <a:off x="3180697" y="2136776"/>
                <a:ext cx="1914543" cy="534955"/>
                <a:chOff x="200050" y="3643875"/>
                <a:chExt cx="2202650" cy="624875"/>
              </a:xfrm>
            </p:grpSpPr>
            <p:sp>
              <p:nvSpPr>
                <p:cNvPr id="177" name="Shape 177"/>
                <p:cNvSpPr/>
                <p:nvPr/>
              </p:nvSpPr>
              <p:spPr>
                <a:xfrm>
                  <a:off x="200050" y="3940850"/>
                  <a:ext cx="2202600" cy="327900"/>
                </a:xfrm>
                <a:prstGeom prst="parallelogram">
                  <a:avLst>
                    <a:gd name="adj" fmla="val 170379"/>
                  </a:avLst>
                </a:prstGeom>
                <a:solidFill>
                  <a:srgbClr val="FFF2C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Service層</a:t>
                  </a:r>
                  <a:endParaRPr/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00100" y="3643875"/>
                  <a:ext cx="2202600" cy="350700"/>
                </a:xfrm>
                <a:prstGeom prst="parallelogram">
                  <a:avLst>
                    <a:gd name="adj" fmla="val 170379"/>
                  </a:avLst>
                </a:prstGeom>
                <a:solidFill>
                  <a:srgbClr val="E6B8A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Controller層</a:t>
                  </a:r>
                  <a:endParaRPr/>
                </a:p>
              </p:txBody>
            </p:sp>
          </p:grpSp>
        </p:grpSp>
        <p:sp>
          <p:nvSpPr>
            <p:cNvPr id="179" name="Shape 179"/>
            <p:cNvSpPr/>
            <p:nvPr/>
          </p:nvSpPr>
          <p:spPr>
            <a:xfrm>
              <a:off x="3993988" y="2732695"/>
              <a:ext cx="288000" cy="318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5495322" y="1195112"/>
            <a:ext cx="1914603" cy="1863845"/>
            <a:chOff x="5327247" y="1210875"/>
            <a:chExt cx="1914603" cy="1863845"/>
          </a:xfrm>
        </p:grpSpPr>
        <p:sp>
          <p:nvSpPr>
            <p:cNvPr id="181" name="Shape 181"/>
            <p:cNvSpPr/>
            <p:nvPr/>
          </p:nvSpPr>
          <p:spPr>
            <a:xfrm>
              <a:off x="5327250" y="1210875"/>
              <a:ext cx="1914600" cy="151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5572369" y="1819919"/>
              <a:ext cx="1424400" cy="2736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Portal</a:t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5572369" y="1533483"/>
              <a:ext cx="1424400" cy="2736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Daemon</a:t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5572369" y="1247048"/>
              <a:ext cx="1424400" cy="2736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Batch</a:t>
              </a:r>
              <a:endParaRPr/>
            </a:p>
          </p:txBody>
        </p:sp>
        <p:grpSp>
          <p:nvGrpSpPr>
            <p:cNvPr id="185" name="Shape 185"/>
            <p:cNvGrpSpPr/>
            <p:nvPr/>
          </p:nvGrpSpPr>
          <p:grpSpPr>
            <a:xfrm>
              <a:off x="5327247" y="2138263"/>
              <a:ext cx="1914543" cy="534955"/>
              <a:chOff x="200050" y="3643875"/>
              <a:chExt cx="2202650" cy="624875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200050" y="3940850"/>
                <a:ext cx="2202600" cy="327900"/>
              </a:xfrm>
              <a:prstGeom prst="parallelogram">
                <a:avLst>
                  <a:gd name="adj" fmla="val 170379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Service層</a:t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200100" y="3643875"/>
                <a:ext cx="2202600" cy="350700"/>
              </a:xfrm>
              <a:prstGeom prst="parallelogram">
                <a:avLst>
                  <a:gd name="adj" fmla="val 170379"/>
                </a:avLst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Controller層</a:t>
                </a:r>
                <a:endParaRPr/>
              </a:p>
            </p:txBody>
          </p:sp>
        </p:grpSp>
        <p:sp>
          <p:nvSpPr>
            <p:cNvPr id="188" name="Shape 188"/>
            <p:cNvSpPr/>
            <p:nvPr/>
          </p:nvSpPr>
          <p:spPr>
            <a:xfrm>
              <a:off x="6140563" y="2755820"/>
              <a:ext cx="288000" cy="318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7912725" y="1202400"/>
            <a:ext cx="4167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前端平台</a:t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005125" y="2750363"/>
            <a:ext cx="1424100" cy="2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 Request</a:t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535325" y="2750375"/>
            <a:ext cx="1424100" cy="2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 Request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513225" y="4338710"/>
            <a:ext cx="896700" cy="636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CRM DB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616525" y="4338710"/>
            <a:ext cx="896700" cy="636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SPV DB</a:t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641225" y="4338700"/>
            <a:ext cx="975300" cy="636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ECSP DB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660525" y="3066400"/>
            <a:ext cx="6749400" cy="19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服務導向架構(SOA architecture)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1011775" y="929700"/>
            <a:ext cx="1212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CRM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429213" y="929700"/>
            <a:ext cx="1212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SPV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5959413" y="929700"/>
            <a:ext cx="1212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ECSP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734325" y="3606125"/>
            <a:ext cx="1560600" cy="447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使用者帳號管理</a:t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417925" y="3606125"/>
            <a:ext cx="1560600" cy="447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客戶資料管理</a:t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4101525" y="3157300"/>
            <a:ext cx="1560600" cy="3789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訂單管理</a:t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734325" y="3157300"/>
            <a:ext cx="1560600" cy="3789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產品管理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2417925" y="3157300"/>
            <a:ext cx="1560600" cy="378900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開通管理</a:t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740444" y="3162063"/>
            <a:ext cx="1560600" cy="374137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日誌管理</a:t>
            </a:r>
            <a:endParaRPr dirty="0"/>
          </a:p>
        </p:txBody>
      </p:sp>
      <p:sp>
        <p:nvSpPr>
          <p:cNvPr id="211" name="Shape 211"/>
          <p:cNvSpPr/>
          <p:nvPr/>
        </p:nvSpPr>
        <p:spPr>
          <a:xfrm>
            <a:off x="651475" y="4608388"/>
            <a:ext cx="3144600" cy="269700"/>
          </a:xfrm>
          <a:prstGeom prst="parallelogram">
            <a:avLst>
              <a:gd name="adj" fmla="val 170379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Dao層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117725" y="3606125"/>
            <a:ext cx="1528200" cy="4470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權限管理</a:t>
            </a:r>
            <a:endParaRPr/>
          </a:p>
        </p:txBody>
      </p:sp>
      <p:grpSp>
        <p:nvGrpSpPr>
          <p:cNvPr id="213" name="Shape 213"/>
          <p:cNvGrpSpPr/>
          <p:nvPr/>
        </p:nvGrpSpPr>
        <p:grpSpPr>
          <a:xfrm>
            <a:off x="660438" y="1191425"/>
            <a:ext cx="1914679" cy="1515600"/>
            <a:chOff x="980400" y="1376600"/>
            <a:chExt cx="1914679" cy="1515600"/>
          </a:xfrm>
        </p:grpSpPr>
        <p:sp>
          <p:nvSpPr>
            <p:cNvPr id="214" name="Shape 214"/>
            <p:cNvSpPr/>
            <p:nvPr/>
          </p:nvSpPr>
          <p:spPr>
            <a:xfrm>
              <a:off x="980400" y="1376600"/>
              <a:ext cx="1914600" cy="151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Shape 215"/>
            <p:cNvGrpSpPr/>
            <p:nvPr/>
          </p:nvGrpSpPr>
          <p:grpSpPr>
            <a:xfrm>
              <a:off x="1273864" y="1415327"/>
              <a:ext cx="1181291" cy="817140"/>
              <a:chOff x="804529" y="467489"/>
              <a:chExt cx="1282200" cy="879117"/>
            </a:xfrm>
          </p:grpSpPr>
          <p:sp>
            <p:nvSpPr>
              <p:cNvPr id="216" name="Shape 216"/>
              <p:cNvSpPr txBox="1"/>
              <p:nvPr/>
            </p:nvSpPr>
            <p:spPr>
              <a:xfrm>
                <a:off x="804529" y="979407"/>
                <a:ext cx="1282200" cy="3672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CRM Portal</a:t>
                </a:r>
                <a:endParaRPr/>
              </a:p>
            </p:txBody>
          </p:sp>
          <p:sp>
            <p:nvSpPr>
              <p:cNvPr id="217" name="Shape 217"/>
              <p:cNvSpPr txBox="1"/>
              <p:nvPr/>
            </p:nvSpPr>
            <p:spPr>
              <a:xfrm>
                <a:off x="804529" y="467489"/>
                <a:ext cx="1282200" cy="3672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CRM Batch</a:t>
                </a:r>
                <a:endParaRPr/>
              </a:p>
            </p:txBody>
          </p:sp>
        </p:grpSp>
        <p:sp>
          <p:nvSpPr>
            <p:cNvPr id="220" name="Shape 220"/>
            <p:cNvSpPr/>
            <p:nvPr/>
          </p:nvSpPr>
          <p:spPr>
            <a:xfrm>
              <a:off x="980579" y="2267951"/>
              <a:ext cx="1914500" cy="300234"/>
            </a:xfrm>
            <a:prstGeom prst="parallelogram">
              <a:avLst>
                <a:gd name="adj" fmla="val 170379"/>
              </a:avLst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Controller層</a:t>
              </a:r>
              <a:endParaRPr/>
            </a:p>
          </p:txBody>
        </p:sp>
      </p:grpSp>
      <p:cxnSp>
        <p:nvCxnSpPr>
          <p:cNvPr id="221" name="Shape 221"/>
          <p:cNvCxnSpPr/>
          <p:nvPr/>
        </p:nvCxnSpPr>
        <p:spPr>
          <a:xfrm rot="10800000" flipH="1">
            <a:off x="84850" y="2873513"/>
            <a:ext cx="9090000" cy="26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7878100" y="3157300"/>
            <a:ext cx="621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API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1370613" y="2732745"/>
            <a:ext cx="288000" cy="318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Shape 224"/>
          <p:cNvGrpSpPr/>
          <p:nvPr/>
        </p:nvGrpSpPr>
        <p:grpSpPr>
          <a:xfrm>
            <a:off x="3077925" y="1202387"/>
            <a:ext cx="1914600" cy="1849295"/>
            <a:chOff x="3180700" y="1202300"/>
            <a:chExt cx="1914600" cy="1849295"/>
          </a:xfrm>
        </p:grpSpPr>
        <p:grpSp>
          <p:nvGrpSpPr>
            <p:cNvPr id="225" name="Shape 225"/>
            <p:cNvGrpSpPr/>
            <p:nvPr/>
          </p:nvGrpSpPr>
          <p:grpSpPr>
            <a:xfrm>
              <a:off x="3180700" y="1202300"/>
              <a:ext cx="1914600" cy="1515600"/>
              <a:chOff x="3180700" y="1202300"/>
              <a:chExt cx="1914600" cy="151560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3180700" y="1202300"/>
                <a:ext cx="1914600" cy="1515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Shape 227"/>
              <p:cNvGrpSpPr/>
              <p:nvPr/>
            </p:nvGrpSpPr>
            <p:grpSpPr>
              <a:xfrm>
                <a:off x="3466541" y="1210878"/>
                <a:ext cx="1342848" cy="839748"/>
                <a:chOff x="-571662" y="2120116"/>
                <a:chExt cx="1454400" cy="1246102"/>
              </a:xfrm>
            </p:grpSpPr>
            <p:sp>
              <p:nvSpPr>
                <p:cNvPr id="228" name="Shape 228"/>
                <p:cNvSpPr txBox="1"/>
                <p:nvPr/>
              </p:nvSpPr>
              <p:spPr>
                <a:xfrm>
                  <a:off x="-571662" y="2963318"/>
                  <a:ext cx="1454400" cy="402900"/>
                </a:xfrm>
                <a:prstGeom prst="rect">
                  <a:avLst/>
                </a:prstGeom>
                <a:solidFill>
                  <a:srgbClr val="FCE5C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SPV Portal</a:t>
                  </a:r>
                  <a:endParaRPr/>
                </a:p>
              </p:txBody>
            </p:sp>
            <p:sp>
              <p:nvSpPr>
                <p:cNvPr id="229" name="Shape 229"/>
                <p:cNvSpPr txBox="1"/>
                <p:nvPr/>
              </p:nvSpPr>
              <p:spPr>
                <a:xfrm>
                  <a:off x="-571662" y="2541717"/>
                  <a:ext cx="1454400" cy="402900"/>
                </a:xfrm>
                <a:prstGeom prst="rect">
                  <a:avLst/>
                </a:prstGeom>
                <a:solidFill>
                  <a:srgbClr val="FCE5C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SPV Daemon</a:t>
                  </a:r>
                  <a:endParaRPr/>
                </a:p>
              </p:txBody>
            </p:sp>
            <p:sp>
              <p:nvSpPr>
                <p:cNvPr id="230" name="Shape 230"/>
                <p:cNvSpPr txBox="1"/>
                <p:nvPr/>
              </p:nvSpPr>
              <p:spPr>
                <a:xfrm>
                  <a:off x="-571662" y="2120116"/>
                  <a:ext cx="1454400" cy="402900"/>
                </a:xfrm>
                <a:prstGeom prst="rect">
                  <a:avLst/>
                </a:prstGeom>
                <a:solidFill>
                  <a:srgbClr val="FCE5CD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/>
                    <a:t>SPV Batch</a:t>
                  </a:r>
                  <a:endParaRPr/>
                </a:p>
              </p:txBody>
            </p:sp>
          </p:grpSp>
          <p:sp>
            <p:nvSpPr>
              <p:cNvPr id="233" name="Shape 233"/>
              <p:cNvSpPr/>
              <p:nvPr/>
            </p:nvSpPr>
            <p:spPr>
              <a:xfrm>
                <a:off x="3180741" y="2136776"/>
                <a:ext cx="1914500" cy="300234"/>
              </a:xfrm>
              <a:prstGeom prst="parallelogram">
                <a:avLst>
                  <a:gd name="adj" fmla="val 170379"/>
                </a:avLst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Controller層</a:t>
                </a:r>
                <a:endParaRPr/>
              </a:p>
            </p:txBody>
          </p:sp>
        </p:grpSp>
        <p:sp>
          <p:nvSpPr>
            <p:cNvPr id="234" name="Shape 234"/>
            <p:cNvSpPr/>
            <p:nvPr/>
          </p:nvSpPr>
          <p:spPr>
            <a:xfrm>
              <a:off x="3993988" y="2732695"/>
              <a:ext cx="288000" cy="318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5495325" y="1195112"/>
            <a:ext cx="1914600" cy="1863845"/>
            <a:chOff x="5327250" y="1210875"/>
            <a:chExt cx="1914600" cy="1863845"/>
          </a:xfrm>
        </p:grpSpPr>
        <p:sp>
          <p:nvSpPr>
            <p:cNvPr id="236" name="Shape 236"/>
            <p:cNvSpPr/>
            <p:nvPr/>
          </p:nvSpPr>
          <p:spPr>
            <a:xfrm>
              <a:off x="5327250" y="1210875"/>
              <a:ext cx="1914600" cy="151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5572369" y="1819919"/>
              <a:ext cx="1424400" cy="2736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Portal</a:t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5572369" y="1533483"/>
              <a:ext cx="1424400" cy="2736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Daemon</a:t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5572369" y="1247048"/>
              <a:ext cx="1424400" cy="2736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Batch</a:t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327291" y="2138263"/>
              <a:ext cx="1914500" cy="300234"/>
            </a:xfrm>
            <a:prstGeom prst="parallelogram">
              <a:avLst>
                <a:gd name="adj" fmla="val 170379"/>
              </a:avLst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Controller層</a:t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140563" y="2755820"/>
              <a:ext cx="288000" cy="318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/>
          <p:nvPr/>
        </p:nvSpPr>
        <p:spPr>
          <a:xfrm>
            <a:off x="7912725" y="1202400"/>
            <a:ext cx="4167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前端平台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2005125" y="2750375"/>
            <a:ext cx="1594500" cy="2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Common Libary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469075" y="2755850"/>
            <a:ext cx="1594500" cy="2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Common Libary</a:t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513225" y="4338710"/>
            <a:ext cx="896700" cy="636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CRM DB</a:t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616525" y="4338710"/>
            <a:ext cx="896700" cy="636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SPV DB</a:t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4641225" y="4338700"/>
            <a:ext cx="975300" cy="6363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ECSP DB</a:t>
            </a:r>
            <a:endParaRPr/>
          </a:p>
        </p:txBody>
      </p:sp>
      <p:sp>
        <p:nvSpPr>
          <p:cNvPr id="53" name="Shape 232"/>
          <p:cNvSpPr/>
          <p:nvPr/>
        </p:nvSpPr>
        <p:spPr>
          <a:xfrm>
            <a:off x="674309" y="4338700"/>
            <a:ext cx="3121765" cy="280715"/>
          </a:xfrm>
          <a:prstGeom prst="parallelogram">
            <a:avLst>
              <a:gd name="adj" fmla="val 170379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Service層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服務導向架構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優點: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1.重用性高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2.解耦合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3.可以獨立API 安全性高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4.可以搭配分部式服務(Dubbo)，分配使用API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缺點: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1.DB難以再分割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2.若透過一層HTTP傳送，效能次之，若透過Libary則有可能修改影響到其他系統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微服務架構(microservice architecture)</a:t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60450" y="1191425"/>
            <a:ext cx="1914600" cy="148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Shape 262"/>
          <p:cNvGrpSpPr/>
          <p:nvPr/>
        </p:nvGrpSpPr>
        <p:grpSpPr>
          <a:xfrm>
            <a:off x="953901" y="1230152"/>
            <a:ext cx="1181291" cy="817140"/>
            <a:chOff x="804529" y="467489"/>
            <a:chExt cx="1282200" cy="879117"/>
          </a:xfrm>
        </p:grpSpPr>
        <p:sp>
          <p:nvSpPr>
            <p:cNvPr id="263" name="Shape 263"/>
            <p:cNvSpPr txBox="1"/>
            <p:nvPr/>
          </p:nvSpPr>
          <p:spPr>
            <a:xfrm>
              <a:off x="804529" y="979407"/>
              <a:ext cx="1282200" cy="3672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CRM Portal</a:t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804529" y="467489"/>
              <a:ext cx="1282200" cy="3672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CRM Batch</a:t>
              </a:r>
              <a:endParaRPr/>
            </a:p>
          </p:txBody>
        </p:sp>
      </p:grpSp>
      <p:sp>
        <p:nvSpPr>
          <p:cNvPr id="265" name="Shape 265"/>
          <p:cNvSpPr/>
          <p:nvPr/>
        </p:nvSpPr>
        <p:spPr>
          <a:xfrm>
            <a:off x="660572" y="2337016"/>
            <a:ext cx="1914500" cy="280715"/>
          </a:xfrm>
          <a:prstGeom prst="parallelogram">
            <a:avLst>
              <a:gd name="adj" fmla="val 170379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Service層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60616" y="2082776"/>
            <a:ext cx="1914500" cy="300234"/>
          </a:xfrm>
          <a:prstGeom prst="parallelogram">
            <a:avLst>
              <a:gd name="adj" fmla="val 170379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Controller層</a:t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1011775" y="929700"/>
            <a:ext cx="1212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CRM</a:t>
            </a:r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3077922" y="1202388"/>
            <a:ext cx="1914603" cy="1515600"/>
            <a:chOff x="3180697" y="1202300"/>
            <a:chExt cx="1914603" cy="1515600"/>
          </a:xfrm>
        </p:grpSpPr>
        <p:sp>
          <p:nvSpPr>
            <p:cNvPr id="269" name="Shape 269"/>
            <p:cNvSpPr/>
            <p:nvPr/>
          </p:nvSpPr>
          <p:spPr>
            <a:xfrm>
              <a:off x="3180700" y="1202300"/>
              <a:ext cx="1914600" cy="151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Shape 270"/>
            <p:cNvGrpSpPr/>
            <p:nvPr/>
          </p:nvGrpSpPr>
          <p:grpSpPr>
            <a:xfrm>
              <a:off x="3466541" y="1210878"/>
              <a:ext cx="1342848" cy="839748"/>
              <a:chOff x="-571662" y="2120116"/>
              <a:chExt cx="1454400" cy="1246102"/>
            </a:xfrm>
          </p:grpSpPr>
          <p:sp>
            <p:nvSpPr>
              <p:cNvPr id="271" name="Shape 271"/>
              <p:cNvSpPr txBox="1"/>
              <p:nvPr/>
            </p:nvSpPr>
            <p:spPr>
              <a:xfrm>
                <a:off x="-571662" y="2963318"/>
                <a:ext cx="1454400" cy="4029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SPV Portal</a:t>
                </a:r>
                <a:endParaRPr/>
              </a:p>
            </p:txBody>
          </p:sp>
          <p:sp>
            <p:nvSpPr>
              <p:cNvPr id="272" name="Shape 272"/>
              <p:cNvSpPr txBox="1"/>
              <p:nvPr/>
            </p:nvSpPr>
            <p:spPr>
              <a:xfrm>
                <a:off x="-571662" y="2541717"/>
                <a:ext cx="1454400" cy="4029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SPV Daemon</a:t>
                </a:r>
                <a:endParaRPr/>
              </a:p>
            </p:txBody>
          </p:sp>
          <p:sp>
            <p:nvSpPr>
              <p:cNvPr id="273" name="Shape 273"/>
              <p:cNvSpPr txBox="1"/>
              <p:nvPr/>
            </p:nvSpPr>
            <p:spPr>
              <a:xfrm>
                <a:off x="-571662" y="2120116"/>
                <a:ext cx="1454400" cy="402900"/>
              </a:xfrm>
              <a:prstGeom prst="rect">
                <a:avLst/>
              </a:prstGeom>
              <a:solidFill>
                <a:srgbClr val="FCE5C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SPV Batch</a:t>
                </a:r>
                <a:endParaRPr/>
              </a:p>
            </p:txBody>
          </p:sp>
        </p:grpSp>
        <p:grpSp>
          <p:nvGrpSpPr>
            <p:cNvPr id="274" name="Shape 274"/>
            <p:cNvGrpSpPr/>
            <p:nvPr/>
          </p:nvGrpSpPr>
          <p:grpSpPr>
            <a:xfrm>
              <a:off x="3180697" y="2136776"/>
              <a:ext cx="1914543" cy="534955"/>
              <a:chOff x="200050" y="3643875"/>
              <a:chExt cx="2202650" cy="624875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200050" y="3940850"/>
                <a:ext cx="2202600" cy="327900"/>
              </a:xfrm>
              <a:prstGeom prst="parallelogram">
                <a:avLst>
                  <a:gd name="adj" fmla="val 170379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Service層</a:t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200100" y="3643875"/>
                <a:ext cx="2202600" cy="350700"/>
              </a:xfrm>
              <a:prstGeom prst="parallelogram">
                <a:avLst>
                  <a:gd name="adj" fmla="val 170379"/>
                </a:avLst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Controller層</a:t>
                </a:r>
                <a:endParaRPr/>
              </a:p>
            </p:txBody>
          </p:sp>
        </p:grpSp>
      </p:grpSp>
      <p:grpSp>
        <p:nvGrpSpPr>
          <p:cNvPr id="277" name="Shape 277"/>
          <p:cNvGrpSpPr/>
          <p:nvPr/>
        </p:nvGrpSpPr>
        <p:grpSpPr>
          <a:xfrm>
            <a:off x="4253347" y="3103625"/>
            <a:ext cx="1914653" cy="2000225"/>
            <a:chOff x="557297" y="3103625"/>
            <a:chExt cx="1914653" cy="2000225"/>
          </a:xfrm>
        </p:grpSpPr>
        <p:sp>
          <p:nvSpPr>
            <p:cNvPr id="278" name="Shape 278"/>
            <p:cNvSpPr/>
            <p:nvPr/>
          </p:nvSpPr>
          <p:spPr>
            <a:xfrm>
              <a:off x="557325" y="3103625"/>
              <a:ext cx="1914600" cy="1924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734325" y="3157300"/>
              <a:ext cx="1560600" cy="37890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產品管理</a:t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557350" y="4252550"/>
              <a:ext cx="1914600" cy="252300"/>
            </a:xfrm>
            <a:prstGeom prst="parallelogram">
              <a:avLst>
                <a:gd name="adj" fmla="val 170379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Dao層</a:t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557297" y="4017816"/>
              <a:ext cx="1914600" cy="280800"/>
            </a:xfrm>
            <a:prstGeom prst="parallelogram">
              <a:avLst>
                <a:gd name="adj" fmla="val 170379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Service層</a:t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57341" y="3763576"/>
              <a:ext cx="1914600" cy="300300"/>
            </a:xfrm>
            <a:prstGeom prst="parallelogram">
              <a:avLst>
                <a:gd name="adj" fmla="val 170379"/>
              </a:avLst>
            </a:prstGeom>
            <a:solidFill>
              <a:srgbClr val="E6B8A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Controller層</a:t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228675" y="4467550"/>
              <a:ext cx="1243200" cy="6363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產品管理 DB</a:t>
              </a:r>
              <a:endParaRPr/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6224172" y="3103613"/>
            <a:ext cx="1914653" cy="2000225"/>
            <a:chOff x="2282522" y="3103625"/>
            <a:chExt cx="1914653" cy="2000225"/>
          </a:xfrm>
        </p:grpSpPr>
        <p:grpSp>
          <p:nvGrpSpPr>
            <p:cNvPr id="285" name="Shape 285"/>
            <p:cNvGrpSpPr/>
            <p:nvPr/>
          </p:nvGrpSpPr>
          <p:grpSpPr>
            <a:xfrm>
              <a:off x="2282522" y="3103625"/>
              <a:ext cx="1914653" cy="2000225"/>
              <a:chOff x="557297" y="3103625"/>
              <a:chExt cx="1914653" cy="2000225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557325" y="3103625"/>
                <a:ext cx="1914600" cy="1924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557350" y="4252550"/>
                <a:ext cx="1914600" cy="252300"/>
              </a:xfrm>
              <a:prstGeom prst="parallelogram">
                <a:avLst>
                  <a:gd name="adj" fmla="val 170379"/>
                </a:avLst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Dao層</a:t>
                </a: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557297" y="4017816"/>
                <a:ext cx="1914600" cy="280800"/>
              </a:xfrm>
              <a:prstGeom prst="parallelogram">
                <a:avLst>
                  <a:gd name="adj" fmla="val 170379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Service層</a:t>
                </a: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557341" y="3763576"/>
                <a:ext cx="1914600" cy="300300"/>
              </a:xfrm>
              <a:prstGeom prst="parallelogram">
                <a:avLst>
                  <a:gd name="adj" fmla="val 170379"/>
                </a:avLst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Controller層</a:t>
                </a: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1228675" y="4467550"/>
                <a:ext cx="1243200" cy="636300"/>
              </a:xfrm>
              <a:prstGeom prst="can">
                <a:avLst>
                  <a:gd name="adj" fmla="val 25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開通管理 DB</a:t>
                </a:r>
                <a:endParaRPr/>
              </a:p>
            </p:txBody>
          </p:sp>
        </p:grpSp>
        <p:sp>
          <p:nvSpPr>
            <p:cNvPr id="291" name="Shape 291"/>
            <p:cNvSpPr txBox="1"/>
            <p:nvPr/>
          </p:nvSpPr>
          <p:spPr>
            <a:xfrm>
              <a:off x="2459550" y="3180025"/>
              <a:ext cx="1560600" cy="3789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開通管理</a:t>
              </a:r>
              <a:endParaRPr/>
            </a:p>
          </p:txBody>
        </p:sp>
      </p:grpSp>
      <p:sp>
        <p:nvSpPr>
          <p:cNvPr id="292" name="Shape 292"/>
          <p:cNvSpPr txBox="1"/>
          <p:nvPr/>
        </p:nvSpPr>
        <p:spPr>
          <a:xfrm>
            <a:off x="3429213" y="929700"/>
            <a:ext cx="1212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SPV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5959413" y="929700"/>
            <a:ext cx="12120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ECSP</a:t>
            </a:r>
            <a:endParaRPr/>
          </a:p>
        </p:txBody>
      </p:sp>
      <p:grpSp>
        <p:nvGrpSpPr>
          <p:cNvPr id="294" name="Shape 294"/>
          <p:cNvGrpSpPr/>
          <p:nvPr/>
        </p:nvGrpSpPr>
        <p:grpSpPr>
          <a:xfrm>
            <a:off x="5495322" y="1195113"/>
            <a:ext cx="1914603" cy="1515600"/>
            <a:chOff x="5327247" y="1210875"/>
            <a:chExt cx="1914603" cy="1515600"/>
          </a:xfrm>
        </p:grpSpPr>
        <p:sp>
          <p:nvSpPr>
            <p:cNvPr id="295" name="Shape 295"/>
            <p:cNvSpPr/>
            <p:nvPr/>
          </p:nvSpPr>
          <p:spPr>
            <a:xfrm>
              <a:off x="5327250" y="1210875"/>
              <a:ext cx="1914600" cy="151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5572369" y="1819919"/>
              <a:ext cx="1424400" cy="2736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Portal</a:t>
              </a:r>
              <a:endParaRPr/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5572369" y="1533483"/>
              <a:ext cx="1424400" cy="2736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Daemon</a:t>
              </a:r>
              <a:endParaRPr/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572369" y="1247048"/>
              <a:ext cx="1424400" cy="2736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ECSP Batch</a:t>
              </a:r>
              <a:endParaRPr/>
            </a:p>
          </p:txBody>
        </p:sp>
        <p:grpSp>
          <p:nvGrpSpPr>
            <p:cNvPr id="299" name="Shape 299"/>
            <p:cNvGrpSpPr/>
            <p:nvPr/>
          </p:nvGrpSpPr>
          <p:grpSpPr>
            <a:xfrm>
              <a:off x="5327247" y="2138263"/>
              <a:ext cx="1914543" cy="534955"/>
              <a:chOff x="200050" y="3643875"/>
              <a:chExt cx="2202650" cy="624875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200050" y="3940850"/>
                <a:ext cx="2202600" cy="327900"/>
              </a:xfrm>
              <a:prstGeom prst="parallelogram">
                <a:avLst>
                  <a:gd name="adj" fmla="val 170379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Service層</a:t>
                </a: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200100" y="3643875"/>
                <a:ext cx="2202600" cy="350700"/>
              </a:xfrm>
              <a:prstGeom prst="parallelogram">
                <a:avLst>
                  <a:gd name="adj" fmla="val 170379"/>
                </a:avLst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Controller層</a:t>
                </a:r>
                <a:endParaRPr/>
              </a:p>
            </p:txBody>
          </p:sp>
        </p:grpSp>
      </p:grpSp>
      <p:grpSp>
        <p:nvGrpSpPr>
          <p:cNvPr id="302" name="Shape 302"/>
          <p:cNvGrpSpPr/>
          <p:nvPr/>
        </p:nvGrpSpPr>
        <p:grpSpPr>
          <a:xfrm>
            <a:off x="2282522" y="3103625"/>
            <a:ext cx="1914653" cy="2000225"/>
            <a:chOff x="2282522" y="3103625"/>
            <a:chExt cx="1914653" cy="2000225"/>
          </a:xfrm>
        </p:grpSpPr>
        <p:grpSp>
          <p:nvGrpSpPr>
            <p:cNvPr id="303" name="Shape 303"/>
            <p:cNvGrpSpPr/>
            <p:nvPr/>
          </p:nvGrpSpPr>
          <p:grpSpPr>
            <a:xfrm>
              <a:off x="2282522" y="3103625"/>
              <a:ext cx="1914653" cy="2000225"/>
              <a:chOff x="557297" y="3103625"/>
              <a:chExt cx="1914653" cy="2000225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x="557325" y="3103625"/>
                <a:ext cx="1914600" cy="1924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557350" y="4252550"/>
                <a:ext cx="1914600" cy="252300"/>
              </a:xfrm>
              <a:prstGeom prst="parallelogram">
                <a:avLst>
                  <a:gd name="adj" fmla="val 170379"/>
                </a:avLst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Dao層</a:t>
                </a: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557297" y="4017816"/>
                <a:ext cx="1914600" cy="280800"/>
              </a:xfrm>
              <a:prstGeom prst="parallelogram">
                <a:avLst>
                  <a:gd name="adj" fmla="val 170379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Service層</a:t>
                </a: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557341" y="3763576"/>
                <a:ext cx="1914600" cy="300300"/>
              </a:xfrm>
              <a:prstGeom prst="parallelogram">
                <a:avLst>
                  <a:gd name="adj" fmla="val 170379"/>
                </a:avLst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dirty="0"/>
                  <a:t>Controller層</a:t>
                </a:r>
                <a:endParaRPr dirty="0"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1228675" y="4467550"/>
                <a:ext cx="1243200" cy="636300"/>
              </a:xfrm>
              <a:prstGeom prst="can">
                <a:avLst>
                  <a:gd name="adj" fmla="val 25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訂單管理 DB</a:t>
                </a:r>
                <a:endParaRPr/>
              </a:p>
            </p:txBody>
          </p:sp>
        </p:grpSp>
        <p:sp>
          <p:nvSpPr>
            <p:cNvPr id="309" name="Shape 309"/>
            <p:cNvSpPr txBox="1"/>
            <p:nvPr/>
          </p:nvSpPr>
          <p:spPr>
            <a:xfrm>
              <a:off x="2459550" y="3164925"/>
              <a:ext cx="1560600" cy="378900"/>
            </a:xfrm>
            <a:prstGeom prst="rect">
              <a:avLst/>
            </a:prstGeom>
            <a:solidFill>
              <a:srgbClr val="8E7CC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訂單管理</a:t>
              </a:r>
              <a:endParaRPr/>
            </a:p>
          </p:txBody>
        </p:sp>
      </p:grpSp>
      <p:grpSp>
        <p:nvGrpSpPr>
          <p:cNvPr id="310" name="Shape 310"/>
          <p:cNvGrpSpPr/>
          <p:nvPr/>
        </p:nvGrpSpPr>
        <p:grpSpPr>
          <a:xfrm>
            <a:off x="311697" y="3103625"/>
            <a:ext cx="1914653" cy="2000225"/>
            <a:chOff x="6224172" y="3103625"/>
            <a:chExt cx="1914653" cy="2000225"/>
          </a:xfrm>
        </p:grpSpPr>
        <p:grpSp>
          <p:nvGrpSpPr>
            <p:cNvPr id="311" name="Shape 311"/>
            <p:cNvGrpSpPr/>
            <p:nvPr/>
          </p:nvGrpSpPr>
          <p:grpSpPr>
            <a:xfrm>
              <a:off x="6224172" y="3103625"/>
              <a:ext cx="1914653" cy="2000225"/>
              <a:chOff x="557297" y="3103625"/>
              <a:chExt cx="1914653" cy="2000225"/>
            </a:xfrm>
          </p:grpSpPr>
          <p:sp>
            <p:nvSpPr>
              <p:cNvPr id="312" name="Shape 312"/>
              <p:cNvSpPr/>
              <p:nvPr/>
            </p:nvSpPr>
            <p:spPr>
              <a:xfrm>
                <a:off x="557325" y="3103625"/>
                <a:ext cx="1914600" cy="1924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557350" y="4252550"/>
                <a:ext cx="1914600" cy="252300"/>
              </a:xfrm>
              <a:prstGeom prst="parallelogram">
                <a:avLst>
                  <a:gd name="adj" fmla="val 170379"/>
                </a:avLst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Dao層</a:t>
                </a: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557297" y="4017816"/>
                <a:ext cx="1914600" cy="280800"/>
              </a:xfrm>
              <a:prstGeom prst="parallelogram">
                <a:avLst>
                  <a:gd name="adj" fmla="val 170379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Service層</a:t>
                </a:r>
                <a:endParaRPr/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557341" y="3763576"/>
                <a:ext cx="1914600" cy="300300"/>
              </a:xfrm>
              <a:prstGeom prst="parallelogram">
                <a:avLst>
                  <a:gd name="adj" fmla="val 170379"/>
                </a:avLst>
              </a:prstGeom>
              <a:solidFill>
                <a:srgbClr val="E6B8A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Controller層</a:t>
                </a: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1046200" y="4467550"/>
                <a:ext cx="1425600" cy="636300"/>
              </a:xfrm>
              <a:prstGeom prst="can">
                <a:avLst>
                  <a:gd name="adj" fmla="val 25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使用者管理 DB</a:t>
                </a:r>
                <a:endParaRPr/>
              </a:p>
            </p:txBody>
          </p:sp>
        </p:grpSp>
        <p:sp>
          <p:nvSpPr>
            <p:cNvPr id="317" name="Shape 317"/>
            <p:cNvSpPr/>
            <p:nvPr/>
          </p:nvSpPr>
          <p:spPr>
            <a:xfrm>
              <a:off x="6401200" y="3164925"/>
              <a:ext cx="1560600" cy="378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使用者帳號管理</a:t>
              </a:r>
              <a:endParaRPr/>
            </a:p>
          </p:txBody>
        </p:sp>
      </p:grpSp>
      <p:cxnSp>
        <p:nvCxnSpPr>
          <p:cNvPr id="318" name="Shape 318"/>
          <p:cNvCxnSpPr>
            <a:stCxn id="265" idx="4"/>
            <a:endCxn id="317" idx="0"/>
          </p:cNvCxnSpPr>
          <p:nvPr/>
        </p:nvCxnSpPr>
        <p:spPr>
          <a:xfrm flipH="1">
            <a:off x="1268922" y="2617731"/>
            <a:ext cx="3489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Shape 319"/>
          <p:cNvCxnSpPr>
            <a:stCxn id="265" idx="4"/>
            <a:endCxn id="309" idx="0"/>
          </p:cNvCxnSpPr>
          <p:nvPr/>
        </p:nvCxnSpPr>
        <p:spPr>
          <a:xfrm>
            <a:off x="1617822" y="2617731"/>
            <a:ext cx="16221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Shape 320"/>
          <p:cNvCxnSpPr>
            <a:stCxn id="275" idx="4"/>
            <a:endCxn id="279" idx="0"/>
          </p:cNvCxnSpPr>
          <p:nvPr/>
        </p:nvCxnSpPr>
        <p:spPr>
          <a:xfrm>
            <a:off x="4035172" y="2671819"/>
            <a:ext cx="1175400" cy="4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Shape 321"/>
          <p:cNvCxnSpPr>
            <a:stCxn id="275" idx="4"/>
            <a:endCxn id="317" idx="0"/>
          </p:cNvCxnSpPr>
          <p:nvPr/>
        </p:nvCxnSpPr>
        <p:spPr>
          <a:xfrm flipH="1">
            <a:off x="1269172" y="2671819"/>
            <a:ext cx="2766000" cy="4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Shape 322"/>
          <p:cNvCxnSpPr>
            <a:stCxn id="300" idx="4"/>
            <a:endCxn id="291" idx="0"/>
          </p:cNvCxnSpPr>
          <p:nvPr/>
        </p:nvCxnSpPr>
        <p:spPr>
          <a:xfrm>
            <a:off x="6452572" y="2657456"/>
            <a:ext cx="7290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Shape 323"/>
          <p:cNvCxnSpPr>
            <a:stCxn id="300" idx="4"/>
            <a:endCxn id="317" idx="0"/>
          </p:cNvCxnSpPr>
          <p:nvPr/>
        </p:nvCxnSpPr>
        <p:spPr>
          <a:xfrm flipH="1">
            <a:off x="1269172" y="2657456"/>
            <a:ext cx="5183400" cy="50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Shape 324"/>
          <p:cNvCxnSpPr/>
          <p:nvPr/>
        </p:nvCxnSpPr>
        <p:spPr>
          <a:xfrm rot="10800000" flipH="1">
            <a:off x="84850" y="2873513"/>
            <a:ext cx="9090000" cy="26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5" name="Shape 325"/>
          <p:cNvSpPr/>
          <p:nvPr/>
        </p:nvSpPr>
        <p:spPr>
          <a:xfrm>
            <a:off x="7181575" y="2770813"/>
            <a:ext cx="1424100" cy="2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 Request</a:t>
            </a:r>
            <a:endParaRPr/>
          </a:p>
        </p:txBody>
      </p:sp>
      <p:cxnSp>
        <p:nvCxnSpPr>
          <p:cNvPr id="68" name="Shape 324"/>
          <p:cNvCxnSpPr/>
          <p:nvPr/>
        </p:nvCxnSpPr>
        <p:spPr>
          <a:xfrm>
            <a:off x="8324000" y="4079259"/>
            <a:ext cx="384994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微服務架構</a:t>
            </a: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優點: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1.重用性高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2.解耦合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3.可以獨立API 安全性高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4.可以搭配分部式服務(Dubbo)，分配使用API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5.DB容易替換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6.容易橫向擴充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缺點: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1.基礎服務多，建構耗時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2.多個服務透過HTTP傳送資訊，</a:t>
            </a:r>
            <a:r>
              <a:rPr lang="zh-TW" dirty="0" smtClean="0"/>
              <a:t>效能</a:t>
            </a:r>
            <a:r>
              <a:rPr lang="zh-TW" altLang="en-US" dirty="0"/>
              <a:t>較</a:t>
            </a:r>
            <a:r>
              <a:rPr lang="zh-TW" dirty="0" smtClean="0"/>
              <a:t>差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798</Words>
  <Application>Microsoft Office PowerPoint</Application>
  <PresentationFormat>如螢幕大小 (16:9)</PresentationFormat>
  <Paragraphs>181</Paragraphs>
  <Slides>9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Simple Light</vt:lpstr>
      <vt:lpstr>軟體架構風格</vt:lpstr>
      <vt:lpstr>軟體架構風格的演進</vt:lpstr>
      <vt:lpstr>單體式架構(Monolithic architecture)</vt:lpstr>
      <vt:lpstr>單體式架構</vt:lpstr>
      <vt:lpstr>服務導向架構(SOA architecture)</vt:lpstr>
      <vt:lpstr>服務導向架構(SOA architecture)</vt:lpstr>
      <vt:lpstr>服務導向架構</vt:lpstr>
      <vt:lpstr>微服務架構(microservice architecture)</vt:lpstr>
      <vt:lpstr>微服務架構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軟體架構風格</dc:title>
  <cp:lastModifiedBy>Admin</cp:lastModifiedBy>
  <cp:revision>5</cp:revision>
  <dcterms:modified xsi:type="dcterms:W3CDTF">2018-05-29T01:37:52Z</dcterms:modified>
</cp:coreProperties>
</file>