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3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61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$%7bproject%7d/v2/api-doc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API 取得要執行的路徑後開始收集API資訊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api : 透過annotation蒐集API的資訊，將資訊以Json格式保存，可以透過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http://localhost:8080/${project}/v2/api-docs</a:t>
            </a:r>
            <a:r>
              <a:rPr lang="zh-TW"/>
              <a:t> 取得json檔案，裏頭包含了API的資訊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ui 提供畫面給開發人員察看API，我們可以透過http://localhost:8080/${project}/swagger-ui.html來查看線上API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API 取得要執行的路徑後開始收集API資訊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$%7bproject%7d/v2/api-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5" y="1064455"/>
            <a:ext cx="3902000" cy="30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</a:t>
            </a:r>
            <a:r>
              <a:rPr lang="zh-TW">
                <a:solidFill>
                  <a:srgbClr val="000000"/>
                </a:solidFill>
              </a:rPr>
              <a:t>oc文件轉換成pdf或html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&lt;!-- 執行命令 mvn  asciidoctor:process-asciidoc --&gt;</a:t>
            </a:r>
            <a:endParaRPr sz="1400">
              <a:solidFill>
                <a:srgbClr val="005C2A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&lt;plugin&gt;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&lt;groupId&gt;</a:t>
            </a:r>
            <a:r>
              <a:rPr lang="zh-TW" sz="1400">
                <a:solidFill>
                  <a:srgbClr val="000000"/>
                </a:solidFill>
              </a:rPr>
              <a:t>org.asciidoctor</a:t>
            </a:r>
            <a:r>
              <a:rPr lang="zh-TW" sz="1400">
                <a:solidFill>
                  <a:srgbClr val="005C2A"/>
                </a:solidFill>
              </a:rPr>
              <a:t>&lt;/groupId&gt;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&lt;artifactId&gt;</a:t>
            </a:r>
            <a:r>
              <a:rPr lang="zh-TW" sz="1400">
                <a:solidFill>
                  <a:srgbClr val="000000"/>
                </a:solidFill>
              </a:rPr>
              <a:t>asciidoctor-maven-plugin</a:t>
            </a:r>
            <a:r>
              <a:rPr lang="zh-TW" sz="1400">
                <a:solidFill>
                  <a:srgbClr val="005C2A"/>
                </a:solidFill>
              </a:rPr>
              <a:t>&lt;/artifactId&gt;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&lt;version&gt;</a:t>
            </a:r>
            <a:r>
              <a:rPr lang="zh-TW" sz="1400">
                <a:solidFill>
                  <a:srgbClr val="000000"/>
                </a:solidFill>
              </a:rPr>
              <a:t>1.5.6</a:t>
            </a:r>
            <a:r>
              <a:rPr lang="zh-TW" sz="1400">
                <a:solidFill>
                  <a:srgbClr val="005C2A"/>
                </a:solidFill>
              </a:rPr>
              <a:t>&lt;/version&gt;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&lt;configuration&gt;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&lt;sourceDirectory&gt;</a:t>
            </a:r>
            <a:r>
              <a:rPr lang="zh-TW" sz="1400">
                <a:solidFill>
                  <a:srgbClr val="000000"/>
                </a:solidFill>
              </a:rPr>
              <a:t>src/docs/asciidoc/generated</a:t>
            </a:r>
            <a:r>
              <a:rPr lang="zh-TW" sz="1400">
                <a:solidFill>
                  <a:srgbClr val="005C2A"/>
                </a:solidFill>
              </a:rPr>
              <a:t>&lt;/sourceDirectory&gt;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&lt;outputDirectory&gt;</a:t>
            </a:r>
            <a:r>
              <a:rPr lang="zh-TW" sz="1400">
                <a:solidFill>
                  <a:srgbClr val="000000"/>
                </a:solidFill>
              </a:rPr>
              <a:t>src/docs/asciidoc/html</a:t>
            </a:r>
            <a:r>
              <a:rPr lang="zh-TW" sz="1400">
                <a:solidFill>
                  <a:srgbClr val="005C2A"/>
                </a:solidFill>
              </a:rPr>
              <a:t>&lt;/outputDirectory&gt;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&lt;backend&gt;</a:t>
            </a:r>
            <a:r>
              <a:rPr lang="zh-TW" sz="1400">
                <a:solidFill>
                  <a:srgbClr val="000000"/>
                </a:solidFill>
              </a:rPr>
              <a:t>html</a:t>
            </a:r>
            <a:r>
              <a:rPr lang="zh-TW" sz="1400">
                <a:solidFill>
                  <a:srgbClr val="005C2A"/>
                </a:solidFill>
              </a:rPr>
              <a:t>&lt;/backend&gt;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&lt;attributes&gt;</a:t>
            </a:r>
            <a:endParaRPr sz="1400">
              <a:solidFill>
                <a:srgbClr val="005C2A"/>
              </a:solidFill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&lt;toc&gt;</a:t>
            </a:r>
            <a:r>
              <a:rPr lang="zh-TW" sz="1400">
                <a:solidFill>
                  <a:srgbClr val="000000"/>
                </a:solidFill>
              </a:rPr>
              <a:t>left</a:t>
            </a:r>
            <a:r>
              <a:rPr lang="zh-TW" sz="1400">
                <a:solidFill>
                  <a:srgbClr val="005C2A"/>
                </a:solidFill>
              </a:rPr>
              <a:t>&lt;/toc&gt;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&lt;/attributes&gt;</a:t>
            </a:r>
            <a:endParaRPr sz="1400">
              <a:solidFill>
                <a:srgbClr val="005C2A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	&lt;/configuration&gt;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&lt;executions&gt;&lt;execution&gt;</a:t>
            </a:r>
            <a:endParaRPr sz="1400">
              <a:solidFill>
                <a:srgbClr val="005C2A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                   &lt;phase&gt;</a:t>
            </a:r>
            <a:r>
              <a:rPr lang="zh-TW" sz="1400">
                <a:solidFill>
                  <a:srgbClr val="000000"/>
                </a:solidFill>
              </a:rPr>
              <a:t>test</a:t>
            </a:r>
            <a:r>
              <a:rPr lang="zh-TW" sz="1400">
                <a:solidFill>
                  <a:srgbClr val="005C2A"/>
                </a:solidFill>
              </a:rPr>
              <a:t>&lt;/phase&gt;</a:t>
            </a:r>
            <a:endParaRPr sz="1400">
              <a:solidFill>
                <a:srgbClr val="005C2A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                   &lt;goals&gt;&lt;goal&gt;</a:t>
            </a:r>
            <a:r>
              <a:rPr lang="zh-TW" sz="1400">
                <a:solidFill>
                  <a:srgbClr val="000000"/>
                </a:solidFill>
              </a:rPr>
              <a:t>process-asciidoc</a:t>
            </a:r>
            <a:r>
              <a:rPr lang="zh-TW" sz="1400">
                <a:solidFill>
                  <a:srgbClr val="005C2A"/>
                </a:solidFill>
              </a:rPr>
              <a:t>&lt;/goal&gt;&lt;/goals&gt;</a:t>
            </a:r>
            <a:endParaRPr sz="1400">
              <a:solidFill>
                <a:srgbClr val="005C2A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          &lt;/execution&gt;&lt;/executions&gt;</a:t>
            </a:r>
            <a:endParaRPr sz="1400">
              <a:solidFill>
                <a:srgbClr val="005C2A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&lt;/plugin&gt;</a:t>
            </a:r>
            <a:endParaRPr sz="1400">
              <a:solidFill>
                <a:srgbClr val="005C2A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問題探討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Q:swagger文件必須要先佈署完才能測試產生文件，並不符合建構生命週期?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建構生命週期</a:t>
            </a:r>
            <a:r>
              <a:rPr lang="zh-TW" dirty="0" smtClean="0"/>
              <a:t>(compile</a:t>
            </a:r>
            <a:r>
              <a:rPr lang="en-US" altLang="zh-TW" dirty="0" smtClean="0"/>
              <a:t>-&gt;package</a:t>
            </a:r>
            <a:r>
              <a:rPr lang="zh-TW" dirty="0" smtClean="0"/>
              <a:t>-&gt;</a:t>
            </a:r>
            <a:r>
              <a:rPr lang="zh-TW" dirty="0"/>
              <a:t>test-&gt;deploy)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dirty="0"/>
              <a:t>A: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dirty="0"/>
              <a:t>swagger產生文件依賴springfox-swagger2所提供的json api，但是在還沒部署前並無法提供json api，所以我們要想辦法</a:t>
            </a:r>
            <a:r>
              <a:rPr lang="zh-TW" dirty="0" smtClean="0"/>
              <a:t>讓</a:t>
            </a:r>
            <a:r>
              <a:rPr lang="en-US" altLang="zh-TW" dirty="0" smtClean="0"/>
              <a:t>swagger </a:t>
            </a:r>
            <a:r>
              <a:rPr lang="zh-TW" dirty="0" smtClean="0"/>
              <a:t>j</a:t>
            </a:r>
            <a:r>
              <a:rPr lang="zh-TW" dirty="0"/>
              <a:t>son api的內容落地成檔案。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-2" y="1019415"/>
            <a:ext cx="2152961" cy="4131922"/>
            <a:chOff x="48275" y="-1996661"/>
            <a:chExt cx="1626841" cy="2265929"/>
          </a:xfrm>
        </p:grpSpPr>
        <p:sp>
          <p:nvSpPr>
            <p:cNvPr id="161" name="Shape 161"/>
            <p:cNvSpPr/>
            <p:nvPr/>
          </p:nvSpPr>
          <p:spPr>
            <a:xfrm>
              <a:off x="48275" y="-1996632"/>
              <a:ext cx="1596600" cy="22659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78516" y="-1996661"/>
              <a:ext cx="159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Compile</a:t>
              </a:r>
              <a:endParaRPr sz="2400"/>
            </a:p>
          </p:txBody>
        </p:sp>
      </p:grp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Maven </a:t>
            </a:r>
            <a:r>
              <a:rPr lang="zh-TW" dirty="0" smtClean="0"/>
              <a:t>Swagger </a:t>
            </a:r>
            <a:r>
              <a:rPr lang="zh-TW" dirty="0"/>
              <a:t>UI 流程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176463" y="2571738"/>
            <a:ext cx="1758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透過annotation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收集API資訊</a:t>
            </a:r>
            <a:endParaRPr dirty="0"/>
          </a:p>
        </p:txBody>
      </p:sp>
      <p:grpSp>
        <p:nvGrpSpPr>
          <p:cNvPr id="165" name="Shape 165"/>
          <p:cNvGrpSpPr/>
          <p:nvPr/>
        </p:nvGrpSpPr>
        <p:grpSpPr>
          <a:xfrm>
            <a:off x="3076261" y="1019659"/>
            <a:ext cx="2607013" cy="4132068"/>
            <a:chOff x="2666813" y="1001275"/>
            <a:chExt cx="2607013" cy="4061400"/>
          </a:xfrm>
        </p:grpSpPr>
        <p:grpSp>
          <p:nvGrpSpPr>
            <p:cNvPr id="166" name="Shape 166"/>
            <p:cNvGrpSpPr/>
            <p:nvPr/>
          </p:nvGrpSpPr>
          <p:grpSpPr>
            <a:xfrm>
              <a:off x="2666825" y="1001275"/>
              <a:ext cx="2607000" cy="4061400"/>
              <a:chOff x="2888550" y="5309300"/>
              <a:chExt cx="2607000" cy="4061400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2888550" y="5309300"/>
                <a:ext cx="2607000" cy="4061400"/>
              </a:xfrm>
              <a:prstGeom prst="rect">
                <a:avLst/>
              </a:prstGeom>
              <a:solidFill>
                <a:srgbClr val="45818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 txBox="1"/>
              <p:nvPr/>
            </p:nvSpPr>
            <p:spPr>
              <a:xfrm>
                <a:off x="3393762" y="5309300"/>
                <a:ext cx="1596600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/>
                  <a:t>Package</a:t>
                </a:r>
                <a:endParaRPr sz="240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882763" y="2506463"/>
              <a:ext cx="2166426" cy="585900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產生.adoc文件</a:t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66813" y="1593400"/>
              <a:ext cx="2607000" cy="7527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執行mvn swagger2markup:convertSwagger2markup</a:t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765638" y="3252675"/>
              <a:ext cx="2425025" cy="5859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執行mvn </a:t>
              </a:r>
              <a:r>
                <a:rPr lang="zh-TW">
                  <a:solidFill>
                    <a:schemeClr val="dk1"/>
                  </a:solidFill>
                </a:rPr>
                <a:t>asciidoctor:process-asciidoc</a:t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765650" y="4045275"/>
              <a:ext cx="2166426" cy="680562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產生.html或.pdf文件</a:t>
              </a:r>
              <a:endParaRPr/>
            </a:p>
          </p:txBody>
        </p:sp>
        <p:cxnSp>
          <p:nvCxnSpPr>
            <p:cNvPr id="173" name="Shape 173"/>
            <p:cNvCxnSpPr>
              <a:stCxn id="170" idx="2"/>
            </p:cNvCxnSpPr>
            <p:nvPr/>
          </p:nvCxnSpPr>
          <p:spPr>
            <a:xfrm>
              <a:off x="3970313" y="2346175"/>
              <a:ext cx="1800" cy="188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Shape 174"/>
            <p:cNvCxnSpPr>
              <a:endCxn id="171" idx="0"/>
            </p:cNvCxnSpPr>
            <p:nvPr/>
          </p:nvCxnSpPr>
          <p:spPr>
            <a:xfrm>
              <a:off x="3972150" y="3041475"/>
              <a:ext cx="6000" cy="21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3962975" y="3838575"/>
              <a:ext cx="6000" cy="21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6" name="Shape 176"/>
          <p:cNvSpPr/>
          <p:nvPr/>
        </p:nvSpPr>
        <p:spPr>
          <a:xfrm>
            <a:off x="27088" y="1621975"/>
            <a:ext cx="2057375" cy="7525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執行</a:t>
            </a:r>
            <a:r>
              <a:rPr lang="zh-TW" dirty="0">
                <a:solidFill>
                  <a:schemeClr val="dk2"/>
                </a:solidFill>
              </a:rPr>
              <a:t>swagger-maven-plugin</a:t>
            </a:r>
            <a:endParaRPr dirty="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2"/>
                </a:solidFill>
              </a:rPr>
              <a:t>讓json api 落地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7" name="Shape 177"/>
          <p:cNvCxnSpPr>
            <a:stCxn id="176" idx="2"/>
            <a:endCxn id="164" idx="0"/>
          </p:cNvCxnSpPr>
          <p:nvPr/>
        </p:nvCxnSpPr>
        <p:spPr>
          <a:xfrm>
            <a:off x="1055775" y="2374500"/>
            <a:ext cx="0" cy="1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Shape 178"/>
          <p:cNvCxnSpPr>
            <a:stCxn id="164" idx="2"/>
            <a:endCxn id="179" idx="0"/>
          </p:cNvCxnSpPr>
          <p:nvPr/>
        </p:nvCxnSpPr>
        <p:spPr>
          <a:xfrm>
            <a:off x="1055763" y="3144438"/>
            <a:ext cx="0" cy="286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Shape 179"/>
          <p:cNvSpPr/>
          <p:nvPr/>
        </p:nvSpPr>
        <p:spPr>
          <a:xfrm>
            <a:off x="403038" y="3430975"/>
            <a:ext cx="1305450" cy="752544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產生.json文件</a:t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6762371" y="1020570"/>
            <a:ext cx="2069958" cy="4113254"/>
            <a:chOff x="4287325" y="864600"/>
            <a:chExt cx="2069958" cy="4214400"/>
          </a:xfrm>
        </p:grpSpPr>
        <p:grpSp>
          <p:nvGrpSpPr>
            <p:cNvPr id="182" name="Shape 182"/>
            <p:cNvGrpSpPr/>
            <p:nvPr/>
          </p:nvGrpSpPr>
          <p:grpSpPr>
            <a:xfrm>
              <a:off x="4287325" y="864600"/>
              <a:ext cx="2069958" cy="4214400"/>
              <a:chOff x="5652434" y="848150"/>
              <a:chExt cx="2607000" cy="4214400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5652434" y="848150"/>
                <a:ext cx="2607000" cy="4214400"/>
              </a:xfrm>
              <a:prstGeom prst="rect">
                <a:avLst/>
              </a:prstGeom>
              <a:solidFill>
                <a:srgbClr val="38761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Shape 184"/>
              <p:cNvSpPr txBox="1"/>
              <p:nvPr/>
            </p:nvSpPr>
            <p:spPr>
              <a:xfrm>
                <a:off x="6157634" y="848150"/>
                <a:ext cx="15966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/>
                  <a:t>Deploy Finish</a:t>
                </a:r>
                <a:endParaRPr sz="2400"/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4443000" y="3370050"/>
              <a:ext cx="17586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springfox-swagger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收集API資訊</a:t>
              </a: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624138" y="1986200"/>
              <a:ext cx="1396332" cy="415368"/>
            </a:xfrm>
            <a:prstGeom prst="flowChartTerminator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啟動程式</a:t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442963" y="2571738"/>
              <a:ext cx="1758675" cy="5727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dirty="0"/>
                <a:t>執行swagger config 取得要執行的路徑 </a:t>
              </a:r>
              <a:endParaRPr dirty="0"/>
            </a:p>
          </p:txBody>
        </p:sp>
        <p:cxnSp>
          <p:nvCxnSpPr>
            <p:cNvPr id="188" name="Shape 188"/>
            <p:cNvCxnSpPr>
              <a:stCxn id="186" idx="2"/>
              <a:endCxn id="187" idx="0"/>
            </p:cNvCxnSpPr>
            <p:nvPr/>
          </p:nvCxnSpPr>
          <p:spPr>
            <a:xfrm>
              <a:off x="5322304" y="2401568"/>
              <a:ext cx="0" cy="17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Shape 189"/>
            <p:cNvCxnSpPr>
              <a:stCxn id="187" idx="2"/>
              <a:endCxn id="185" idx="0"/>
            </p:cNvCxnSpPr>
            <p:nvPr/>
          </p:nvCxnSpPr>
          <p:spPr>
            <a:xfrm>
              <a:off x="5322300" y="3144438"/>
              <a:ext cx="0" cy="225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0" name="Shape 190"/>
            <p:cNvSpPr/>
            <p:nvPr/>
          </p:nvSpPr>
          <p:spPr>
            <a:xfrm>
              <a:off x="4443002" y="4168350"/>
              <a:ext cx="1758600" cy="57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透過瀏覽器查看</a:t>
              </a:r>
              <a:r>
                <a:rPr lang="zh-TW"/>
                <a:t>swagger UI</a:t>
              </a:r>
              <a:endParaRPr/>
            </a:p>
          </p:txBody>
        </p:sp>
        <p:cxnSp>
          <p:nvCxnSpPr>
            <p:cNvPr id="191" name="Shape 191"/>
            <p:cNvCxnSpPr>
              <a:stCxn id="185" idx="2"/>
              <a:endCxn id="190" idx="0"/>
            </p:cNvCxnSpPr>
            <p:nvPr/>
          </p:nvCxnSpPr>
          <p:spPr>
            <a:xfrm>
              <a:off x="5322300" y="3942750"/>
              <a:ext cx="0" cy="225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2" name="Shape 192"/>
          <p:cNvCxnSpPr>
            <a:stCxn id="179" idx="3"/>
            <a:endCxn id="170" idx="1"/>
          </p:cNvCxnSpPr>
          <p:nvPr/>
        </p:nvCxnSpPr>
        <p:spPr>
          <a:xfrm rot="10800000" flipH="1">
            <a:off x="1708488" y="2005147"/>
            <a:ext cx="1367700" cy="18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Shape 193"/>
          <p:cNvSpPr/>
          <p:nvPr/>
        </p:nvSpPr>
        <p:spPr>
          <a:xfrm>
            <a:off x="2400550" y="3144450"/>
            <a:ext cx="4281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6008775" y="3144450"/>
            <a:ext cx="4281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swagger.json落地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&lt;plugin&gt;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&lt;groupId&gt;</a:t>
            </a:r>
            <a:r>
              <a:rPr lang="zh-TW" sz="1400">
                <a:solidFill>
                  <a:srgbClr val="000000"/>
                </a:solidFill>
              </a:rPr>
              <a:t>com.github.kongchen</a:t>
            </a:r>
            <a:r>
              <a:rPr lang="zh-TW" sz="1400">
                <a:solidFill>
                  <a:srgbClr val="005C2A"/>
                </a:solidFill>
              </a:rPr>
              <a:t>&lt;/groupId&gt;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&lt;artifactId&gt;</a:t>
            </a:r>
            <a:r>
              <a:rPr lang="zh-TW" sz="1400">
                <a:solidFill>
                  <a:srgbClr val="000000"/>
                </a:solidFill>
              </a:rPr>
              <a:t>swagger-maven-plugin</a:t>
            </a:r>
            <a:r>
              <a:rPr lang="zh-TW" sz="1400">
                <a:solidFill>
                  <a:srgbClr val="005C2A"/>
                </a:solidFill>
              </a:rPr>
              <a:t>&lt;/artifactId&gt;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&lt;version&gt;</a:t>
            </a:r>
            <a:r>
              <a:rPr lang="zh-TW" sz="1400">
                <a:solidFill>
                  <a:srgbClr val="000000"/>
                </a:solidFill>
              </a:rPr>
              <a:t>3.1.7</a:t>
            </a:r>
            <a:r>
              <a:rPr lang="zh-TW" sz="1400">
                <a:solidFill>
                  <a:srgbClr val="005C2A"/>
                </a:solidFill>
              </a:rPr>
              <a:t>&lt;/version&gt;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&lt;configuration&gt;&lt;apiSources&gt;&lt;apiSource&gt;&lt;springmvc&gt;</a:t>
            </a:r>
            <a:r>
              <a:rPr lang="zh-TW" sz="1400">
                <a:solidFill>
                  <a:srgbClr val="000000"/>
                </a:solidFill>
              </a:rPr>
              <a:t>true</a:t>
            </a:r>
            <a:r>
              <a:rPr lang="zh-TW" sz="1400">
                <a:solidFill>
                  <a:srgbClr val="005C2A"/>
                </a:solidFill>
              </a:rPr>
              <a:t>&lt;/springmvc&gt;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       	&lt;locations&gt;&lt;location&gt;</a:t>
            </a:r>
            <a:r>
              <a:rPr lang="zh-TW" sz="1400">
                <a:solidFill>
                  <a:srgbClr val="000000"/>
                </a:solidFill>
              </a:rPr>
              <a:t>org.equalhsiao.springbootDemo</a:t>
            </a:r>
            <a:r>
              <a:rPr lang="zh-TW" sz="1400">
                <a:solidFill>
                  <a:srgbClr val="005C2A"/>
                </a:solidFill>
              </a:rPr>
              <a:t>&lt;/location&gt;&lt;/locations&gt;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       	&lt;schemes&gt;</a:t>
            </a:r>
            <a:r>
              <a:rPr lang="zh-TW" sz="1400">
                <a:solidFill>
                  <a:srgbClr val="000000"/>
                </a:solidFill>
              </a:rPr>
              <a:t>http,https</a:t>
            </a:r>
            <a:r>
              <a:rPr lang="zh-TW" sz="1400">
                <a:solidFill>
                  <a:srgbClr val="005C2A"/>
                </a:solidFill>
              </a:rPr>
              <a:t>&lt;/schemes&gt;&lt;host&gt;</a:t>
            </a:r>
            <a:r>
              <a:rPr lang="zh-TW" sz="1400">
                <a:solidFill>
                  <a:srgbClr val="000000"/>
                </a:solidFill>
              </a:rPr>
              <a:t>localhost:8080</a:t>
            </a:r>
            <a:r>
              <a:rPr lang="zh-TW" sz="1400">
                <a:solidFill>
                  <a:srgbClr val="005C2A"/>
                </a:solidFill>
              </a:rPr>
              <a:t>&lt;/host&gt;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       	&lt;basePath&gt;</a:t>
            </a:r>
            <a:r>
              <a:rPr lang="zh-TW" sz="1400">
                <a:solidFill>
                  <a:srgbClr val="000000"/>
                </a:solidFill>
              </a:rPr>
              <a:t>/hello</a:t>
            </a:r>
            <a:r>
              <a:rPr lang="zh-TW" sz="1400">
                <a:solidFill>
                  <a:srgbClr val="005C2A"/>
                </a:solidFill>
              </a:rPr>
              <a:t>&lt;/basePath&gt;&lt;info&gt;&lt;title&gt;</a:t>
            </a:r>
            <a:r>
              <a:rPr lang="zh-TW" sz="1400">
                <a:solidFill>
                  <a:srgbClr val="000000"/>
                </a:solidFill>
              </a:rPr>
              <a:t>Some System - API Reference</a:t>
            </a:r>
            <a:r>
              <a:rPr lang="zh-TW" sz="1400">
                <a:solidFill>
                  <a:srgbClr val="005C2A"/>
                </a:solidFill>
              </a:rPr>
              <a:t>&lt;/title&gt;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           &lt;version&gt;</a:t>
            </a:r>
            <a:r>
              <a:rPr lang="zh-TW" sz="1400">
                <a:solidFill>
                  <a:srgbClr val="000000"/>
                </a:solidFill>
              </a:rPr>
              <a:t>v1</a:t>
            </a:r>
            <a:r>
              <a:rPr lang="zh-TW" sz="1400">
                <a:solidFill>
                  <a:srgbClr val="005C2A"/>
                </a:solidFill>
              </a:rPr>
              <a:t>&lt;/version&gt;&lt;description&gt;</a:t>
            </a:r>
            <a:r>
              <a:rPr lang="zh-TW" sz="1400">
                <a:solidFill>
                  <a:srgbClr val="000000"/>
                </a:solidFill>
              </a:rPr>
              <a:t>API Reference Description.</a:t>
            </a:r>
            <a:r>
              <a:rPr lang="zh-TW" sz="1400">
                <a:solidFill>
                  <a:srgbClr val="005C2A"/>
                </a:solidFill>
              </a:rPr>
              <a:t>&lt;/description&gt;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           &lt;termsOfService&gt;</a:t>
            </a:r>
            <a:r>
              <a:rPr lang="zh-TW" sz="1400">
                <a:solidFill>
                  <a:srgbClr val="000000"/>
                </a:solidFill>
              </a:rPr>
              <a:t>TOS</a:t>
            </a:r>
            <a:r>
              <a:rPr lang="zh-TW" sz="1400">
                <a:solidFill>
                  <a:srgbClr val="005C2A"/>
                </a:solidFill>
              </a:rPr>
              <a:t>&lt;/termsOfService&gt; </a:t>
            </a:r>
            <a:endParaRPr sz="1400">
              <a:solidFill>
                <a:srgbClr val="005C2A"/>
              </a:solidFill>
            </a:endParaRPr>
          </a:p>
          <a:p>
            <a:pPr marL="914400" lvl="0" indent="45720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&lt;contact&gt;&lt;email&gt;</a:t>
            </a:r>
            <a:r>
              <a:rPr lang="zh-TW" sz="1400">
                <a:solidFill>
                  <a:srgbClr val="000000"/>
                </a:solidFill>
              </a:rPr>
              <a:t>equalhsiao@fareastone.com.tw</a:t>
            </a:r>
            <a:r>
              <a:rPr lang="zh-TW" sz="1400">
                <a:solidFill>
                  <a:srgbClr val="005C2A"/>
                </a:solidFill>
              </a:rPr>
              <a:t>&lt;/email&gt;&lt;name&gt;</a:t>
            </a:r>
            <a:r>
              <a:rPr lang="zh-TW" sz="1400">
                <a:solidFill>
                  <a:srgbClr val="000000"/>
                </a:solidFill>
              </a:rPr>
              <a:t>蕭鄧育</a:t>
            </a:r>
            <a:r>
              <a:rPr lang="zh-TW" sz="1400">
                <a:solidFill>
                  <a:srgbClr val="005C2A"/>
                </a:solidFill>
              </a:rPr>
              <a:t>&lt;/name&gt;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&lt;url&gt;</a:t>
            </a:r>
            <a:r>
              <a:rPr lang="zh-TW" sz="1400">
                <a:solidFill>
                  <a:srgbClr val="000000"/>
                </a:solidFill>
              </a:rPr>
              <a:t>www.fareastone.com.tw</a:t>
            </a:r>
            <a:r>
              <a:rPr lang="zh-TW" sz="1400">
                <a:solidFill>
                  <a:srgbClr val="005C2A"/>
                </a:solidFill>
              </a:rPr>
              <a:t>&lt;/url&gt;&lt;/contact&gt;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&lt;license&gt;                       &lt;url&gt;</a:t>
            </a:r>
            <a:r>
              <a:rPr lang="zh-TW" sz="1400">
                <a:solidFill>
                  <a:srgbClr val="000000"/>
                </a:solidFill>
              </a:rPr>
              <a:t>http://www.apache.org/licenses/LICENSE-2.0.html</a:t>
            </a:r>
            <a:r>
              <a:rPr lang="zh-TW" sz="1400">
                <a:solidFill>
                  <a:srgbClr val="005C2A"/>
                </a:solidFill>
              </a:rPr>
              <a:t>&lt;/url&gt;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		&lt;name&gt;</a:t>
            </a:r>
            <a:r>
              <a:rPr lang="zh-TW" sz="1400">
                <a:solidFill>
                  <a:srgbClr val="000000"/>
                </a:solidFill>
              </a:rPr>
              <a:t>Apache 2.0</a:t>
            </a:r>
            <a:r>
              <a:rPr lang="zh-TW" sz="1400">
                <a:solidFill>
                  <a:srgbClr val="005C2A"/>
                </a:solidFill>
              </a:rPr>
              <a:t>&lt;/name&gt;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&lt;/license&gt;&lt;/info&gt;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/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                   </a:t>
            </a:r>
            <a:endParaRPr sz="1400">
              <a:solidFill>
                <a:srgbClr val="005C2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swagger.json落地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		         	&lt;outputPath&gt;</a:t>
            </a:r>
            <a:r>
              <a:rPr lang="zh-TW" sz="1400">
                <a:solidFill>
                  <a:srgbClr val="000000"/>
                </a:solidFill>
              </a:rPr>
              <a:t>src/docs/asciidoc/generated/apidocs/document.html</a:t>
            </a:r>
            <a:r>
              <a:rPr lang="zh-TW" sz="1400">
                <a:solidFill>
                  <a:srgbClr val="005C2A"/>
                </a:solidFill>
              </a:rPr>
              <a:t>&lt;/outputPath&gt;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	&lt;swaggerDirectory&gt;</a:t>
            </a:r>
            <a:r>
              <a:rPr lang="zh-TW" sz="1400">
                <a:solidFill>
                  <a:srgbClr val="000000"/>
                </a:solidFill>
              </a:rPr>
              <a:t>src/docs/asciidoc/generated/apidocs</a:t>
            </a:r>
            <a:r>
              <a:rPr lang="zh-TW" sz="1400">
                <a:solidFill>
                  <a:srgbClr val="005C2A"/>
                </a:solidFill>
              </a:rPr>
              <a:t>&lt;/swaggerDirectory&gt;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	&lt;outputFormats&gt;</a:t>
            </a:r>
            <a:r>
              <a:rPr lang="zh-TW" sz="1400">
                <a:solidFill>
                  <a:srgbClr val="000000"/>
                </a:solidFill>
              </a:rPr>
              <a:t>json</a:t>
            </a:r>
            <a:r>
              <a:rPr lang="zh-TW" sz="1400">
                <a:solidFill>
                  <a:srgbClr val="005C2A"/>
                </a:solidFill>
              </a:rPr>
              <a:t>&lt;/outputFormats&gt;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&lt;/apiSource&gt;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&lt;/apiSources&gt;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&lt;/configuration&gt;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&lt;executions&gt;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&lt;execution&gt;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&lt;?m2e execute onConfiguration?&gt;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&lt;phase&gt;</a:t>
            </a:r>
            <a:r>
              <a:rPr lang="zh-TW" sz="1400">
                <a:solidFill>
                  <a:srgbClr val="000000"/>
                </a:solidFill>
              </a:rPr>
              <a:t>compile</a:t>
            </a:r>
            <a:r>
              <a:rPr lang="zh-TW" sz="1400">
                <a:solidFill>
                  <a:srgbClr val="005C2A"/>
                </a:solidFill>
              </a:rPr>
              <a:t>&lt;/phase&gt;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&lt;goals&gt;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		&lt;goal&gt;</a:t>
            </a:r>
            <a:r>
              <a:rPr lang="zh-TW" sz="1400">
                <a:solidFill>
                  <a:srgbClr val="000000"/>
                </a:solidFill>
              </a:rPr>
              <a:t>generate</a:t>
            </a:r>
            <a:r>
              <a:rPr lang="zh-TW" sz="1400">
                <a:solidFill>
                  <a:srgbClr val="005C2A"/>
                </a:solidFill>
              </a:rPr>
              <a:t>&lt;/goal&gt;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 	&lt;/goals&gt;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	&lt;/execution&gt;</a:t>
            </a:r>
            <a:br>
              <a:rPr lang="zh-TW" sz="1400">
                <a:solidFill>
                  <a:srgbClr val="005C2A"/>
                </a:solidFill>
              </a:rPr>
            </a:br>
            <a:r>
              <a:rPr lang="zh-TW" sz="1400">
                <a:solidFill>
                  <a:srgbClr val="005C2A"/>
                </a:solidFill>
              </a:rPr>
              <a:t>	&lt;/executions&gt;</a:t>
            </a:r>
            <a:endParaRPr sz="1400">
              <a:solidFill>
                <a:srgbClr val="005C2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&lt;/plugin&gt;</a:t>
            </a:r>
            <a:endParaRPr sz="1400">
              <a:solidFill>
                <a:srgbClr val="005C2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複習一下...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ui 由兩個library組成(1/2)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1.springfox-swagger2產生API資訊以json格式呈現</a:t>
            </a:r>
            <a:r>
              <a:rPr lang="zh-TW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http://localhost:8080/${project}/v2/api-docS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&lt;dependency&gt;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    	</a:t>
            </a:r>
            <a:r>
              <a:rPr lang="zh-TW" sz="2200">
                <a:solidFill>
                  <a:srgbClr val="005C2A"/>
                </a:solidFill>
              </a:rPr>
              <a:t>&lt;groupId&gt;</a:t>
            </a:r>
            <a:r>
              <a:rPr lang="zh-TW" sz="2200">
                <a:solidFill>
                  <a:schemeClr val="dk1"/>
                </a:solidFill>
              </a:rPr>
              <a:t>io.springfox</a:t>
            </a:r>
            <a:r>
              <a:rPr lang="zh-TW" sz="2200">
                <a:solidFill>
                  <a:srgbClr val="005C2A"/>
                </a:solidFill>
              </a:rPr>
              <a:t>&lt;/groupId&gt;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    	</a:t>
            </a:r>
            <a:r>
              <a:rPr lang="zh-TW" sz="2200">
                <a:solidFill>
                  <a:srgbClr val="005C2A"/>
                </a:solidFill>
              </a:rPr>
              <a:t>&lt;artifactId&gt;</a:t>
            </a:r>
            <a:r>
              <a:rPr lang="zh-TW" sz="2200">
                <a:solidFill>
                  <a:schemeClr val="dk1"/>
                </a:solidFill>
              </a:rPr>
              <a:t>springfox-swagger2</a:t>
            </a:r>
            <a:r>
              <a:rPr lang="zh-TW" sz="2200">
                <a:solidFill>
                  <a:srgbClr val="005C2A"/>
                </a:solidFill>
              </a:rPr>
              <a:t>&lt;/artifactId&gt;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    	</a:t>
            </a:r>
            <a:r>
              <a:rPr lang="zh-TW" sz="2200">
                <a:solidFill>
                  <a:srgbClr val="005C2A"/>
                </a:solidFill>
              </a:rPr>
              <a:t>&lt;version&gt;</a:t>
            </a:r>
            <a:r>
              <a:rPr lang="zh-TW" sz="2200">
                <a:solidFill>
                  <a:schemeClr val="dk1"/>
                </a:solidFill>
              </a:rPr>
              <a:t>2.8.0</a:t>
            </a:r>
            <a:r>
              <a:rPr lang="zh-TW" sz="2200">
                <a:solidFill>
                  <a:srgbClr val="005C2A"/>
                </a:solidFill>
              </a:rPr>
              <a:t>&lt;/version&gt;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&lt;/dependency&gt;</a:t>
            </a:r>
            <a:endParaRPr sz="3200">
              <a:solidFill>
                <a:schemeClr val="dk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88" y="1961275"/>
            <a:ext cx="8052823" cy="30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swagger ui 由兩個library組成(2/2)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onsolas"/>
                <a:ea typeface="Consolas"/>
                <a:cs typeface="Consolas"/>
                <a:sym typeface="Consolas"/>
              </a:rPr>
              <a:t>2.springfox-swagger-ui 查看線上API  </a:t>
            </a: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http://localhost:8080/${project}/swagger-ui.html</a:t>
            </a:r>
            <a:endParaRPr>
              <a:solidFill>
                <a:srgbClr val="005C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&lt;dependency&gt;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            &lt;groupId&gt;</a:t>
            </a:r>
            <a:r>
              <a:rPr lang="zh-TW" sz="2200">
                <a:solidFill>
                  <a:schemeClr val="dk1"/>
                </a:solidFill>
              </a:rPr>
              <a:t>io.springfox</a:t>
            </a:r>
            <a:r>
              <a:rPr lang="zh-TW" sz="2200">
                <a:solidFill>
                  <a:srgbClr val="005C2A"/>
                </a:solidFill>
              </a:rPr>
              <a:t>&lt;/groupId&gt;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    		&lt;artifactId&gt;</a:t>
            </a:r>
            <a:r>
              <a:rPr lang="zh-TW" sz="2200">
                <a:solidFill>
                  <a:schemeClr val="dk1"/>
                </a:solidFill>
              </a:rPr>
              <a:t>springfox-swagger-ui</a:t>
            </a:r>
            <a:r>
              <a:rPr lang="zh-TW" sz="2200">
                <a:solidFill>
                  <a:srgbClr val="005C2A"/>
                </a:solidFill>
              </a:rPr>
              <a:t>&lt;/artifactId&gt;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   		&lt;version&gt;</a:t>
            </a:r>
            <a:r>
              <a:rPr lang="zh-TW" sz="2200">
                <a:solidFill>
                  <a:schemeClr val="dk1"/>
                </a:solidFill>
              </a:rPr>
              <a:t>2.8.0</a:t>
            </a:r>
            <a:r>
              <a:rPr lang="zh-TW" sz="2200">
                <a:solidFill>
                  <a:srgbClr val="005C2A"/>
                </a:solidFill>
              </a:rPr>
              <a:t>&lt;/version&gt;</a:t>
            </a:r>
            <a:endParaRPr sz="3200">
              <a:solidFill>
                <a:schemeClr val="dk1"/>
              </a:solidFill>
            </a:endParaRPr>
          </a:p>
          <a:p>
            <a:pPr marL="0" lvl="0" indent="0" rtl="0">
              <a:spcBef>
                <a:spcPts val="440"/>
              </a:spcBef>
              <a:spcAft>
                <a:spcPts val="0"/>
              </a:spcAft>
              <a:buClr>
                <a:srgbClr val="005C2A"/>
              </a:buClr>
              <a:buSzPts val="2200"/>
              <a:buFont typeface="Arial"/>
              <a:buNone/>
            </a:pPr>
            <a:r>
              <a:rPr lang="zh-TW" sz="2200">
                <a:solidFill>
                  <a:srgbClr val="005C2A"/>
                </a:solidFill>
              </a:rPr>
              <a:t>&lt;/dependency&gt;</a:t>
            </a:r>
            <a:endParaRPr>
              <a:solidFill>
                <a:srgbClr val="005C2A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5C2A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50" y="1848125"/>
            <a:ext cx="6453227" cy="31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問題探討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Q:如何加入API的資訊與參數的資訊?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A:</a:t>
            </a:r>
            <a:endParaRPr>
              <a:solidFill>
                <a:srgbClr val="000000"/>
              </a:solidFill>
            </a:endParaRPr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使用swagger UI 提供的Annotation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UI 增加API資訊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chemeClr val="dk1"/>
                </a:solidFill>
              </a:rPr>
              <a:t>swagger UI 提供的Annotation文件:https://github.com/swagger-api/swagger-core/wiki/annotations#apiimplicitparam-apiimplicitparams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50" y="2022600"/>
            <a:ext cx="3956525" cy="3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問題探討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Q:API文件如何儲存成檔案?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A: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1.swagger api 產生 adoc檔案</a:t>
            </a:r>
            <a:endParaRPr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2.swagger adoc檔案轉成html或pdf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Maven </a:t>
            </a:r>
            <a:r>
              <a:rPr lang="zh-TW" smtClean="0"/>
              <a:t>Swagger </a:t>
            </a:r>
            <a:r>
              <a:rPr lang="zh-TW"/>
              <a:t>UI 流程</a:t>
            </a:r>
            <a:endParaRPr dirty="0"/>
          </a:p>
        </p:txBody>
      </p:sp>
      <p:grpSp>
        <p:nvGrpSpPr>
          <p:cNvPr id="99" name="Shape 99"/>
          <p:cNvGrpSpPr/>
          <p:nvPr/>
        </p:nvGrpSpPr>
        <p:grpSpPr>
          <a:xfrm>
            <a:off x="4018738" y="1017725"/>
            <a:ext cx="2069958" cy="4061400"/>
            <a:chOff x="5314163" y="1001275"/>
            <a:chExt cx="2607000" cy="4061400"/>
          </a:xfrm>
        </p:grpSpPr>
        <p:sp>
          <p:nvSpPr>
            <p:cNvPr id="100" name="Shape 100"/>
            <p:cNvSpPr/>
            <p:nvPr/>
          </p:nvSpPr>
          <p:spPr>
            <a:xfrm>
              <a:off x="5314163" y="1001275"/>
              <a:ext cx="2607000" cy="40614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5819363" y="1094550"/>
              <a:ext cx="15966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Deploy Finish</a:t>
              </a:r>
              <a:endParaRPr sz="2400"/>
            </a:p>
          </p:txBody>
        </p:sp>
      </p:grpSp>
      <p:sp>
        <p:nvSpPr>
          <p:cNvPr id="102" name="Shape 102"/>
          <p:cNvSpPr/>
          <p:nvPr/>
        </p:nvSpPr>
        <p:spPr>
          <a:xfrm>
            <a:off x="4174450" y="3370050"/>
            <a:ext cx="1758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springfox-swagger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收集API資訊</a:t>
            </a:r>
            <a:endParaRPr dirty="0"/>
          </a:p>
        </p:txBody>
      </p:sp>
      <p:sp>
        <p:nvSpPr>
          <p:cNvPr id="103" name="Shape 103"/>
          <p:cNvSpPr/>
          <p:nvPr/>
        </p:nvSpPr>
        <p:spPr>
          <a:xfrm>
            <a:off x="4355550" y="1986200"/>
            <a:ext cx="1396332" cy="4153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啟動程式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174375" y="2571738"/>
            <a:ext cx="1758675" cy="572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執行swagger config 取得要執行的路徑 </a:t>
            </a:r>
            <a:endParaRPr/>
          </a:p>
        </p:txBody>
      </p:sp>
      <p:cxnSp>
        <p:nvCxnSpPr>
          <p:cNvPr id="105" name="Shape 105"/>
          <p:cNvCxnSpPr>
            <a:stCxn id="103" idx="2"/>
            <a:endCxn id="104" idx="0"/>
          </p:cNvCxnSpPr>
          <p:nvPr/>
        </p:nvCxnSpPr>
        <p:spPr>
          <a:xfrm>
            <a:off x="5053716" y="2401568"/>
            <a:ext cx="0" cy="170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Shape 106"/>
          <p:cNvCxnSpPr>
            <a:stCxn id="104" idx="2"/>
            <a:endCxn id="102" idx="0"/>
          </p:cNvCxnSpPr>
          <p:nvPr/>
        </p:nvCxnSpPr>
        <p:spPr>
          <a:xfrm>
            <a:off x="5053713" y="3144438"/>
            <a:ext cx="37" cy="22561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7" name="Shape 107"/>
          <p:cNvGrpSpPr/>
          <p:nvPr/>
        </p:nvGrpSpPr>
        <p:grpSpPr>
          <a:xfrm>
            <a:off x="-66" y="1017715"/>
            <a:ext cx="1387533" cy="1311293"/>
            <a:chOff x="48275" y="-1996661"/>
            <a:chExt cx="1626841" cy="2265929"/>
          </a:xfrm>
        </p:grpSpPr>
        <p:sp>
          <p:nvSpPr>
            <p:cNvPr id="108" name="Shape 108"/>
            <p:cNvSpPr/>
            <p:nvPr/>
          </p:nvSpPr>
          <p:spPr>
            <a:xfrm>
              <a:off x="48275" y="-1996632"/>
              <a:ext cx="1596600" cy="22659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編譯source code</a:t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78516" y="-1996661"/>
              <a:ext cx="159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Compile</a:t>
              </a:r>
              <a:endParaRPr sz="2400"/>
            </a:p>
          </p:txBody>
        </p:sp>
      </p:grpSp>
      <p:sp>
        <p:nvSpPr>
          <p:cNvPr id="110" name="Shape 110"/>
          <p:cNvSpPr/>
          <p:nvPr/>
        </p:nvSpPr>
        <p:spPr>
          <a:xfrm>
            <a:off x="4174415" y="4168350"/>
            <a:ext cx="1758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透過瀏覽器查看</a:t>
            </a:r>
            <a:r>
              <a:rPr lang="zh-TW"/>
              <a:t>swagger UI</a:t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6537075" y="1017725"/>
            <a:ext cx="2607013" cy="4061400"/>
            <a:chOff x="2666813" y="1001275"/>
            <a:chExt cx="2607013" cy="4061400"/>
          </a:xfrm>
        </p:grpSpPr>
        <p:grpSp>
          <p:nvGrpSpPr>
            <p:cNvPr id="112" name="Shape 112"/>
            <p:cNvGrpSpPr/>
            <p:nvPr/>
          </p:nvGrpSpPr>
          <p:grpSpPr>
            <a:xfrm>
              <a:off x="2666825" y="1001275"/>
              <a:ext cx="2607000" cy="4061400"/>
              <a:chOff x="2888550" y="5309300"/>
              <a:chExt cx="2607000" cy="406140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2888550" y="5309300"/>
                <a:ext cx="2607000" cy="4061400"/>
              </a:xfrm>
              <a:prstGeom prst="rect">
                <a:avLst/>
              </a:prstGeom>
              <a:solidFill>
                <a:srgbClr val="45818E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Shape 114"/>
              <p:cNvSpPr txBox="1"/>
              <p:nvPr/>
            </p:nvSpPr>
            <p:spPr>
              <a:xfrm>
                <a:off x="3393762" y="5309300"/>
                <a:ext cx="1596600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400"/>
                  <a:t>Test</a:t>
                </a:r>
                <a:endParaRPr sz="2400"/>
              </a:p>
            </p:txBody>
          </p:sp>
        </p:grpSp>
        <p:sp>
          <p:nvSpPr>
            <p:cNvPr id="115" name="Shape 115"/>
            <p:cNvSpPr/>
            <p:nvPr/>
          </p:nvSpPr>
          <p:spPr>
            <a:xfrm>
              <a:off x="2882763" y="2506463"/>
              <a:ext cx="2166426" cy="585900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產生adoc文件</a:t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6813" y="1593400"/>
              <a:ext cx="2607000" cy="752775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執行mvn swagger2markup:convertSwagger2markup</a:t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765638" y="3252675"/>
              <a:ext cx="2425025" cy="5859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執行mvn </a:t>
              </a:r>
              <a:r>
                <a:rPr lang="zh-TW">
                  <a:solidFill>
                    <a:schemeClr val="dk1"/>
                  </a:solidFill>
                </a:rPr>
                <a:t>asciidoctor:process-asciidoc</a:t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765650" y="4045275"/>
              <a:ext cx="2166426" cy="680562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產生html或pdf文件</a:t>
              </a:r>
              <a:endParaRPr/>
            </a:p>
          </p:txBody>
        </p:sp>
        <p:cxnSp>
          <p:nvCxnSpPr>
            <p:cNvPr id="119" name="Shape 119"/>
            <p:cNvCxnSpPr>
              <a:stCxn id="116" idx="2"/>
            </p:cNvCxnSpPr>
            <p:nvPr/>
          </p:nvCxnSpPr>
          <p:spPr>
            <a:xfrm>
              <a:off x="3970313" y="2346175"/>
              <a:ext cx="1800" cy="188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Shape 120"/>
            <p:cNvCxnSpPr>
              <a:endCxn id="117" idx="0"/>
            </p:cNvCxnSpPr>
            <p:nvPr/>
          </p:nvCxnSpPr>
          <p:spPr>
            <a:xfrm>
              <a:off x="3972150" y="3041475"/>
              <a:ext cx="6000" cy="21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3962975" y="3838575"/>
              <a:ext cx="6000" cy="21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2" name="Shape 122"/>
          <p:cNvSpPr/>
          <p:nvPr/>
        </p:nvSpPr>
        <p:spPr>
          <a:xfrm>
            <a:off x="1436475" y="1537413"/>
            <a:ext cx="4485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088700" y="3031950"/>
            <a:ext cx="4485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Shape 124"/>
          <p:cNvCxnSpPr>
            <a:stCxn id="102" idx="3"/>
            <a:endCxn id="116" idx="1"/>
          </p:cNvCxnSpPr>
          <p:nvPr/>
        </p:nvCxnSpPr>
        <p:spPr>
          <a:xfrm flipV="1">
            <a:off x="5933050" y="1986238"/>
            <a:ext cx="604025" cy="16701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5" name="Shape 125"/>
          <p:cNvGrpSpPr/>
          <p:nvPr/>
        </p:nvGrpSpPr>
        <p:grpSpPr>
          <a:xfrm>
            <a:off x="1948251" y="983210"/>
            <a:ext cx="1375152" cy="1318134"/>
            <a:chOff x="1261525" y="2728928"/>
            <a:chExt cx="1596600" cy="1475413"/>
          </a:xfrm>
        </p:grpSpPr>
        <p:sp>
          <p:nvSpPr>
            <p:cNvPr id="126" name="Shape 126"/>
            <p:cNvSpPr/>
            <p:nvPr/>
          </p:nvSpPr>
          <p:spPr>
            <a:xfrm>
              <a:off x="1261525" y="2728941"/>
              <a:ext cx="1596600" cy="14754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打包成war檔</a:t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1261525" y="2728928"/>
              <a:ext cx="159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/>
                <a:t>Package</a:t>
              </a:r>
              <a:endParaRPr sz="2400"/>
            </a:p>
          </p:txBody>
        </p:sp>
      </p:grpSp>
      <p:sp>
        <p:nvSpPr>
          <p:cNvPr id="128" name="Shape 128"/>
          <p:cNvSpPr/>
          <p:nvPr/>
        </p:nvSpPr>
        <p:spPr>
          <a:xfrm rot="7888463">
            <a:off x="1482801" y="2576134"/>
            <a:ext cx="448447" cy="2095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1990838" y="2997347"/>
            <a:ext cx="1389402" cy="1318122"/>
            <a:chOff x="1360431" y="2723135"/>
            <a:chExt cx="1613145" cy="1475400"/>
          </a:xfrm>
        </p:grpSpPr>
        <p:sp>
          <p:nvSpPr>
            <p:cNvPr id="130" name="Shape 130"/>
            <p:cNvSpPr/>
            <p:nvPr/>
          </p:nvSpPr>
          <p:spPr>
            <a:xfrm>
              <a:off x="1360431" y="2723135"/>
              <a:ext cx="1596600" cy="1475400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打包成war檔</a:t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376975" y="2727696"/>
              <a:ext cx="1596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400">
                  <a:solidFill>
                    <a:schemeClr val="dk1"/>
                  </a:solidFill>
                </a:rPr>
                <a:t>Deploy</a:t>
              </a:r>
              <a:endParaRPr sz="2400"/>
            </a:p>
          </p:txBody>
        </p:sp>
      </p:grpSp>
      <p:sp>
        <p:nvSpPr>
          <p:cNvPr id="132" name="Shape 132"/>
          <p:cNvSpPr/>
          <p:nvPr/>
        </p:nvSpPr>
        <p:spPr>
          <a:xfrm>
            <a:off x="3425538" y="3509313"/>
            <a:ext cx="4485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-8587" y="2955097"/>
            <a:ext cx="1375152" cy="1318122"/>
            <a:chOff x="275738" y="2955122"/>
            <a:chExt cx="1375152" cy="1318122"/>
          </a:xfrm>
        </p:grpSpPr>
        <p:sp>
          <p:nvSpPr>
            <p:cNvPr id="134" name="Shape 134"/>
            <p:cNvSpPr/>
            <p:nvPr/>
          </p:nvSpPr>
          <p:spPr>
            <a:xfrm>
              <a:off x="275738" y="2955122"/>
              <a:ext cx="1375152" cy="1318122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執行測試</a:t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306175" y="2958013"/>
              <a:ext cx="1317000" cy="5118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</a:rPr>
                <a:t>Test</a:t>
              </a:r>
              <a:endParaRPr sz="2400"/>
            </a:p>
          </p:txBody>
        </p:sp>
      </p:grpSp>
      <p:sp>
        <p:nvSpPr>
          <p:cNvPr id="136" name="Shape 136"/>
          <p:cNvSpPr/>
          <p:nvPr/>
        </p:nvSpPr>
        <p:spPr>
          <a:xfrm>
            <a:off x="1482763" y="3509300"/>
            <a:ext cx="448500" cy="20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Shape 137"/>
          <p:cNvCxnSpPr>
            <a:stCxn id="102" idx="2"/>
            <a:endCxn id="110" idx="0"/>
          </p:cNvCxnSpPr>
          <p:nvPr/>
        </p:nvCxnSpPr>
        <p:spPr>
          <a:xfrm flipH="1">
            <a:off x="5053715" y="3942750"/>
            <a:ext cx="35" cy="225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swagger api 產生 adoc文件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963450"/>
            <a:ext cx="8520600" cy="3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&lt;!-- 執行命令 mvn swagger2markup:convertSwagger2markup --&gt;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&lt;plugin&gt;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&lt;groupId&gt;</a:t>
            </a:r>
            <a:r>
              <a:rPr lang="zh-TW" sz="1400">
                <a:solidFill>
                  <a:schemeClr val="dk1"/>
                </a:solidFill>
              </a:rPr>
              <a:t>io.github.swagger2markup</a:t>
            </a:r>
            <a:r>
              <a:rPr lang="zh-TW" sz="1400">
                <a:solidFill>
                  <a:srgbClr val="005C2A"/>
                </a:solidFill>
              </a:rPr>
              <a:t>&lt;/groupId&gt;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&lt;artifactId&gt;</a:t>
            </a:r>
            <a:r>
              <a:rPr lang="zh-TW" sz="1400">
                <a:solidFill>
                  <a:schemeClr val="dk1"/>
                </a:solidFill>
              </a:rPr>
              <a:t>swagger2markup-maven-plugin</a:t>
            </a:r>
            <a:r>
              <a:rPr lang="zh-TW" sz="1400">
                <a:solidFill>
                  <a:srgbClr val="005C2A"/>
                </a:solidFill>
              </a:rPr>
              <a:t>&lt;/artifactId&gt;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&lt;version&gt;</a:t>
            </a:r>
            <a:r>
              <a:rPr lang="zh-TW" sz="1400">
                <a:solidFill>
                  <a:schemeClr val="dk1"/>
                </a:solidFill>
              </a:rPr>
              <a:t>1.3.1</a:t>
            </a:r>
            <a:r>
              <a:rPr lang="zh-TW" sz="1400">
                <a:solidFill>
                  <a:srgbClr val="005C2A"/>
                </a:solidFill>
              </a:rPr>
              <a:t>&lt;/version&gt;</a:t>
            </a:r>
            <a:endParaRPr sz="1400">
              <a:solidFill>
                <a:srgbClr val="005C2A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&lt;configuration&gt;</a:t>
            </a:r>
            <a:r>
              <a:rPr lang="zh-TW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&lt;swaggerInput&gt;</a:t>
            </a:r>
            <a:r>
              <a:rPr lang="zh-TW" sz="1400">
                <a:solidFill>
                  <a:srgbClr val="FF0000"/>
                </a:solidFill>
              </a:rPr>
              <a:t>http://localhost:8080/${project.name}/v2/api-docs</a:t>
            </a:r>
            <a:r>
              <a:rPr lang="zh-TW" sz="1400">
                <a:solidFill>
                  <a:srgbClr val="005C2A"/>
                </a:solidFill>
              </a:rPr>
              <a:t>&lt;/swaggerInput&gt;</a:t>
            </a:r>
            <a:endParaRPr sz="1400">
              <a:solidFill>
                <a:srgbClr val="005C2A"/>
              </a:solidFill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&lt;outputDir&gt;</a:t>
            </a:r>
            <a:r>
              <a:rPr lang="zh-TW" sz="1400">
                <a:solidFill>
                  <a:schemeClr val="dk1"/>
                </a:solidFill>
              </a:rPr>
              <a:t>src/docs/asciidoc/generated</a:t>
            </a:r>
            <a:r>
              <a:rPr lang="zh-TW" sz="1400">
                <a:solidFill>
                  <a:srgbClr val="005C2A"/>
                </a:solidFill>
              </a:rPr>
              <a:t>&lt;/outputDir&gt;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&lt;config&gt;		            </a:t>
            </a:r>
            <a:endParaRPr sz="1400">
              <a:solidFill>
                <a:srgbClr val="005C2A"/>
              </a:solidFill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&lt;swagger2markup.markupLanguage&gt;</a:t>
            </a:r>
            <a:r>
              <a:rPr lang="zh-TW" sz="1400">
                <a:solidFill>
                  <a:schemeClr val="dk1"/>
                </a:solidFill>
              </a:rPr>
              <a:t>ASCIIDOC</a:t>
            </a:r>
            <a:r>
              <a:rPr lang="zh-TW" sz="1400">
                <a:solidFill>
                  <a:srgbClr val="005C2A"/>
                </a:solidFill>
              </a:rPr>
              <a:t>&lt;/swagger2markup.markupLanguage&gt;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&lt;/config&gt;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&lt;/configuration&gt;</a:t>
            </a:r>
            <a:endParaRPr sz="1400">
              <a:solidFill>
                <a:srgbClr val="005C2A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&lt;executions&gt;&lt;execution&gt;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&lt;phase&gt;</a:t>
            </a:r>
            <a:r>
              <a:rPr lang="zh-TW" sz="1400">
                <a:solidFill>
                  <a:schemeClr val="dk1"/>
                </a:solidFill>
              </a:rPr>
              <a:t>test</a:t>
            </a:r>
            <a:r>
              <a:rPr lang="zh-TW" sz="1400">
                <a:solidFill>
                  <a:srgbClr val="005C2A"/>
                </a:solidFill>
              </a:rPr>
              <a:t>&lt;/phase&gt;</a:t>
            </a:r>
            <a:endParaRPr sz="1400">
              <a:solidFill>
                <a:srgbClr val="005C2A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5C2A"/>
                </a:solidFill>
              </a:rPr>
              <a:t>&lt;goals&gt;&lt;goal&gt;</a:t>
            </a:r>
            <a:r>
              <a:rPr lang="zh-TW" sz="1400">
                <a:solidFill>
                  <a:schemeClr val="dk1"/>
                </a:solidFill>
              </a:rPr>
              <a:t>convertSwagger2markup</a:t>
            </a:r>
            <a:r>
              <a:rPr lang="zh-TW" sz="1400">
                <a:solidFill>
                  <a:srgbClr val="005C2A"/>
                </a:solidFill>
              </a:rPr>
              <a:t>&lt;/goal&gt;&lt;/goals&gt;</a:t>
            </a:r>
            <a:endParaRPr sz="1400">
              <a:solidFill>
                <a:srgbClr val="005C2A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&lt;/execution&gt;&lt;/executions&gt;</a:t>
            </a:r>
            <a:endParaRPr sz="1400">
              <a:solidFill>
                <a:srgbClr val="005C2A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005C2A"/>
                </a:solidFill>
              </a:rPr>
              <a:t>&lt;/plugin&gt;</a:t>
            </a:r>
            <a:endParaRPr sz="1400">
              <a:solidFill>
                <a:srgbClr val="005C2A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1340</Words>
  <Application>Microsoft Office PowerPoint</Application>
  <PresentationFormat>如螢幕大小 (16:9)</PresentationFormat>
  <Paragraphs>124</Paragraphs>
  <Slides>14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Simple Light</vt:lpstr>
      <vt:lpstr>PowerPoint 簡報</vt:lpstr>
      <vt:lpstr>複習一下...</vt:lpstr>
      <vt:lpstr>swagger ui 由兩個library組成(1/2)</vt:lpstr>
      <vt:lpstr>swagger ui 由兩個library組成(2/2)</vt:lpstr>
      <vt:lpstr>問題探討</vt:lpstr>
      <vt:lpstr>swagger UI 增加API資訊</vt:lpstr>
      <vt:lpstr>問題探討</vt:lpstr>
      <vt:lpstr>Maven Swagger UI 流程</vt:lpstr>
      <vt:lpstr>swagger api 產生 adoc文件</vt:lpstr>
      <vt:lpstr>adoc文件轉換成pdf或html</vt:lpstr>
      <vt:lpstr>問題探討</vt:lpstr>
      <vt:lpstr>Maven Swagger UI 流程</vt:lpstr>
      <vt:lpstr>swagger.json落地</vt:lpstr>
      <vt:lpstr>swagger.json落地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Admin</cp:lastModifiedBy>
  <cp:revision>4</cp:revision>
  <dcterms:modified xsi:type="dcterms:W3CDTF">2018-06-06T15:28:35Z</dcterms:modified>
</cp:coreProperties>
</file>