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43"/>
  </p:notesMasterIdLst>
  <p:sldIdLst>
    <p:sldId id="256" r:id="rId2"/>
    <p:sldId id="304" r:id="rId3"/>
    <p:sldId id="305" r:id="rId4"/>
    <p:sldId id="306" r:id="rId5"/>
    <p:sldId id="307" r:id="rId6"/>
    <p:sldId id="285" r:id="rId7"/>
    <p:sldId id="260" r:id="rId8"/>
    <p:sldId id="286" r:id="rId9"/>
    <p:sldId id="259" r:id="rId10"/>
    <p:sldId id="261" r:id="rId11"/>
    <p:sldId id="262" r:id="rId12"/>
    <p:sldId id="257" r:id="rId13"/>
    <p:sldId id="297" r:id="rId14"/>
    <p:sldId id="258" r:id="rId15"/>
    <p:sldId id="284" r:id="rId16"/>
    <p:sldId id="266" r:id="rId17"/>
    <p:sldId id="309" r:id="rId18"/>
    <p:sldId id="310" r:id="rId19"/>
    <p:sldId id="267" r:id="rId20"/>
    <p:sldId id="268" r:id="rId21"/>
    <p:sldId id="303" r:id="rId22"/>
    <p:sldId id="269" r:id="rId23"/>
    <p:sldId id="289" r:id="rId24"/>
    <p:sldId id="290" r:id="rId25"/>
    <p:sldId id="292" r:id="rId26"/>
    <p:sldId id="291" r:id="rId27"/>
    <p:sldId id="271" r:id="rId28"/>
    <p:sldId id="311" r:id="rId29"/>
    <p:sldId id="288" r:id="rId30"/>
    <p:sldId id="274" r:id="rId31"/>
    <p:sldId id="275" r:id="rId32"/>
    <p:sldId id="294" r:id="rId33"/>
    <p:sldId id="313" r:id="rId34"/>
    <p:sldId id="279" r:id="rId35"/>
    <p:sldId id="280" r:id="rId36"/>
    <p:sldId id="298" r:id="rId37"/>
    <p:sldId id="299" r:id="rId38"/>
    <p:sldId id="300" r:id="rId39"/>
    <p:sldId id="301" r:id="rId40"/>
    <p:sldId id="302" r:id="rId41"/>
    <p:sldId id="283" r:id="rId42"/>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73684" autoAdjust="0"/>
  </p:normalViewPr>
  <p:slideViewPr>
    <p:cSldViewPr>
      <p:cViewPr varScale="1">
        <p:scale>
          <a:sx n="52" d="100"/>
          <a:sy n="52" d="100"/>
        </p:scale>
        <p:origin x="-1932" y="-96"/>
      </p:cViewPr>
      <p:guideLst>
        <p:guide orient="horz" pos="2160"/>
        <p:guide pos="2880"/>
      </p:guideLst>
    </p:cSldViewPr>
  </p:slideViewPr>
  <p:outlineViewPr>
    <p:cViewPr>
      <p:scale>
        <a:sx n="33" d="100"/>
        <a:sy n="33" d="100"/>
      </p:scale>
      <p:origin x="0" y="38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2949786" cy="496967"/>
          </a:xfrm>
          <a:prstGeom prst="rect">
            <a:avLst/>
          </a:prstGeom>
        </p:spPr>
        <p:txBody>
          <a:bodyPr vert="horz" lIns="91842" tIns="45921" rIns="91842" bIns="45921" rtlCol="0"/>
          <a:lstStyle>
            <a:lvl1pPr algn="l">
              <a:defRPr sz="1200"/>
            </a:lvl1pPr>
          </a:lstStyle>
          <a:p>
            <a:endParaRPr lang="zh-TW" altLang="en-US"/>
          </a:p>
        </p:txBody>
      </p:sp>
      <p:sp>
        <p:nvSpPr>
          <p:cNvPr id="3" name="日期版面配置區 2"/>
          <p:cNvSpPr>
            <a:spLocks noGrp="1"/>
          </p:cNvSpPr>
          <p:nvPr>
            <p:ph type="dt" idx="1"/>
          </p:nvPr>
        </p:nvSpPr>
        <p:spPr>
          <a:xfrm>
            <a:off x="3855839" y="1"/>
            <a:ext cx="2949786" cy="496967"/>
          </a:xfrm>
          <a:prstGeom prst="rect">
            <a:avLst/>
          </a:prstGeom>
        </p:spPr>
        <p:txBody>
          <a:bodyPr vert="horz" lIns="91842" tIns="45921" rIns="91842" bIns="45921" rtlCol="0"/>
          <a:lstStyle>
            <a:lvl1pPr algn="r">
              <a:defRPr sz="1200"/>
            </a:lvl1pPr>
          </a:lstStyle>
          <a:p>
            <a:fld id="{08C27EFE-D9D8-482C-A8E4-F65F6FB48AE6}" type="datetimeFigureOut">
              <a:rPr lang="zh-TW" altLang="en-US" smtClean="0"/>
              <a:t>2018/4/2</a:t>
            </a:fld>
            <a:endParaRPr lang="zh-TW" altLang="en-US"/>
          </a:p>
        </p:txBody>
      </p:sp>
      <p:sp>
        <p:nvSpPr>
          <p:cNvPr id="4" name="投影片圖像版面配置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842" tIns="45921" rIns="91842" bIns="45921" rtlCol="0" anchor="ctr"/>
          <a:lstStyle/>
          <a:p>
            <a:endParaRPr lang="zh-TW" altLang="en-US"/>
          </a:p>
        </p:txBody>
      </p:sp>
      <p:sp>
        <p:nvSpPr>
          <p:cNvPr id="5" name="備忘稿版面配置區 4"/>
          <p:cNvSpPr>
            <a:spLocks noGrp="1"/>
          </p:cNvSpPr>
          <p:nvPr>
            <p:ph type="body" sz="quarter" idx="3"/>
          </p:nvPr>
        </p:nvSpPr>
        <p:spPr>
          <a:xfrm>
            <a:off x="680721" y="4721186"/>
            <a:ext cx="5445760" cy="4472703"/>
          </a:xfrm>
          <a:prstGeom prst="rect">
            <a:avLst/>
          </a:prstGeom>
        </p:spPr>
        <p:txBody>
          <a:bodyPr vert="horz" lIns="91842" tIns="45921" rIns="91842" bIns="45921"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1" y="9440647"/>
            <a:ext cx="2949786" cy="496967"/>
          </a:xfrm>
          <a:prstGeom prst="rect">
            <a:avLst/>
          </a:prstGeom>
        </p:spPr>
        <p:txBody>
          <a:bodyPr vert="horz" lIns="91842" tIns="45921" rIns="91842" bIns="45921"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9" y="9440647"/>
            <a:ext cx="2949786" cy="496967"/>
          </a:xfrm>
          <a:prstGeom prst="rect">
            <a:avLst/>
          </a:prstGeom>
        </p:spPr>
        <p:txBody>
          <a:bodyPr vert="horz" lIns="91842" tIns="45921" rIns="91842" bIns="45921" rtlCol="0" anchor="b"/>
          <a:lstStyle>
            <a:lvl1pPr algn="r">
              <a:defRPr sz="1200"/>
            </a:lvl1pPr>
          </a:lstStyle>
          <a:p>
            <a:fld id="{BD6C4CCD-46F2-419D-A046-2993D5B5D3B9}" type="slidenum">
              <a:rPr lang="zh-TW" altLang="en-US" smtClean="0"/>
              <a:t>‹#›</a:t>
            </a:fld>
            <a:endParaRPr lang="zh-TW" altLang="en-US"/>
          </a:p>
        </p:txBody>
      </p:sp>
    </p:spTree>
    <p:extLst>
      <p:ext uri="{BB962C8B-B14F-4D97-AF65-F5344CB8AC3E}">
        <p14:creationId xmlns:p14="http://schemas.microsoft.com/office/powerpoint/2010/main" val="51701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read01.com/KQ7nmL.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1</a:t>
            </a:fld>
            <a:endParaRPr lang="zh-TW" altLang="en-US"/>
          </a:p>
        </p:txBody>
      </p:sp>
    </p:spTree>
    <p:extLst>
      <p:ext uri="{BB962C8B-B14F-4D97-AF65-F5344CB8AC3E}">
        <p14:creationId xmlns:p14="http://schemas.microsoft.com/office/powerpoint/2010/main" val="2521263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a:ln/>
        </p:spPr>
      </p:sp>
      <p:sp>
        <p:nvSpPr>
          <p:cNvPr id="22531" name="備忘稿版面配置區 2"/>
          <p:cNvSpPr>
            <a:spLocks noGrp="1"/>
          </p:cNvSpPr>
          <p:nvPr>
            <p:ph type="body" idx="1"/>
          </p:nvPr>
        </p:nvSpPr>
        <p:spPr>
          <a:noFill/>
        </p:spPr>
        <p:txBody>
          <a:bodyPr/>
          <a:lstStyle/>
          <a:p>
            <a:r>
              <a:rPr lang="zh-TW" altLang="en-US" dirty="0" smtClean="0"/>
              <a:t>當</a:t>
            </a:r>
            <a:r>
              <a:rPr lang="en-US" altLang="zh-TW" dirty="0" err="1" smtClean="0"/>
              <a:t>hdfs</a:t>
            </a:r>
            <a:r>
              <a:rPr lang="zh-TW" altLang="en-US" dirty="0" smtClean="0"/>
              <a:t>進行寫入時</a:t>
            </a:r>
            <a:r>
              <a:rPr lang="en-US" altLang="zh-TW" dirty="0" smtClean="0"/>
              <a:t>.</a:t>
            </a:r>
            <a:r>
              <a:rPr lang="zh-TW" altLang="en-US" dirty="0" smtClean="0"/>
              <a:t>寫入一份資料時會將那一份資料同時寫入三台電腦 </a:t>
            </a:r>
            <a:r>
              <a:rPr lang="en-US" altLang="zh-TW" dirty="0" smtClean="0"/>
              <a:t>(</a:t>
            </a:r>
            <a:r>
              <a:rPr lang="zh-TW" altLang="en-US" dirty="0" smtClean="0"/>
              <a:t>預設是三份資料</a:t>
            </a:r>
            <a:r>
              <a:rPr lang="en-US" altLang="zh-TW" dirty="0" smtClean="0"/>
              <a:t>)</a:t>
            </a:r>
          </a:p>
          <a:p>
            <a:r>
              <a:rPr lang="en-US" altLang="zh-TW" dirty="0" err="1" smtClean="0"/>
              <a:t>clinet</a:t>
            </a:r>
            <a:r>
              <a:rPr lang="zh-TW" altLang="en-US" dirty="0" smtClean="0"/>
              <a:t>訪問</a:t>
            </a:r>
            <a:r>
              <a:rPr lang="en-US" altLang="zh-TW" dirty="0" err="1" smtClean="0"/>
              <a:t>NameNode</a:t>
            </a:r>
            <a:r>
              <a:rPr lang="en-US" altLang="zh-TW" dirty="0" smtClean="0"/>
              <a:t> </a:t>
            </a:r>
            <a:r>
              <a:rPr lang="zh-TW" altLang="en-US" dirty="0" smtClean="0"/>
              <a:t>應該要存哪裡</a:t>
            </a:r>
            <a:r>
              <a:rPr lang="en-US" altLang="zh-TW" dirty="0" smtClean="0"/>
              <a:t>?Name Node</a:t>
            </a:r>
            <a:r>
              <a:rPr lang="zh-TW" altLang="en-US" dirty="0" smtClean="0"/>
              <a:t>訪問</a:t>
            </a:r>
            <a:r>
              <a:rPr lang="en-US" altLang="zh-TW" dirty="0" smtClean="0"/>
              <a:t>Data Node</a:t>
            </a:r>
            <a:r>
              <a:rPr lang="zh-TW" altLang="en-US" dirty="0" smtClean="0"/>
              <a:t>能否儲存</a:t>
            </a:r>
            <a:r>
              <a:rPr lang="en-US" altLang="zh-TW" dirty="0" smtClean="0"/>
              <a:t> ,Data</a:t>
            </a:r>
            <a:r>
              <a:rPr lang="en-US" altLang="zh-TW" baseline="0" dirty="0" smtClean="0"/>
              <a:t> Node</a:t>
            </a:r>
            <a:r>
              <a:rPr lang="zh-TW" altLang="en-US" baseline="0" dirty="0" smtClean="0"/>
              <a:t>回覆</a:t>
            </a:r>
            <a:r>
              <a:rPr lang="zh-TW" altLang="en-US" dirty="0" smtClean="0"/>
              <a:t>儲存</a:t>
            </a:r>
            <a:r>
              <a:rPr lang="en-US" altLang="zh-TW" dirty="0" smtClean="0"/>
              <a:t>Data Node 1 ,</a:t>
            </a:r>
            <a:r>
              <a:rPr lang="zh-TW" altLang="en-US" dirty="0" smtClean="0"/>
              <a:t> </a:t>
            </a:r>
            <a:r>
              <a:rPr lang="en-US" altLang="zh-TW" dirty="0" smtClean="0"/>
              <a:t>Data Node 5,Data Node 6,</a:t>
            </a:r>
            <a:r>
              <a:rPr lang="en-US" altLang="zh-TW" baseline="0" dirty="0" smtClean="0"/>
              <a:t> </a:t>
            </a:r>
            <a:r>
              <a:rPr lang="zh-TW" altLang="en-US" baseline="0" dirty="0" smtClean="0"/>
              <a:t>回覆</a:t>
            </a:r>
            <a:r>
              <a:rPr lang="en-US" altLang="zh-TW" dirty="0" smtClean="0"/>
              <a:t>Client</a:t>
            </a:r>
            <a:r>
              <a:rPr lang="zh-TW" altLang="en-US" dirty="0" smtClean="0"/>
              <a:t>將以這幾台做儲存</a:t>
            </a:r>
            <a:r>
              <a:rPr lang="en-US" altLang="zh-TW" dirty="0" smtClean="0"/>
              <a:t>,Client </a:t>
            </a:r>
            <a:r>
              <a:rPr lang="zh-TW" altLang="en-US" dirty="0" smtClean="0"/>
              <a:t>找第一台</a:t>
            </a:r>
            <a:r>
              <a:rPr lang="en-US" altLang="zh-TW" dirty="0" smtClean="0"/>
              <a:t>(DataNode1)</a:t>
            </a:r>
            <a:r>
              <a:rPr lang="zh-TW" altLang="en-US" dirty="0" smtClean="0"/>
              <a:t>並由</a:t>
            </a:r>
            <a:r>
              <a:rPr lang="en-US" altLang="zh-TW" dirty="0" smtClean="0"/>
              <a:t>Data</a:t>
            </a:r>
            <a:r>
              <a:rPr lang="en-US" altLang="zh-TW" baseline="0" dirty="0" smtClean="0"/>
              <a:t> node1</a:t>
            </a:r>
            <a:r>
              <a:rPr lang="en-US" altLang="zh-TW" dirty="0" smtClean="0"/>
              <a:t> </a:t>
            </a:r>
            <a:r>
              <a:rPr lang="zh-TW" altLang="en-US" dirty="0" smtClean="0"/>
              <a:t>去訪問其他</a:t>
            </a:r>
            <a:r>
              <a:rPr lang="en-US" altLang="zh-TW" dirty="0" err="1" smtClean="0"/>
              <a:t>DataNode</a:t>
            </a:r>
            <a:r>
              <a:rPr lang="zh-TW" altLang="en-US" dirty="0" smtClean="0"/>
              <a:t>能不能儲存</a:t>
            </a:r>
            <a:r>
              <a:rPr lang="en-US" altLang="zh-TW" dirty="0" smtClean="0"/>
              <a:t>(</a:t>
            </a:r>
            <a:r>
              <a:rPr lang="zh-TW" altLang="en-US" dirty="0" smtClean="0"/>
              <a:t>經過交換機</a:t>
            </a:r>
            <a:r>
              <a:rPr lang="en-US" altLang="zh-TW" dirty="0" smtClean="0"/>
              <a:t>),</a:t>
            </a:r>
            <a:r>
              <a:rPr lang="zh-TW" altLang="en-US" dirty="0" smtClean="0"/>
              <a:t>都確認後便將資料都丟給第一台</a:t>
            </a:r>
            <a:r>
              <a:rPr lang="en-US" altLang="zh-TW" dirty="0" smtClean="0"/>
              <a:t>(Data</a:t>
            </a:r>
            <a:r>
              <a:rPr lang="en-US" altLang="zh-TW" baseline="0" dirty="0" smtClean="0"/>
              <a:t> node1</a:t>
            </a:r>
            <a:r>
              <a:rPr lang="en-US" altLang="zh-TW" dirty="0" smtClean="0"/>
              <a:t>,</a:t>
            </a:r>
            <a:r>
              <a:rPr lang="zh-TW" altLang="en-US" dirty="0" smtClean="0"/>
              <a:t>由第一台</a:t>
            </a:r>
            <a:r>
              <a:rPr lang="en-US" altLang="zh-TW" dirty="0" smtClean="0"/>
              <a:t>(Data</a:t>
            </a:r>
            <a:r>
              <a:rPr lang="en-US" altLang="zh-TW" baseline="0" dirty="0" smtClean="0"/>
              <a:t> node1)</a:t>
            </a:r>
            <a:r>
              <a:rPr lang="zh-TW" altLang="en-US" dirty="0" smtClean="0"/>
              <a:t>傳給第五台</a:t>
            </a:r>
            <a:r>
              <a:rPr lang="en-US" altLang="zh-TW" dirty="0" smtClean="0"/>
              <a:t>(Data node5)</a:t>
            </a:r>
            <a:r>
              <a:rPr lang="zh-TW" altLang="en-US" dirty="0" smtClean="0"/>
              <a:t>資料</a:t>
            </a:r>
            <a:r>
              <a:rPr lang="en-US" altLang="zh-TW" dirty="0" smtClean="0"/>
              <a:t>,</a:t>
            </a:r>
            <a:r>
              <a:rPr lang="zh-TW" altLang="en-US" dirty="0" smtClean="0"/>
              <a:t>全都經由網路傳遞</a:t>
            </a:r>
            <a:endParaRPr lang="en-US" altLang="zh-TW" dirty="0" smtClean="0"/>
          </a:p>
          <a:p>
            <a:r>
              <a:rPr lang="en-US" altLang="zh-TW" dirty="0" err="1" smtClean="0"/>
              <a:t>BlkA</a:t>
            </a:r>
            <a:r>
              <a:rPr lang="en-US" altLang="zh-TW" dirty="0" smtClean="0"/>
              <a:t> ,</a:t>
            </a:r>
            <a:r>
              <a:rPr lang="en-US" altLang="zh-TW" dirty="0" err="1" smtClean="0"/>
              <a:t>BlkB,BlkC</a:t>
            </a:r>
            <a:r>
              <a:rPr lang="en-US" altLang="zh-TW" dirty="0" smtClean="0"/>
              <a:t> </a:t>
            </a:r>
            <a:r>
              <a:rPr lang="zh-TW" altLang="en-US" dirty="0" smtClean="0"/>
              <a:t>內定</a:t>
            </a:r>
            <a:r>
              <a:rPr lang="en-US" altLang="zh-TW" dirty="0" smtClean="0"/>
              <a:t>128M Block,</a:t>
            </a:r>
          </a:p>
          <a:p>
            <a:r>
              <a:rPr lang="zh-TW" altLang="en-US" dirty="0" smtClean="0"/>
              <a:t>以此例來說</a:t>
            </a:r>
            <a:r>
              <a:rPr lang="en-US" altLang="zh-TW" dirty="0" smtClean="0"/>
              <a:t>File.txt</a:t>
            </a:r>
            <a:r>
              <a:rPr lang="zh-TW" altLang="en-US" dirty="0" smtClean="0"/>
              <a:t>會有三份檔案</a:t>
            </a:r>
            <a:endParaRPr lang="en-US" altLang="zh-TW" dirty="0" smtClean="0"/>
          </a:p>
          <a:p>
            <a:pPr defTabSz="918423">
              <a:defRPr/>
            </a:pPr>
            <a:r>
              <a:rPr lang="zh-TW" altLang="en-US" dirty="0" smtClean="0"/>
              <a:t>資料管理師 或是 資料科學家在使用</a:t>
            </a:r>
            <a:r>
              <a:rPr lang="en-US" altLang="zh-TW" dirty="0" smtClean="0"/>
              <a:t>client </a:t>
            </a:r>
            <a:r>
              <a:rPr lang="zh-TW" altLang="en-US" dirty="0" smtClean="0"/>
              <a:t>這台電腦</a:t>
            </a:r>
            <a:r>
              <a:rPr lang="en-US" altLang="zh-TW" dirty="0" smtClean="0"/>
              <a:t>(cla01)</a:t>
            </a:r>
          </a:p>
          <a:p>
            <a:pPr defTabSz="918423">
              <a:defRPr/>
            </a:pPr>
            <a:endParaRPr lang="en-US" altLang="zh-TW" dirty="0" smtClean="0"/>
          </a:p>
          <a:p>
            <a:pPr defTabSz="918423">
              <a:defRPr/>
            </a:pPr>
            <a:r>
              <a:rPr lang="zh-TW" altLang="en-US" dirty="0" smtClean="0"/>
              <a:t>節點</a:t>
            </a:r>
            <a:r>
              <a:rPr lang="en-US" altLang="zh-TW" dirty="0" smtClean="0"/>
              <a:t>1</a:t>
            </a:r>
            <a:r>
              <a:rPr lang="zh-TW" altLang="en-US" dirty="0" smtClean="0"/>
              <a:t>和</a:t>
            </a:r>
            <a:r>
              <a:rPr lang="en-US" altLang="zh-TW" dirty="0" smtClean="0"/>
              <a:t>2</a:t>
            </a:r>
            <a:r>
              <a:rPr lang="zh-TW" altLang="en-US" dirty="0" smtClean="0"/>
              <a:t>在其接收時仍在傳遞數據</a:t>
            </a:r>
            <a:endParaRPr lang="en-US" altLang="zh-TW" dirty="0" smtClean="0"/>
          </a:p>
          <a:p>
            <a:pPr defTabSz="918423">
              <a:defRPr/>
            </a:pPr>
            <a:r>
              <a:rPr lang="en-US" altLang="zh-TW" dirty="0" smtClean="0"/>
              <a:t>Apache</a:t>
            </a:r>
            <a:r>
              <a:rPr lang="en-US" altLang="zh-TW" baseline="0" dirty="0" smtClean="0"/>
              <a:t> server</a:t>
            </a:r>
            <a:r>
              <a:rPr lang="zh-TW" altLang="en-US" baseline="0" dirty="0" smtClean="0"/>
              <a:t>指的是</a:t>
            </a:r>
            <a:r>
              <a:rPr lang="en-US" altLang="zh-TW" baseline="0" dirty="0" smtClean="0"/>
              <a:t>Rack</a:t>
            </a:r>
            <a:r>
              <a:rPr lang="zh-TW" altLang="en-US" baseline="0" dirty="0" smtClean="0"/>
              <a:t>為一個機櫃</a:t>
            </a:r>
            <a:endParaRPr lang="en-US" altLang="zh-TW" baseline="0" dirty="0" smtClean="0"/>
          </a:p>
          <a:p>
            <a:pPr defTabSz="918423">
              <a:defRPr/>
            </a:pPr>
            <a:r>
              <a:rPr lang="en-US" altLang="zh-TW" dirty="0" smtClean="0"/>
              <a:t>Switch</a:t>
            </a:r>
            <a:r>
              <a:rPr lang="zh-TW" altLang="en-US" dirty="0" smtClean="0"/>
              <a:t>則指透過</a:t>
            </a:r>
            <a:r>
              <a:rPr lang="en-US" altLang="zh-TW" dirty="0" smtClean="0"/>
              <a:t>intranet</a:t>
            </a:r>
            <a:r>
              <a:rPr lang="zh-TW" altLang="en-US" dirty="0" smtClean="0"/>
              <a:t>傳遞資料</a:t>
            </a:r>
            <a:endParaRPr lang="en-US" altLang="zh-TW" dirty="0" smtClean="0"/>
          </a:p>
          <a:p>
            <a:endParaRPr lang="en-US" altLang="zh-TW" dirty="0" smtClean="0"/>
          </a:p>
        </p:txBody>
      </p:sp>
      <p:sp>
        <p:nvSpPr>
          <p:cNvPr id="22532" name="投影片編號版面配置區 3"/>
          <p:cNvSpPr>
            <a:spLocks noGrp="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02A12328-0D1C-4D2B-9730-D8899EA2F283}" type="slidenum">
              <a:rPr lang="en-US" altLang="zh-TW" b="0">
                <a:latin typeface="Arial" charset="0"/>
              </a:rPr>
              <a:pPr/>
              <a:t>10</a:t>
            </a:fld>
            <a:endParaRPr lang="en-US" altLang="zh-TW" b="0">
              <a:latin typeface="Arial" charset="0"/>
            </a:endParaRPr>
          </a:p>
        </p:txBody>
      </p:sp>
    </p:spTree>
    <p:extLst>
      <p:ext uri="{BB962C8B-B14F-4D97-AF65-F5344CB8AC3E}">
        <p14:creationId xmlns:p14="http://schemas.microsoft.com/office/powerpoint/2010/main" val="1072705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a:ln/>
        </p:spPr>
      </p:sp>
      <p:sp>
        <p:nvSpPr>
          <p:cNvPr id="24579" name="備忘稿版面配置區 2"/>
          <p:cNvSpPr>
            <a:spLocks noGrp="1"/>
          </p:cNvSpPr>
          <p:nvPr>
            <p:ph type="body" idx="1"/>
          </p:nvPr>
        </p:nvSpPr>
        <p:spPr>
          <a:noFill/>
        </p:spPr>
        <p:txBody>
          <a:bodyPr/>
          <a:lstStyle/>
          <a:p>
            <a:r>
              <a:rPr lang="en-US" altLang="zh-TW" dirty="0" smtClean="0"/>
              <a:t>Client(cla01)</a:t>
            </a:r>
            <a:r>
              <a:rPr lang="zh-TW" altLang="en-US" dirty="0" smtClean="0"/>
              <a:t>今天要讀資料</a:t>
            </a:r>
            <a:r>
              <a:rPr lang="en-US" altLang="zh-TW" dirty="0" smtClean="0"/>
              <a:t>,</a:t>
            </a:r>
            <a:r>
              <a:rPr lang="zh-TW" altLang="en-US" dirty="0" smtClean="0"/>
              <a:t>跑去問</a:t>
            </a:r>
            <a:r>
              <a:rPr lang="en-US" altLang="zh-TW" dirty="0" err="1" smtClean="0"/>
              <a:t>NameNode,BlakA</a:t>
            </a:r>
            <a:r>
              <a:rPr lang="zh-TW" altLang="en-US" dirty="0" smtClean="0"/>
              <a:t>從哪邊讀資料</a:t>
            </a:r>
            <a:r>
              <a:rPr lang="en-US" altLang="zh-TW" dirty="0" smtClean="0"/>
              <a:t>,client</a:t>
            </a:r>
            <a:r>
              <a:rPr lang="zh-TW" altLang="en-US" dirty="0" smtClean="0"/>
              <a:t>拿到表後按照</a:t>
            </a:r>
            <a:r>
              <a:rPr lang="en-US" altLang="zh-TW" dirty="0" smtClean="0"/>
              <a:t>1,8,5,</a:t>
            </a:r>
            <a:r>
              <a:rPr lang="zh-TW" altLang="en-US" dirty="0" smtClean="0"/>
              <a:t>去拿資料如果拿不到就從第</a:t>
            </a:r>
            <a:r>
              <a:rPr lang="en-US" altLang="zh-TW" dirty="0" smtClean="0"/>
              <a:t>2</a:t>
            </a:r>
            <a:r>
              <a:rPr lang="zh-TW" altLang="en-US" dirty="0" smtClean="0"/>
              <a:t>順位拿到資料</a:t>
            </a:r>
            <a:r>
              <a:rPr lang="en-US" altLang="zh-TW" dirty="0" smtClean="0"/>
              <a:t>(5,1,8),</a:t>
            </a:r>
            <a:r>
              <a:rPr lang="zh-TW" altLang="en-US" dirty="0" smtClean="0"/>
              <a:t>內定是一台一台的把資料讀取</a:t>
            </a:r>
            <a:r>
              <a:rPr lang="en-US" altLang="zh-TW" dirty="0" smtClean="0"/>
              <a:t>,</a:t>
            </a:r>
            <a:r>
              <a:rPr lang="zh-TW" altLang="en-US" dirty="0" smtClean="0"/>
              <a:t>但也可以讓三台一起灌入</a:t>
            </a:r>
            <a:r>
              <a:rPr lang="en-US" altLang="zh-TW" dirty="0" smtClean="0"/>
              <a:t>,</a:t>
            </a:r>
            <a:r>
              <a:rPr lang="zh-TW" altLang="en-US" dirty="0" smtClean="0"/>
              <a:t>若多台</a:t>
            </a:r>
            <a:r>
              <a:rPr lang="en-US" altLang="zh-TW" dirty="0" smtClean="0"/>
              <a:t>client</a:t>
            </a:r>
            <a:r>
              <a:rPr lang="zh-TW" altLang="en-US" dirty="0" smtClean="0"/>
              <a:t>在做儲存則會照順序往後拿</a:t>
            </a:r>
            <a:r>
              <a:rPr lang="en-US" altLang="zh-TW" dirty="0" smtClean="0"/>
              <a:t>(client2 </a:t>
            </a:r>
            <a:r>
              <a:rPr lang="zh-TW" altLang="en-US" dirty="0" smtClean="0"/>
              <a:t>拿</a:t>
            </a:r>
            <a:r>
              <a:rPr lang="en-US" altLang="zh-TW" dirty="0" smtClean="0"/>
              <a:t>5,1,8),</a:t>
            </a:r>
          </a:p>
          <a:p>
            <a:endParaRPr lang="en-US" altLang="zh-TW" dirty="0" smtClean="0"/>
          </a:p>
          <a:p>
            <a:r>
              <a:rPr lang="en-US" altLang="zh-TW" dirty="0" err="1" smtClean="0"/>
              <a:t>dataNode</a:t>
            </a:r>
            <a:r>
              <a:rPr lang="zh-TW" altLang="en-US" dirty="0" smtClean="0"/>
              <a:t>會按照</a:t>
            </a:r>
            <a:r>
              <a:rPr lang="en-US" altLang="zh-TW" dirty="0" err="1" smtClean="0"/>
              <a:t>ip</a:t>
            </a:r>
            <a:r>
              <a:rPr lang="zh-TW" altLang="en-US" dirty="0" smtClean="0"/>
              <a:t>位置決定那三分資料放在哪個機櫃</a:t>
            </a:r>
            <a:r>
              <a:rPr lang="en-US" altLang="zh-TW" dirty="0" smtClean="0"/>
              <a:t>,</a:t>
            </a:r>
            <a:r>
              <a:rPr lang="zh-TW" altLang="en-US" dirty="0" smtClean="0"/>
              <a:t>越近的越多份資料</a:t>
            </a:r>
            <a:endParaRPr lang="en-US" altLang="zh-TW" dirty="0" smtClean="0"/>
          </a:p>
          <a:p>
            <a:endParaRPr lang="en-US" altLang="zh-TW" dirty="0" smtClean="0"/>
          </a:p>
          <a:p>
            <a:r>
              <a:rPr lang="en-US" altLang="zh-TW" dirty="0" err="1"/>
              <a:t>NameNode</a:t>
            </a:r>
            <a:r>
              <a:rPr lang="zh-TW" altLang="en-US" dirty="0"/>
              <a:t>和</a:t>
            </a:r>
            <a:r>
              <a:rPr lang="en-US" altLang="zh-TW" dirty="0" err="1"/>
              <a:t>JobTracker</a:t>
            </a:r>
            <a:r>
              <a:rPr lang="zh-TW" altLang="en-US" dirty="0"/>
              <a:t>使用</a:t>
            </a:r>
            <a:r>
              <a:rPr lang="en-US" altLang="zh-TW" dirty="0"/>
              <a:t>Jetty</a:t>
            </a:r>
            <a:r>
              <a:rPr lang="zh-TW" altLang="en-US" dirty="0"/>
              <a:t>呈現管理頁面</a:t>
            </a:r>
            <a:endParaRPr lang="en-US" altLang="zh-TW" dirty="0"/>
          </a:p>
          <a:p>
            <a:r>
              <a:rPr lang="en-US" altLang="zh-TW" dirty="0" err="1"/>
              <a:t>Jetty:</a:t>
            </a:r>
            <a:r>
              <a:rPr lang="en-US" altLang="zh-TW" b="1" dirty="0" err="1"/>
              <a:t>Jetty</a:t>
            </a:r>
            <a:r>
              <a:rPr lang="zh-TW" altLang="en-US" dirty="0"/>
              <a:t>是一個純粹的基於</a:t>
            </a:r>
            <a:r>
              <a:rPr lang="en-US" altLang="zh-TW" dirty="0"/>
              <a:t>Java</a:t>
            </a:r>
            <a:r>
              <a:rPr lang="zh-TW" altLang="en-US" dirty="0"/>
              <a:t>的網頁伺服器和</a:t>
            </a:r>
            <a:r>
              <a:rPr lang="en-US" altLang="zh-TW" dirty="0"/>
              <a:t>Java Servlet</a:t>
            </a:r>
            <a:r>
              <a:rPr lang="zh-TW" altLang="en-US" dirty="0"/>
              <a:t>容器，</a:t>
            </a:r>
            <a:r>
              <a:rPr lang="en-US" altLang="zh-TW" dirty="0"/>
              <a:t>Jetty</a:t>
            </a:r>
            <a:r>
              <a:rPr lang="zh-TW" altLang="en-US" dirty="0"/>
              <a:t>作為</a:t>
            </a:r>
            <a:r>
              <a:rPr lang="en-US" altLang="zh-TW" dirty="0"/>
              <a:t>Eclipse</a:t>
            </a:r>
            <a:r>
              <a:rPr lang="zh-TW" altLang="en-US" dirty="0"/>
              <a:t>基金會的一部分，是一個自由和開源專案。</a:t>
            </a:r>
            <a:endParaRPr lang="zh-TW" altLang="en-US" dirty="0" smtClean="0"/>
          </a:p>
        </p:txBody>
      </p:sp>
      <p:sp>
        <p:nvSpPr>
          <p:cNvPr id="24580" name="投影片編號版面配置區 3"/>
          <p:cNvSpPr>
            <a:spLocks noGrp="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F83725C6-2FB5-45B1-A8FD-A5CBCD6B5046}" type="slidenum">
              <a:rPr lang="en-US" altLang="zh-TW" b="0">
                <a:latin typeface="Arial" charset="0"/>
              </a:rPr>
              <a:pPr/>
              <a:t>11</a:t>
            </a:fld>
            <a:endParaRPr lang="en-US" altLang="zh-TW" b="0">
              <a:latin typeface="Arial" charset="0"/>
            </a:endParaRPr>
          </a:p>
        </p:txBody>
      </p:sp>
    </p:spTree>
    <p:extLst>
      <p:ext uri="{BB962C8B-B14F-4D97-AF65-F5344CB8AC3E}">
        <p14:creationId xmlns:p14="http://schemas.microsoft.com/office/powerpoint/2010/main" val="117498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dirty="0" smtClean="0"/>
              <a:t>YARN</a:t>
            </a:r>
            <a:r>
              <a:rPr lang="zh-TW" altLang="en-US" dirty="0" smtClean="0"/>
              <a:t>、</a:t>
            </a:r>
            <a:r>
              <a:rPr lang="en-US" altLang="zh-TW" dirty="0" err="1" smtClean="0"/>
              <a:t>MapReduce</a:t>
            </a:r>
            <a:r>
              <a:rPr lang="zh-TW" altLang="en-US" dirty="0" smtClean="0"/>
              <a:t>、</a:t>
            </a:r>
            <a:r>
              <a:rPr lang="en-US" altLang="zh-TW" dirty="0" smtClean="0"/>
              <a:t>HDFS</a:t>
            </a:r>
            <a:r>
              <a:rPr lang="zh-TW" altLang="en-US" dirty="0" smtClean="0"/>
              <a:t>是</a:t>
            </a:r>
            <a:r>
              <a:rPr lang="en-US" altLang="zh-TW" dirty="0" err="1" smtClean="0"/>
              <a:t>hadoop</a:t>
            </a:r>
            <a:r>
              <a:rPr lang="zh-TW" altLang="en-US" dirty="0" smtClean="0"/>
              <a:t>生態系統的核心</a:t>
            </a:r>
            <a:endParaRPr lang="en-US" altLang="zh-TW" dirty="0" smtClean="0"/>
          </a:p>
          <a:p>
            <a:r>
              <a:rPr lang="en-US" altLang="zh-TW" dirty="0" smtClean="0"/>
              <a:t>YARN</a:t>
            </a:r>
            <a:r>
              <a:rPr lang="zh-TW" altLang="en-US" dirty="0" smtClean="0"/>
              <a:t>主要對資料進行分散式的運算與資源的控管</a:t>
            </a:r>
            <a:endParaRPr dirty="0"/>
          </a:p>
        </p:txBody>
      </p:sp>
      <p:sp>
        <p:nvSpPr>
          <p:cNvPr id="64" name="Shape 64"/>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07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zh-TW" altLang="en-US" dirty="0" smtClean="0"/>
              <a:t>當啟動</a:t>
            </a:r>
            <a:r>
              <a:rPr lang="en-US" altLang="zh-TW" dirty="0" smtClean="0"/>
              <a:t>YARN</a:t>
            </a:r>
            <a:r>
              <a:rPr lang="zh-TW" altLang="en-US" dirty="0" smtClean="0"/>
              <a:t>時會啟動</a:t>
            </a:r>
            <a:r>
              <a:rPr lang="en-US" altLang="zh-TW" dirty="0" err="1" smtClean="0"/>
              <a:t>rma</a:t>
            </a:r>
            <a:r>
              <a:rPr lang="zh-TW" altLang="en-US" dirty="0" smtClean="0"/>
              <a:t>的</a:t>
            </a:r>
            <a:r>
              <a:rPr lang="en-US" altLang="zh-TW" dirty="0" smtClean="0"/>
              <a:t>resource Manager</a:t>
            </a:r>
            <a:r>
              <a:rPr lang="zh-TW" altLang="en-US" dirty="0" smtClean="0"/>
              <a:t>與</a:t>
            </a:r>
            <a:r>
              <a:rPr lang="en-US" altLang="zh-TW" dirty="0" smtClean="0"/>
              <a:t>wka01,wka02,wka03</a:t>
            </a:r>
            <a:r>
              <a:rPr lang="zh-TW" altLang="en-US" dirty="0" smtClean="0"/>
              <a:t>的</a:t>
            </a:r>
            <a:r>
              <a:rPr lang="en-US" altLang="zh-TW" dirty="0" smtClean="0"/>
              <a:t>node manager</a:t>
            </a:r>
          </a:p>
        </p:txBody>
      </p:sp>
      <p:sp>
        <p:nvSpPr>
          <p:cNvPr id="98" name="Shape 98"/>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241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pPr defTabSz="918423">
              <a:defRPr/>
            </a:pPr>
            <a:r>
              <a:rPr lang="zh-TW" altLang="en-US" dirty="0" smtClean="0">
                <a:solidFill>
                  <a:schemeClr val="dk1"/>
                </a:solidFill>
              </a:rPr>
              <a:t>當資料科學家想要取得特定資料的時候，他必須先產生</a:t>
            </a:r>
            <a:r>
              <a:rPr lang="en-US" altLang="zh-TW" dirty="0" err="1" smtClean="0">
                <a:solidFill>
                  <a:schemeClr val="dk1"/>
                </a:solidFill>
              </a:rPr>
              <a:t>MapReduce</a:t>
            </a:r>
            <a:r>
              <a:rPr lang="zh-TW" altLang="en-US" dirty="0" smtClean="0">
                <a:solidFill>
                  <a:schemeClr val="dk1"/>
                </a:solidFill>
              </a:rPr>
              <a:t>的程式，</a:t>
            </a:r>
            <a:r>
              <a:rPr lang="en-US" altLang="zh-TW" dirty="0" err="1" smtClean="0">
                <a:solidFill>
                  <a:schemeClr val="dk1"/>
                </a:solidFill>
              </a:rPr>
              <a:t>MapReduce</a:t>
            </a:r>
            <a:r>
              <a:rPr lang="zh-TW" altLang="en-US" dirty="0" smtClean="0">
                <a:solidFill>
                  <a:schemeClr val="dk1"/>
                </a:solidFill>
              </a:rPr>
              <a:t>會交給</a:t>
            </a:r>
            <a:r>
              <a:rPr lang="en-US" altLang="zh-TW" dirty="0" smtClean="0">
                <a:solidFill>
                  <a:schemeClr val="dk1"/>
                </a:solidFill>
              </a:rPr>
              <a:t>Resource Manager</a:t>
            </a:r>
            <a:r>
              <a:rPr lang="zh-TW" altLang="en-US" dirty="0" smtClean="0">
                <a:solidFill>
                  <a:schemeClr val="dk1"/>
                </a:solidFill>
              </a:rPr>
              <a:t>，</a:t>
            </a:r>
            <a:r>
              <a:rPr lang="en-US" altLang="zh-TW" dirty="0" err="1" smtClean="0">
                <a:solidFill>
                  <a:schemeClr val="dk1"/>
                </a:solidFill>
              </a:rPr>
              <a:t>MapReduce</a:t>
            </a:r>
            <a:r>
              <a:rPr lang="en-US" altLang="zh-TW" dirty="0" smtClean="0">
                <a:solidFill>
                  <a:schemeClr val="dk1"/>
                </a:solidFill>
              </a:rPr>
              <a:t> </a:t>
            </a:r>
            <a:r>
              <a:rPr lang="zh-TW" altLang="en-US" dirty="0" smtClean="0">
                <a:solidFill>
                  <a:schemeClr val="dk1"/>
                </a:solidFill>
              </a:rPr>
              <a:t>在執行時會訪問</a:t>
            </a:r>
            <a:r>
              <a:rPr lang="en-US" altLang="zh-TW" dirty="0" smtClean="0">
                <a:solidFill>
                  <a:schemeClr val="dk1"/>
                </a:solidFill>
              </a:rPr>
              <a:t>YARN</a:t>
            </a:r>
            <a:r>
              <a:rPr lang="zh-TW" altLang="en-US" dirty="0" smtClean="0">
                <a:solidFill>
                  <a:schemeClr val="dk1"/>
                </a:solidFill>
              </a:rPr>
              <a:t>的</a:t>
            </a:r>
            <a:r>
              <a:rPr lang="en-US" altLang="zh-TW" dirty="0" err="1" smtClean="0">
                <a:solidFill>
                  <a:schemeClr val="dk1"/>
                </a:solidFill>
              </a:rPr>
              <a:t>Resoure</a:t>
            </a:r>
            <a:r>
              <a:rPr lang="en-US" altLang="zh-TW" dirty="0" smtClean="0">
                <a:solidFill>
                  <a:schemeClr val="dk1"/>
                </a:solidFill>
              </a:rPr>
              <a:t> Manager</a:t>
            </a:r>
            <a:r>
              <a:rPr lang="en-US" altLang="zh-TW" baseline="0" dirty="0" smtClean="0">
                <a:solidFill>
                  <a:schemeClr val="dk1"/>
                </a:solidFill>
              </a:rPr>
              <a:t>(java</a:t>
            </a:r>
            <a:r>
              <a:rPr lang="zh-TW" altLang="en-US" baseline="0" dirty="0" smtClean="0">
                <a:solidFill>
                  <a:schemeClr val="dk1"/>
                </a:solidFill>
              </a:rPr>
              <a:t>程式</a:t>
            </a:r>
            <a:r>
              <a:rPr lang="en-US" altLang="zh-TW" baseline="0" dirty="0" smtClean="0">
                <a:solidFill>
                  <a:schemeClr val="dk1"/>
                </a:solidFill>
              </a:rPr>
              <a:t>)</a:t>
            </a:r>
            <a:r>
              <a:rPr lang="zh-TW" altLang="en-US" baseline="0" dirty="0" smtClean="0">
                <a:solidFill>
                  <a:schemeClr val="dk1"/>
                </a:solidFill>
              </a:rPr>
              <a:t> 由</a:t>
            </a:r>
            <a:r>
              <a:rPr lang="en-US" altLang="zh-TW" baseline="0" dirty="0" smtClean="0">
                <a:solidFill>
                  <a:schemeClr val="dk1"/>
                </a:solidFill>
              </a:rPr>
              <a:t>YARN</a:t>
            </a:r>
            <a:r>
              <a:rPr lang="zh-TW" altLang="en-US" baseline="0" dirty="0" smtClean="0">
                <a:solidFill>
                  <a:schemeClr val="dk1"/>
                </a:solidFill>
              </a:rPr>
              <a:t>決定會有幾個</a:t>
            </a:r>
            <a:r>
              <a:rPr lang="en-US" altLang="zh-TW" baseline="0" dirty="0" smtClean="0">
                <a:solidFill>
                  <a:schemeClr val="dk1"/>
                </a:solidFill>
              </a:rPr>
              <a:t>Container</a:t>
            </a:r>
            <a:r>
              <a:rPr lang="zh-TW" altLang="en-US" baseline="0" dirty="0" smtClean="0">
                <a:solidFill>
                  <a:schemeClr val="dk1"/>
                </a:solidFill>
              </a:rPr>
              <a:t> 然後交管理的任務交給</a:t>
            </a:r>
            <a:r>
              <a:rPr lang="en-US" altLang="zh-TW" baseline="0" dirty="0" smtClean="0">
                <a:solidFill>
                  <a:schemeClr val="dk1"/>
                </a:solidFill>
              </a:rPr>
              <a:t>application Master</a:t>
            </a:r>
          </a:p>
          <a:p>
            <a:endParaRPr lang="en-US" dirty="0" smtClean="0">
              <a:solidFill>
                <a:schemeClr val="dk1"/>
              </a:solidFill>
            </a:endParaRPr>
          </a:p>
          <a:p>
            <a:endParaRPr lang="en-US" dirty="0" smtClean="0">
              <a:solidFill>
                <a:schemeClr val="dk1"/>
              </a:solidFill>
            </a:endParaRPr>
          </a:p>
          <a:p>
            <a:r>
              <a:rPr lang="en-US" dirty="0" err="1" smtClean="0">
                <a:solidFill>
                  <a:schemeClr val="dk1"/>
                </a:solidFill>
              </a:rPr>
              <a:t>YARN</a:t>
            </a:r>
            <a:r>
              <a:rPr lang="en-US" dirty="0" err="1">
                <a:solidFill>
                  <a:schemeClr val="dk1"/>
                </a:solidFill>
              </a:rPr>
              <a:t>執行程式可以平行處理,多台計算</a:t>
            </a:r>
            <a:endParaRPr lang="en-US" dirty="0">
              <a:solidFill>
                <a:schemeClr val="dk1"/>
              </a:solidFill>
            </a:endParaRPr>
          </a:p>
          <a:p>
            <a:pPr>
              <a:buClr>
                <a:schemeClr val="dk1"/>
              </a:buClr>
              <a:buSzPct val="61111"/>
            </a:pPr>
            <a:r>
              <a:rPr lang="en-US" dirty="0" err="1">
                <a:solidFill>
                  <a:schemeClr val="dk1"/>
                </a:solidFill>
              </a:rPr>
              <a:t>Container負責run</a:t>
            </a:r>
            <a:r>
              <a:rPr lang="en-US" dirty="0">
                <a:solidFill>
                  <a:schemeClr val="dk1"/>
                </a:solidFill>
              </a:rPr>
              <a:t> </a:t>
            </a:r>
            <a:r>
              <a:rPr lang="en-US" dirty="0" err="1">
                <a:solidFill>
                  <a:schemeClr val="dk1"/>
                </a:solidFill>
              </a:rPr>
              <a:t>java程式</a:t>
            </a:r>
            <a:r>
              <a:rPr lang="en-US" dirty="0">
                <a:solidFill>
                  <a:schemeClr val="dk1"/>
                </a:solidFill>
              </a:rPr>
              <a:t>(MapReduce</a:t>
            </a:r>
            <a:r>
              <a:rPr lang="en-US" dirty="0" smtClean="0">
                <a:solidFill>
                  <a:schemeClr val="dk1"/>
                </a:solidFill>
              </a:rPr>
              <a:t>)</a:t>
            </a:r>
          </a:p>
          <a:p>
            <a:pPr>
              <a:buClr>
                <a:schemeClr val="dk1"/>
              </a:buClr>
              <a:buSzPct val="61111"/>
            </a:pPr>
            <a:r>
              <a:rPr lang="en-US" dirty="0" smtClean="0">
                <a:solidFill>
                  <a:schemeClr val="dk1"/>
                </a:solidFill>
              </a:rPr>
              <a:t>Pig ,Hive</a:t>
            </a:r>
            <a:r>
              <a:rPr lang="en-US" baseline="0" dirty="0" smtClean="0">
                <a:solidFill>
                  <a:schemeClr val="dk1"/>
                </a:solidFill>
              </a:rPr>
              <a:t> , R ,excel power bi </a:t>
            </a:r>
            <a:r>
              <a:rPr lang="zh-TW" altLang="en-US" baseline="0" dirty="0" smtClean="0">
                <a:solidFill>
                  <a:schemeClr val="dk1"/>
                </a:solidFill>
              </a:rPr>
              <a:t>都可以產生</a:t>
            </a:r>
            <a:r>
              <a:rPr lang="en-US" altLang="zh-TW" baseline="0" dirty="0" err="1" smtClean="0">
                <a:solidFill>
                  <a:schemeClr val="dk1"/>
                </a:solidFill>
              </a:rPr>
              <a:t>mapreduce</a:t>
            </a:r>
            <a:endParaRPr lang="en-US" dirty="0" smtClean="0">
              <a:solidFill>
                <a:schemeClr val="dk1"/>
              </a:solidFill>
            </a:endParaRPr>
          </a:p>
          <a:p>
            <a:pPr>
              <a:buClr>
                <a:schemeClr val="dk1"/>
              </a:buClr>
              <a:buSzPct val="61111"/>
            </a:pPr>
            <a:r>
              <a:rPr lang="en-US" altLang="zh-TW" dirty="0" smtClean="0">
                <a:solidFill>
                  <a:schemeClr val="dk1"/>
                </a:solidFill>
              </a:rPr>
              <a:t>MapReduce </a:t>
            </a:r>
            <a:r>
              <a:rPr lang="zh-TW" altLang="en-US" dirty="0" smtClean="0">
                <a:solidFill>
                  <a:schemeClr val="dk1"/>
                </a:solidFill>
              </a:rPr>
              <a:t>在執行時會訪問</a:t>
            </a:r>
            <a:r>
              <a:rPr lang="en-US" altLang="zh-TW" dirty="0" smtClean="0">
                <a:solidFill>
                  <a:schemeClr val="dk1"/>
                </a:solidFill>
              </a:rPr>
              <a:t>YARN</a:t>
            </a:r>
            <a:r>
              <a:rPr lang="zh-TW" altLang="en-US" dirty="0" smtClean="0">
                <a:solidFill>
                  <a:schemeClr val="dk1"/>
                </a:solidFill>
              </a:rPr>
              <a:t>的</a:t>
            </a:r>
            <a:r>
              <a:rPr lang="en-US" altLang="zh-TW" dirty="0" err="1" smtClean="0">
                <a:solidFill>
                  <a:schemeClr val="dk1"/>
                </a:solidFill>
              </a:rPr>
              <a:t>Resoure</a:t>
            </a:r>
            <a:r>
              <a:rPr lang="en-US" altLang="zh-TW" dirty="0" smtClean="0">
                <a:solidFill>
                  <a:schemeClr val="dk1"/>
                </a:solidFill>
              </a:rPr>
              <a:t> Manager</a:t>
            </a:r>
            <a:r>
              <a:rPr lang="en-US" altLang="zh-TW" baseline="0" dirty="0" smtClean="0">
                <a:solidFill>
                  <a:schemeClr val="dk1"/>
                </a:solidFill>
              </a:rPr>
              <a:t>(java</a:t>
            </a:r>
            <a:r>
              <a:rPr lang="zh-TW" altLang="en-US" baseline="0" dirty="0" smtClean="0">
                <a:solidFill>
                  <a:schemeClr val="dk1"/>
                </a:solidFill>
              </a:rPr>
              <a:t>程式</a:t>
            </a:r>
            <a:r>
              <a:rPr lang="en-US" altLang="zh-TW" baseline="0" dirty="0" smtClean="0">
                <a:solidFill>
                  <a:schemeClr val="dk1"/>
                </a:solidFill>
              </a:rPr>
              <a:t>)</a:t>
            </a:r>
            <a:r>
              <a:rPr lang="zh-TW" altLang="en-US" baseline="0" dirty="0" smtClean="0">
                <a:solidFill>
                  <a:schemeClr val="dk1"/>
                </a:solidFill>
              </a:rPr>
              <a:t> 由</a:t>
            </a:r>
            <a:r>
              <a:rPr lang="en-US" altLang="zh-TW" baseline="0" dirty="0" smtClean="0">
                <a:solidFill>
                  <a:schemeClr val="dk1"/>
                </a:solidFill>
              </a:rPr>
              <a:t>YARN</a:t>
            </a:r>
            <a:r>
              <a:rPr lang="zh-TW" altLang="en-US" baseline="0" dirty="0" smtClean="0">
                <a:solidFill>
                  <a:schemeClr val="dk1"/>
                </a:solidFill>
              </a:rPr>
              <a:t>決定會有幾個</a:t>
            </a:r>
            <a:r>
              <a:rPr lang="en-US" altLang="zh-TW" baseline="0" dirty="0" smtClean="0">
                <a:solidFill>
                  <a:schemeClr val="dk1"/>
                </a:solidFill>
              </a:rPr>
              <a:t>Container</a:t>
            </a:r>
            <a:r>
              <a:rPr lang="zh-TW" altLang="en-US" baseline="0" dirty="0" smtClean="0">
                <a:solidFill>
                  <a:schemeClr val="dk1"/>
                </a:solidFill>
              </a:rPr>
              <a:t> 然後交管理的任務交給</a:t>
            </a:r>
            <a:r>
              <a:rPr lang="en-US" altLang="zh-TW" baseline="0" dirty="0" smtClean="0">
                <a:solidFill>
                  <a:schemeClr val="dk1"/>
                </a:solidFill>
              </a:rPr>
              <a:t>application Master</a:t>
            </a:r>
          </a:p>
          <a:p>
            <a:pPr>
              <a:buClr>
                <a:schemeClr val="dk1"/>
              </a:buClr>
              <a:buSzPct val="61111"/>
            </a:pPr>
            <a:endParaRPr lang="en-US" baseline="0" dirty="0" smtClean="0">
              <a:solidFill>
                <a:schemeClr val="dk1"/>
              </a:solidFill>
            </a:endParaRPr>
          </a:p>
          <a:p>
            <a:r>
              <a:rPr lang="en-US" altLang="zh-TW" dirty="0" err="1" smtClean="0"/>
              <a:t>Pig,hive</a:t>
            </a:r>
            <a:r>
              <a:rPr lang="en-US" altLang="zh-TW" dirty="0" smtClean="0"/>
              <a:t> </a:t>
            </a:r>
            <a:r>
              <a:rPr lang="zh-TW" altLang="en-US" dirty="0" smtClean="0"/>
              <a:t>會產生程式 *</a:t>
            </a:r>
            <a:r>
              <a:rPr lang="en-US" altLang="zh-TW" dirty="0" smtClean="0"/>
              <a:t>.jar  framework</a:t>
            </a:r>
          </a:p>
          <a:p>
            <a:r>
              <a:rPr lang="en-US" altLang="zh-TW" dirty="0" smtClean="0"/>
              <a:t>MapReduce </a:t>
            </a:r>
            <a:r>
              <a:rPr lang="zh-TW" altLang="en-US" dirty="0" smtClean="0"/>
              <a:t>是一個</a:t>
            </a:r>
            <a:r>
              <a:rPr lang="en-US" altLang="zh-TW" dirty="0" smtClean="0"/>
              <a:t>framework</a:t>
            </a:r>
          </a:p>
          <a:p>
            <a:r>
              <a:rPr lang="zh-TW" altLang="en-US" dirty="0" smtClean="0"/>
              <a:t>寫的程式交給</a:t>
            </a:r>
            <a:r>
              <a:rPr lang="en-US" altLang="zh-TW" dirty="0" smtClean="0"/>
              <a:t>YARN</a:t>
            </a:r>
            <a:r>
              <a:rPr lang="zh-TW" altLang="en-US" dirty="0" smtClean="0"/>
              <a:t> 跑</a:t>
            </a:r>
            <a:endParaRPr lang="en-US" altLang="zh-TW" dirty="0" smtClean="0"/>
          </a:p>
          <a:p>
            <a:pPr defTabSz="918423">
              <a:defRPr/>
            </a:pPr>
            <a:r>
              <a:rPr lang="en-US" altLang="zh-TW" dirty="0" smtClean="0"/>
              <a:t>YARN</a:t>
            </a:r>
            <a:r>
              <a:rPr lang="zh-TW" altLang="en-US" dirty="0" smtClean="0"/>
              <a:t>可以運行多個程式</a:t>
            </a:r>
            <a:endParaRPr lang="en-US" altLang="zh-TW" dirty="0" smtClean="0"/>
          </a:p>
          <a:p>
            <a:r>
              <a:rPr lang="en-US" altLang="zh-TW" dirty="0" smtClean="0"/>
              <a:t>Container</a:t>
            </a:r>
            <a:r>
              <a:rPr lang="zh-TW" altLang="en-US" dirty="0" smtClean="0"/>
              <a:t>裡面在運行程式設計師的程式</a:t>
            </a:r>
            <a:endParaRPr lang="en-US" altLang="zh-TW" dirty="0" smtClean="0"/>
          </a:p>
          <a:p>
            <a:r>
              <a:rPr lang="en-US" altLang="zh-TW" dirty="0" err="1" smtClean="0"/>
              <a:t>Nodemanager</a:t>
            </a:r>
            <a:r>
              <a:rPr lang="en-US" altLang="zh-TW" dirty="0" smtClean="0"/>
              <a:t> </a:t>
            </a:r>
            <a:r>
              <a:rPr lang="zh-TW" altLang="en-US" dirty="0" smtClean="0"/>
              <a:t>負責管理</a:t>
            </a:r>
            <a:r>
              <a:rPr lang="en-US" altLang="zh-TW" dirty="0" smtClean="0"/>
              <a:t>Container</a:t>
            </a:r>
            <a:r>
              <a:rPr lang="zh-TW" altLang="en-US" dirty="0" smtClean="0"/>
              <a:t> 程式出錯回報給</a:t>
            </a:r>
            <a:r>
              <a:rPr lang="en-US" altLang="zh-TW" dirty="0" err="1" smtClean="0"/>
              <a:t>ResourceManger</a:t>
            </a:r>
            <a:r>
              <a:rPr lang="zh-TW" altLang="en-US" dirty="0" smtClean="0"/>
              <a:t>的人</a:t>
            </a:r>
            <a:endParaRPr lang="en-US" altLang="zh-TW" dirty="0" smtClean="0"/>
          </a:p>
          <a:p>
            <a:r>
              <a:rPr lang="en-US" altLang="zh-TW" dirty="0" smtClean="0"/>
              <a:t>Q:</a:t>
            </a:r>
            <a:r>
              <a:rPr lang="zh-TW" altLang="en-US" dirty="0" smtClean="0"/>
              <a:t>每台電腦可以跑個</a:t>
            </a:r>
            <a:r>
              <a:rPr lang="en-US" altLang="zh-TW" dirty="0" smtClean="0"/>
              <a:t>Container?</a:t>
            </a:r>
          </a:p>
          <a:p>
            <a:r>
              <a:rPr lang="zh-TW" altLang="en-US" dirty="0" smtClean="0"/>
              <a:t>告訴</a:t>
            </a:r>
            <a:r>
              <a:rPr lang="en-US" altLang="zh-TW" dirty="0" err="1" smtClean="0"/>
              <a:t>nodeManger</a:t>
            </a:r>
            <a:r>
              <a:rPr lang="zh-TW" altLang="en-US" dirty="0" smtClean="0"/>
              <a:t>有幾個</a:t>
            </a:r>
            <a:r>
              <a:rPr lang="en-US" altLang="zh-TW" dirty="0" err="1" smtClean="0"/>
              <a:t>cpu</a:t>
            </a:r>
            <a:r>
              <a:rPr lang="en-US" altLang="zh-TW" dirty="0" smtClean="0"/>
              <a:t>,</a:t>
            </a:r>
            <a:r>
              <a:rPr lang="zh-TW" altLang="en-US" dirty="0" smtClean="0"/>
              <a:t>記憶體可以用</a:t>
            </a:r>
            <a:endParaRPr lang="en-US" altLang="zh-TW" dirty="0" smtClean="0"/>
          </a:p>
          <a:p>
            <a:r>
              <a:rPr lang="en-US" altLang="zh-TW" dirty="0" smtClean="0"/>
              <a:t>RAM:128G:128-25.6G=100G      </a:t>
            </a:r>
          </a:p>
          <a:p>
            <a:r>
              <a:rPr lang="zh-TW" altLang="en-US" dirty="0" smtClean="0"/>
              <a:t>可以使用的資源 依</a:t>
            </a:r>
            <a:r>
              <a:rPr lang="en-US" altLang="zh-TW" dirty="0" smtClean="0"/>
              <a:t>8:2</a:t>
            </a:r>
            <a:r>
              <a:rPr lang="zh-TW" altLang="en-US" dirty="0" smtClean="0"/>
              <a:t>比計算出可以用的電腦資源</a:t>
            </a:r>
            <a:endParaRPr lang="en-US" altLang="zh-TW" dirty="0" smtClean="0"/>
          </a:p>
          <a:p>
            <a:r>
              <a:rPr lang="en-US" altLang="zh-TW" dirty="0" smtClean="0"/>
              <a:t>CPU:32</a:t>
            </a:r>
            <a:r>
              <a:rPr lang="zh-TW" altLang="en-US" dirty="0" smtClean="0"/>
              <a:t>核</a:t>
            </a:r>
            <a:r>
              <a:rPr lang="en-US" altLang="zh-TW" dirty="0" smtClean="0"/>
              <a:t>:32-6.4=24</a:t>
            </a:r>
          </a:p>
          <a:p>
            <a:r>
              <a:rPr lang="zh-TW" altLang="en-US" dirty="0" smtClean="0"/>
              <a:t>每一個</a:t>
            </a:r>
            <a:r>
              <a:rPr lang="en-US" altLang="zh-TW" dirty="0" smtClean="0"/>
              <a:t>Container</a:t>
            </a:r>
            <a:r>
              <a:rPr lang="zh-TW" altLang="en-US" dirty="0" smtClean="0"/>
              <a:t>最大記憶體</a:t>
            </a:r>
            <a:r>
              <a:rPr lang="en-US" altLang="zh-TW" dirty="0" smtClean="0"/>
              <a:t>2G</a:t>
            </a:r>
          </a:p>
          <a:p>
            <a:r>
              <a:rPr lang="zh-TW" altLang="en-US" dirty="0" smtClean="0"/>
              <a:t>每一個</a:t>
            </a:r>
            <a:r>
              <a:rPr lang="en-US" altLang="zh-TW" dirty="0" smtClean="0"/>
              <a:t>Container</a:t>
            </a:r>
            <a:r>
              <a:rPr lang="zh-TW" altLang="en-US" dirty="0" smtClean="0"/>
              <a:t>使用雙核</a:t>
            </a:r>
            <a:endParaRPr lang="en-US" altLang="zh-TW" dirty="0" smtClean="0"/>
          </a:p>
          <a:p>
            <a:r>
              <a:rPr lang="en-US" altLang="zh-TW" dirty="0" smtClean="0"/>
              <a:t>CPU</a:t>
            </a:r>
            <a:r>
              <a:rPr lang="zh-TW" altLang="en-US" dirty="0" smtClean="0"/>
              <a:t>可以共用所以已</a:t>
            </a:r>
            <a:r>
              <a:rPr lang="en-US" altLang="zh-TW" dirty="0" smtClean="0"/>
              <a:t>RAM</a:t>
            </a:r>
            <a:r>
              <a:rPr lang="zh-TW" altLang="en-US" dirty="0" smtClean="0"/>
              <a:t>計算</a:t>
            </a:r>
            <a:endParaRPr lang="en-US" altLang="zh-TW" dirty="0" smtClean="0"/>
          </a:p>
          <a:p>
            <a:endParaRPr lang="en-US" altLang="zh-TW" dirty="0" smtClean="0"/>
          </a:p>
          <a:p>
            <a:r>
              <a:rPr lang="en-US" altLang="zh-TW" dirty="0" err="1" smtClean="0"/>
              <a:t>Localmode</a:t>
            </a:r>
            <a:r>
              <a:rPr lang="en-US" altLang="zh-TW" dirty="0" smtClean="0"/>
              <a:t> :</a:t>
            </a:r>
            <a:r>
              <a:rPr lang="zh-TW" altLang="en-US" dirty="0" smtClean="0"/>
              <a:t>設定最小資料量小於特定值就無法使用</a:t>
            </a:r>
            <a:r>
              <a:rPr lang="en-US" altLang="zh-TW" dirty="0" smtClean="0"/>
              <a:t>YARN</a:t>
            </a:r>
          </a:p>
          <a:p>
            <a:endParaRPr lang="en-US" altLang="zh-TW" dirty="0" smtClean="0"/>
          </a:p>
          <a:p>
            <a:endParaRPr lang="en-US" altLang="zh-TW" dirty="0" smtClean="0"/>
          </a:p>
          <a:p>
            <a:pPr>
              <a:buClr>
                <a:schemeClr val="dk1"/>
              </a:buClr>
              <a:buSzPct val="61111"/>
            </a:pPr>
            <a:endParaRPr lang="en-US" dirty="0">
              <a:solidFill>
                <a:schemeClr val="dk1"/>
              </a:solidFill>
            </a:endParaRPr>
          </a:p>
        </p:txBody>
      </p:sp>
      <p:sp>
        <p:nvSpPr>
          <p:cNvPr id="71" name="Shape 71"/>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812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9E802DEA-16E8-45B4-8751-791271F996FE}" type="slidenum">
              <a:rPr lang="en-US" altLang="zh-TW" b="0" smtClean="0">
                <a:latin typeface="Arial" charset="0"/>
              </a:rPr>
              <a:pPr/>
              <a:t>15</a:t>
            </a:fld>
            <a:endParaRPr lang="en-US" altLang="zh-TW" b="0" smtClean="0">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a:t>Yarn</a:t>
            </a:r>
            <a:r>
              <a:rPr lang="zh-TW" altLang="en-US" sz="800" dirty="0"/>
              <a:t>啟動後會啟動</a:t>
            </a:r>
            <a:r>
              <a:rPr lang="en-US" altLang="zh-TW" sz="800" dirty="0"/>
              <a:t>resource manger </a:t>
            </a:r>
            <a:r>
              <a:rPr lang="zh-TW" altLang="en-US" sz="800" dirty="0"/>
              <a:t>與 </a:t>
            </a:r>
            <a:r>
              <a:rPr lang="en-US" altLang="zh-TW" sz="800" dirty="0"/>
              <a:t>node Manager</a:t>
            </a:r>
          </a:p>
          <a:p>
            <a:pPr eaLnBrk="1" hangingPunct="1">
              <a:lnSpc>
                <a:spcPct val="80000"/>
              </a:lnSpc>
            </a:pPr>
            <a:r>
              <a:rPr lang="en-US" altLang="zh-TW" sz="800" dirty="0"/>
              <a:t>Resource</a:t>
            </a:r>
            <a:r>
              <a:rPr lang="zh-TW" altLang="en-US" sz="800" dirty="0"/>
              <a:t> </a:t>
            </a:r>
            <a:r>
              <a:rPr lang="en-US" altLang="zh-TW" sz="800" dirty="0"/>
              <a:t>manager</a:t>
            </a:r>
            <a:r>
              <a:rPr lang="zh-TW" altLang="en-US" sz="800" dirty="0"/>
              <a:t>決定會有幾個</a:t>
            </a:r>
            <a:r>
              <a:rPr lang="en-US" altLang="zh-TW" sz="800" dirty="0"/>
              <a:t>container</a:t>
            </a:r>
            <a:r>
              <a:rPr lang="zh-TW" altLang="en-US" sz="800" dirty="0">
                <a:solidFill>
                  <a:schemeClr val="dk1"/>
                </a:solidFill>
              </a:rPr>
              <a:t>然後交管理的任務交給</a:t>
            </a:r>
            <a:r>
              <a:rPr lang="en-US" altLang="zh-TW" sz="800" dirty="0">
                <a:solidFill>
                  <a:schemeClr val="dk1"/>
                </a:solidFill>
              </a:rPr>
              <a:t>application Master</a:t>
            </a:r>
          </a:p>
          <a:p>
            <a:pPr defTabSz="918423">
              <a:lnSpc>
                <a:spcPct val="80000"/>
              </a:lnSpc>
              <a:defRPr/>
            </a:pPr>
            <a:r>
              <a:rPr lang="en-US" altLang="zh-TW" sz="800" dirty="0" err="1"/>
              <a:t>Nodemanager</a:t>
            </a:r>
            <a:r>
              <a:rPr lang="en-US" altLang="zh-TW" sz="800" dirty="0"/>
              <a:t> </a:t>
            </a:r>
            <a:r>
              <a:rPr lang="zh-TW" altLang="en-US" sz="800" dirty="0"/>
              <a:t>負責管理</a:t>
            </a:r>
            <a:r>
              <a:rPr lang="en-US" altLang="zh-TW" sz="800" dirty="0"/>
              <a:t>Container</a:t>
            </a:r>
            <a:r>
              <a:rPr lang="zh-TW" altLang="en-US" sz="800" dirty="0"/>
              <a:t> 程式出錯回報給</a:t>
            </a:r>
            <a:r>
              <a:rPr lang="en-US" altLang="zh-TW" sz="800" dirty="0" err="1"/>
              <a:t>ResourceManger</a:t>
            </a:r>
            <a:r>
              <a:rPr lang="zh-TW" altLang="en-US" sz="800" dirty="0"/>
              <a:t>的人</a:t>
            </a:r>
            <a:endParaRPr lang="en-US" altLang="zh-TW" sz="800" dirty="0"/>
          </a:p>
          <a:p>
            <a:pPr defTabSz="918423">
              <a:lnSpc>
                <a:spcPct val="80000"/>
              </a:lnSpc>
              <a:defRPr/>
            </a:pPr>
            <a:r>
              <a:rPr lang="en-US" altLang="zh-TW" sz="800" dirty="0"/>
              <a:t>Container</a:t>
            </a:r>
            <a:r>
              <a:rPr lang="zh-TW" altLang="en-US" sz="800" dirty="0"/>
              <a:t>裡面在運行程式設計師的程式</a:t>
            </a:r>
            <a:endParaRPr lang="en-US" altLang="zh-TW" sz="800" dirty="0"/>
          </a:p>
          <a:p>
            <a:pPr eaLnBrk="1" hangingPunct="1">
              <a:lnSpc>
                <a:spcPct val="80000"/>
              </a:lnSpc>
            </a:pPr>
            <a:endParaRPr lang="en-US" altLang="zh-TW" sz="800" dirty="0"/>
          </a:p>
          <a:p>
            <a:pPr defTabSz="918423">
              <a:lnSpc>
                <a:spcPct val="80000"/>
              </a:lnSpc>
              <a:defRPr/>
            </a:pPr>
            <a:r>
              <a:rPr lang="en-US" altLang="zh-TW" sz="800" dirty="0" err="1">
                <a:latin typeface="Verdana" panose="020B0604030504040204" pitchFamily="34" charset="0"/>
                <a:ea typeface="Verdana" panose="020B0604030504040204" pitchFamily="34" charset="0"/>
                <a:cs typeface="Verdana" panose="020B0604030504040204" pitchFamily="34" charset="0"/>
              </a:rPr>
              <a:t>NodeManager</a:t>
            </a:r>
            <a:r>
              <a:rPr lang="en-US" altLang="zh-TW" sz="800" dirty="0">
                <a:latin typeface="Verdana" panose="020B0604030504040204" pitchFamily="34" charset="0"/>
                <a:ea typeface="Verdana" panose="020B0604030504040204" pitchFamily="34" charset="0"/>
                <a:cs typeface="Verdana" panose="020B0604030504040204" pitchFamily="34" charset="0"/>
              </a:rPr>
              <a:t> </a:t>
            </a:r>
            <a:r>
              <a:rPr lang="zh-TW" altLang="en-US" sz="800" dirty="0">
                <a:latin typeface="Verdana" panose="020B0604030504040204" pitchFamily="34" charset="0"/>
                <a:ea typeface="標楷體" panose="03000509000000000000" pitchFamily="65" charset="-120"/>
                <a:cs typeface="Verdana" panose="020B0604030504040204" pitchFamily="34" charset="0"/>
              </a:rPr>
              <a:t>可用的運算資源是  </a:t>
            </a:r>
            <a:r>
              <a:rPr lang="en-US" altLang="zh-TW" sz="800" dirty="0">
                <a:latin typeface="Verdana" panose="020B0604030504040204" pitchFamily="34" charset="0"/>
                <a:ea typeface="Verdana" panose="020B0604030504040204" pitchFamily="34" charset="0"/>
                <a:cs typeface="Verdana" panose="020B0604030504040204" pitchFamily="34" charset="0"/>
              </a:rPr>
              <a:t>1G </a:t>
            </a:r>
            <a:r>
              <a:rPr lang="zh-TW" altLang="en-US" sz="800" dirty="0">
                <a:latin typeface="Verdana" panose="020B0604030504040204" pitchFamily="34" charset="0"/>
                <a:ea typeface="標楷體" panose="03000509000000000000" pitchFamily="65" charset="-120"/>
                <a:cs typeface="Verdana" panose="020B0604030504040204" pitchFamily="34" charset="0"/>
              </a:rPr>
              <a:t>記憶體</a:t>
            </a:r>
            <a:r>
              <a:rPr lang="en-US" altLang="zh-TW" sz="800" dirty="0">
                <a:latin typeface="Verdana" panose="020B0604030504040204" pitchFamily="34" charset="0"/>
                <a:ea typeface="Verdana" panose="020B0604030504040204" pitchFamily="34" charset="0"/>
                <a:cs typeface="Verdana" panose="020B0604030504040204" pitchFamily="34" charset="0"/>
              </a:rPr>
              <a:t>/2 </a:t>
            </a:r>
            <a:r>
              <a:rPr lang="zh-TW" altLang="en-US" sz="800" dirty="0">
                <a:latin typeface="Verdana" panose="020B0604030504040204" pitchFamily="34" charset="0"/>
                <a:ea typeface="標楷體" panose="03000509000000000000" pitchFamily="65" charset="-120"/>
                <a:cs typeface="Verdana" panose="020B0604030504040204" pitchFamily="34" charset="0"/>
              </a:rPr>
              <a:t>核心</a:t>
            </a:r>
            <a:r>
              <a:rPr lang="en-US" altLang="zh-TW" sz="800" dirty="0">
                <a:latin typeface="Verdana" panose="020B0604030504040204" pitchFamily="34" charset="0"/>
                <a:ea typeface="Verdana" panose="020B0604030504040204" pitchFamily="34" charset="0"/>
                <a:cs typeface="Verdana" panose="020B0604030504040204" pitchFamily="34" charset="0"/>
              </a:rPr>
              <a:t>, </a:t>
            </a:r>
            <a:r>
              <a:rPr lang="zh-TW" altLang="en-US" sz="800" dirty="0">
                <a:latin typeface="Verdana" panose="020B0604030504040204" pitchFamily="34" charset="0"/>
                <a:ea typeface="標楷體" panose="03000509000000000000" pitchFamily="65" charset="-120"/>
                <a:cs typeface="Verdana" panose="020B0604030504040204" pitchFamily="34" charset="0"/>
              </a:rPr>
              <a:t>本頁設定 每一個 </a:t>
            </a:r>
            <a:r>
              <a:rPr lang="en-US" altLang="zh-TW" sz="800" dirty="0">
                <a:latin typeface="Verdana" panose="020B0604030504040204" pitchFamily="34" charset="0"/>
                <a:ea typeface="Verdana" panose="020B0604030504040204" pitchFamily="34" charset="0"/>
                <a:cs typeface="Verdana" panose="020B0604030504040204" pitchFamily="34" charset="0"/>
              </a:rPr>
              <a:t>Container </a:t>
            </a:r>
            <a:r>
              <a:rPr lang="zh-TW" altLang="en-US" sz="800" dirty="0">
                <a:latin typeface="Verdana" panose="020B0604030504040204" pitchFamily="34" charset="0"/>
                <a:ea typeface="標楷體" panose="03000509000000000000" pitchFamily="65" charset="-120"/>
                <a:cs typeface="Verdana" panose="020B0604030504040204" pitchFamily="34" charset="0"/>
              </a:rPr>
              <a:t>的運算資源是  </a:t>
            </a:r>
            <a:r>
              <a:rPr lang="en-US" altLang="zh-TW" sz="800" dirty="0">
                <a:latin typeface="Verdana" panose="020B0604030504040204" pitchFamily="34" charset="0"/>
                <a:ea typeface="Verdana" panose="020B0604030504040204" pitchFamily="34" charset="0"/>
                <a:cs typeface="Verdana" panose="020B0604030504040204" pitchFamily="34" charset="0"/>
              </a:rPr>
              <a:t>300M </a:t>
            </a:r>
            <a:r>
              <a:rPr lang="zh-TW" altLang="en-US" sz="800" dirty="0">
                <a:latin typeface="Verdana" panose="020B0604030504040204" pitchFamily="34" charset="0"/>
                <a:ea typeface="標楷體" panose="03000509000000000000" pitchFamily="65" charset="-120"/>
                <a:cs typeface="Verdana" panose="020B0604030504040204" pitchFamily="34" charset="0"/>
              </a:rPr>
              <a:t>記憶體</a:t>
            </a:r>
            <a:r>
              <a:rPr lang="en-US" altLang="zh-TW" sz="800" dirty="0">
                <a:latin typeface="Verdana" panose="020B0604030504040204" pitchFamily="34" charset="0"/>
                <a:ea typeface="Verdana" panose="020B0604030504040204" pitchFamily="34" charset="0"/>
                <a:cs typeface="Verdana" panose="020B0604030504040204" pitchFamily="34" charset="0"/>
              </a:rPr>
              <a:t>/1 </a:t>
            </a:r>
            <a:r>
              <a:rPr lang="zh-TW" altLang="en-US" sz="800" dirty="0">
                <a:latin typeface="Verdana" panose="020B0604030504040204" pitchFamily="34" charset="0"/>
                <a:ea typeface="標楷體" panose="03000509000000000000" pitchFamily="65" charset="-120"/>
                <a:cs typeface="Verdana" panose="020B0604030504040204" pitchFamily="34" charset="0"/>
              </a:rPr>
              <a:t>核心</a:t>
            </a:r>
            <a:r>
              <a:rPr lang="en-US" altLang="zh-TW" sz="800" dirty="0">
                <a:latin typeface="Verdana" panose="020B0604030504040204" pitchFamily="34" charset="0"/>
                <a:ea typeface="Verdana" panose="020B0604030504040204" pitchFamily="34" charset="0"/>
                <a:cs typeface="Verdana" panose="020B0604030504040204" pitchFamily="34" charset="0"/>
              </a:rPr>
              <a:t>, </a:t>
            </a:r>
            <a:r>
              <a:rPr lang="zh-TW" altLang="en-US" sz="800" dirty="0">
                <a:latin typeface="Verdana" panose="020B0604030504040204" pitchFamily="34" charset="0"/>
                <a:ea typeface="標楷體" panose="03000509000000000000" pitchFamily="65" charset="-120"/>
                <a:cs typeface="Verdana" panose="020B0604030504040204" pitchFamily="34" charset="0"/>
              </a:rPr>
              <a:t>所以每一部 </a:t>
            </a:r>
            <a:r>
              <a:rPr lang="en-US" altLang="zh-TW" sz="800" dirty="0" err="1">
                <a:latin typeface="Verdana" panose="020B0604030504040204" pitchFamily="34" charset="0"/>
                <a:ea typeface="Verdana" panose="020B0604030504040204" pitchFamily="34" charset="0"/>
                <a:cs typeface="Verdana" panose="020B0604030504040204" pitchFamily="34" charset="0"/>
              </a:rPr>
              <a:t>NodeManager</a:t>
            </a:r>
            <a:r>
              <a:rPr lang="en-US" altLang="zh-TW" sz="800" dirty="0">
                <a:latin typeface="Verdana" panose="020B0604030504040204" pitchFamily="34" charset="0"/>
                <a:ea typeface="Verdana" panose="020B0604030504040204" pitchFamily="34" charset="0"/>
                <a:cs typeface="Verdana" panose="020B0604030504040204" pitchFamily="34" charset="0"/>
              </a:rPr>
              <a:t> </a:t>
            </a:r>
            <a:r>
              <a:rPr lang="zh-TW" altLang="en-US" sz="800" dirty="0">
                <a:latin typeface="Verdana" panose="020B0604030504040204" pitchFamily="34" charset="0"/>
                <a:ea typeface="標楷體" panose="03000509000000000000" pitchFamily="65" charset="-120"/>
                <a:cs typeface="Verdana" panose="020B0604030504040204" pitchFamily="34" charset="0"/>
              </a:rPr>
              <a:t>可啟用 </a:t>
            </a:r>
            <a:r>
              <a:rPr lang="en-US" altLang="zh-TW" sz="800" dirty="0">
                <a:latin typeface="Verdana" panose="020B0604030504040204" pitchFamily="34" charset="0"/>
                <a:ea typeface="Verdana" panose="020B0604030504040204" pitchFamily="34" charset="0"/>
                <a:cs typeface="Verdana" panose="020B0604030504040204" pitchFamily="34" charset="0"/>
              </a:rPr>
              <a:t>3 </a:t>
            </a:r>
            <a:r>
              <a:rPr lang="zh-TW" altLang="en-US" sz="800" dirty="0">
                <a:latin typeface="Verdana" panose="020B0604030504040204" pitchFamily="34" charset="0"/>
                <a:ea typeface="標楷體" panose="03000509000000000000" pitchFamily="65" charset="-120"/>
                <a:cs typeface="Verdana" panose="020B0604030504040204" pitchFamily="34" charset="0"/>
              </a:rPr>
              <a:t>個 </a:t>
            </a:r>
            <a:r>
              <a:rPr lang="en-US" altLang="zh-TW" sz="800" dirty="0">
                <a:latin typeface="Verdana" panose="020B0604030504040204" pitchFamily="34" charset="0"/>
                <a:ea typeface="Verdana" panose="020B0604030504040204" pitchFamily="34" charset="0"/>
                <a:cs typeface="Verdana" panose="020B0604030504040204" pitchFamily="34" charset="0"/>
              </a:rPr>
              <a:t>Container.</a:t>
            </a:r>
            <a:r>
              <a:rPr lang="zh-TW" altLang="en-US" sz="800" dirty="0">
                <a:latin typeface="Verdana" panose="020B0604030504040204" pitchFamily="34" charset="0"/>
                <a:ea typeface="標楷體" panose="03000509000000000000" pitchFamily="65" charset="-120"/>
                <a:cs typeface="Verdana" panose="020B0604030504040204" pitchFamily="34" charset="0"/>
              </a:rPr>
              <a:t> 而每個 </a:t>
            </a:r>
            <a:r>
              <a:rPr lang="en-US" altLang="zh-TW" sz="800" dirty="0">
                <a:latin typeface="Verdana" panose="020B0604030504040204" pitchFamily="34" charset="0"/>
                <a:ea typeface="Verdana" panose="020B0604030504040204" pitchFamily="34" charset="0"/>
                <a:cs typeface="Verdana" panose="020B0604030504040204" pitchFamily="34" charset="0"/>
              </a:rPr>
              <a:t>Container </a:t>
            </a:r>
            <a:r>
              <a:rPr lang="zh-TW" altLang="en-US" sz="800" dirty="0">
                <a:latin typeface="Verdana" panose="020B0604030504040204" pitchFamily="34" charset="0"/>
                <a:ea typeface="標楷體" panose="03000509000000000000" pitchFamily="65" charset="-120"/>
                <a:cs typeface="Verdana" panose="020B0604030504040204" pitchFamily="34" charset="0"/>
              </a:rPr>
              <a:t>的 </a:t>
            </a:r>
            <a:r>
              <a:rPr lang="en-US" altLang="zh-TW" sz="800" dirty="0" err="1">
                <a:latin typeface="Verdana" panose="020B0604030504040204" pitchFamily="34" charset="0"/>
                <a:ea typeface="Verdana" panose="020B0604030504040204" pitchFamily="34" charset="0"/>
                <a:cs typeface="Verdana" panose="020B0604030504040204" pitchFamily="34" charset="0"/>
              </a:rPr>
              <a:t>HeapSize</a:t>
            </a:r>
            <a:r>
              <a:rPr lang="en-US" altLang="zh-TW" sz="800" dirty="0">
                <a:latin typeface="Verdana" panose="020B0604030504040204" pitchFamily="34" charset="0"/>
                <a:ea typeface="Verdana" panose="020B0604030504040204" pitchFamily="34" charset="0"/>
                <a:cs typeface="Verdana" panose="020B0604030504040204" pitchFamily="34" charset="0"/>
              </a:rPr>
              <a:t> </a:t>
            </a:r>
            <a:r>
              <a:rPr lang="zh-TW" altLang="en-US" sz="800" dirty="0">
                <a:latin typeface="Verdana" panose="020B0604030504040204" pitchFamily="34" charset="0"/>
                <a:ea typeface="標楷體" panose="03000509000000000000" pitchFamily="65" charset="-120"/>
                <a:cs typeface="Verdana" panose="020B0604030504040204" pitchFamily="34" charset="0"/>
              </a:rPr>
              <a:t>設定為 </a:t>
            </a:r>
            <a:r>
              <a:rPr lang="en-US" altLang="zh-TW" sz="800" dirty="0">
                <a:latin typeface="Verdana" panose="020B0604030504040204" pitchFamily="34" charset="0"/>
                <a:ea typeface="Verdana" panose="020B0604030504040204" pitchFamily="34" charset="0"/>
                <a:cs typeface="Verdana" panose="020B0604030504040204" pitchFamily="34" charset="0"/>
              </a:rPr>
              <a:t>224 M</a:t>
            </a:r>
          </a:p>
          <a:p>
            <a:pPr eaLnBrk="1" hangingPunct="1">
              <a:lnSpc>
                <a:spcPct val="80000"/>
              </a:lnSpc>
            </a:pPr>
            <a:endParaRPr lang="zh-TW" altLang="zh-TW" sz="800" dirty="0"/>
          </a:p>
        </p:txBody>
      </p:sp>
    </p:spTree>
    <p:extLst>
      <p:ext uri="{BB962C8B-B14F-4D97-AF65-F5344CB8AC3E}">
        <p14:creationId xmlns:p14="http://schemas.microsoft.com/office/powerpoint/2010/main" val="3128728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zh-TW" altLang="en-US" dirty="0" smtClean="0"/>
              <a:t>使用者在取得特定資料時必須提供</a:t>
            </a:r>
            <a:r>
              <a:rPr lang="en-US" altLang="zh-TW" dirty="0" err="1" smtClean="0"/>
              <a:t>MapReduce</a:t>
            </a:r>
            <a:r>
              <a:rPr lang="zh-TW" altLang="en-US" dirty="0" smtClean="0"/>
              <a:t>程式給</a:t>
            </a:r>
            <a:r>
              <a:rPr lang="en-US" altLang="zh-TW" dirty="0" smtClean="0"/>
              <a:t>YARN</a:t>
            </a:r>
            <a:r>
              <a:rPr lang="zh-TW" altLang="en-US" dirty="0" smtClean="0"/>
              <a:t>執行也是</a:t>
            </a:r>
            <a:r>
              <a:rPr lang="en-US" altLang="zh-TW" dirty="0" smtClean="0"/>
              <a:t>Hadoop</a:t>
            </a:r>
            <a:r>
              <a:rPr lang="zh-TW" altLang="en-US" dirty="0" smtClean="0"/>
              <a:t>的核心。</a:t>
            </a:r>
            <a:endParaRPr dirty="0"/>
          </a:p>
        </p:txBody>
      </p:sp>
      <p:sp>
        <p:nvSpPr>
          <p:cNvPr id="64" name="Shape 64"/>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567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17</a:t>
            </a:fld>
            <a:endParaRPr lang="zh-TW" altLang="en-US"/>
          </a:p>
        </p:txBody>
      </p:sp>
    </p:spTree>
    <p:extLst>
      <p:ext uri="{BB962C8B-B14F-4D97-AF65-F5344CB8AC3E}">
        <p14:creationId xmlns:p14="http://schemas.microsoft.com/office/powerpoint/2010/main" val="3705821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18</a:t>
            </a:fld>
            <a:endParaRPr lang="zh-TW" altLang="en-US"/>
          </a:p>
        </p:txBody>
      </p:sp>
    </p:spTree>
    <p:extLst>
      <p:ext uri="{BB962C8B-B14F-4D97-AF65-F5344CB8AC3E}">
        <p14:creationId xmlns:p14="http://schemas.microsoft.com/office/powerpoint/2010/main" val="536011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dirty="0" smtClean="0"/>
              <a:t>MapReduce</a:t>
            </a:r>
            <a:r>
              <a:rPr lang="en-US" baseline="0" dirty="0" smtClean="0"/>
              <a:t> </a:t>
            </a:r>
            <a:r>
              <a:rPr lang="zh-TW" altLang="en-US" baseline="0" dirty="0" smtClean="0"/>
              <a:t>任務過程分成兩個處理階段</a:t>
            </a:r>
            <a:r>
              <a:rPr lang="en-US" altLang="zh-TW" baseline="0" dirty="0" smtClean="0"/>
              <a:t>: map</a:t>
            </a:r>
            <a:r>
              <a:rPr lang="zh-TW" altLang="en-US" baseline="0" dirty="0" smtClean="0"/>
              <a:t>階段和</a:t>
            </a:r>
            <a:r>
              <a:rPr lang="en-US" altLang="zh-TW" baseline="0" dirty="0" smtClean="0"/>
              <a:t>reduce</a:t>
            </a:r>
            <a:r>
              <a:rPr lang="zh-TW" altLang="en-US" baseline="0" dirty="0" smtClean="0"/>
              <a:t>階段</a:t>
            </a:r>
            <a:r>
              <a:rPr lang="en-US" altLang="zh-TW" baseline="0" dirty="0" smtClean="0"/>
              <a:t>,</a:t>
            </a:r>
            <a:r>
              <a:rPr lang="zh-TW" altLang="en-US" baseline="0" dirty="0" smtClean="0"/>
              <a:t>每個階段都以鍵值作為輸入和輸出，其類型由程式設計師來選擇</a:t>
            </a:r>
            <a:r>
              <a:rPr lang="en-US" altLang="zh-TW" baseline="0" dirty="0" smtClean="0"/>
              <a:t>,</a:t>
            </a:r>
            <a:r>
              <a:rPr lang="zh-TW" altLang="en-US" baseline="0" dirty="0" smtClean="0"/>
              <a:t>程式設計師還需要寫兩個函數</a:t>
            </a:r>
            <a:r>
              <a:rPr lang="en-US" altLang="zh-TW" baseline="0" dirty="0" smtClean="0"/>
              <a:t>:</a:t>
            </a:r>
            <a:r>
              <a:rPr lang="zh-TW" altLang="en-US" baseline="0" dirty="0" smtClean="0"/>
              <a:t> </a:t>
            </a:r>
            <a:r>
              <a:rPr lang="en-US" altLang="zh-TW" baseline="0" dirty="0" smtClean="0"/>
              <a:t>map</a:t>
            </a:r>
            <a:r>
              <a:rPr lang="zh-TW" altLang="en-US" baseline="0" dirty="0" smtClean="0"/>
              <a:t> 函數和</a:t>
            </a:r>
            <a:r>
              <a:rPr lang="en-US" altLang="zh-TW" baseline="0" dirty="0" smtClean="0"/>
              <a:t>reduce</a:t>
            </a:r>
            <a:r>
              <a:rPr lang="zh-TW" altLang="en-US" baseline="0" dirty="0" smtClean="0"/>
              <a:t>函數。</a:t>
            </a:r>
            <a:endParaRPr lang="en-US" altLang="zh-TW" baseline="0" dirty="0" smtClean="0"/>
          </a:p>
          <a:p>
            <a:r>
              <a:rPr lang="en-US" dirty="0" smtClean="0"/>
              <a:t>Map</a:t>
            </a:r>
            <a:r>
              <a:rPr lang="zh-TW" altLang="en-US" dirty="0" smtClean="0"/>
              <a:t>函數的功能在此範例中僅限於提取年份和氣溫訊息</a:t>
            </a:r>
            <a:r>
              <a:rPr lang="en-US" altLang="zh-TW" dirty="0" smtClean="0"/>
              <a:t>,</a:t>
            </a:r>
            <a:r>
              <a:rPr lang="zh-TW" altLang="en-US" dirty="0" smtClean="0"/>
              <a:t>並將他們做為輸出</a:t>
            </a:r>
            <a:r>
              <a:rPr lang="en-US" altLang="zh-TW" dirty="0" smtClean="0"/>
              <a:t>(</a:t>
            </a:r>
            <a:r>
              <a:rPr lang="zh-TW" altLang="en-US" dirty="0" smtClean="0"/>
              <a:t>氣溫已用整數表示</a:t>
            </a:r>
            <a:r>
              <a:rPr lang="en-US" altLang="zh-TW" dirty="0" smtClean="0"/>
              <a:t>)</a:t>
            </a:r>
          </a:p>
          <a:p>
            <a:r>
              <a:rPr lang="en-US" altLang="zh-TW" dirty="0" smtClean="0"/>
              <a:t>(1950, 0)</a:t>
            </a:r>
          </a:p>
          <a:p>
            <a:r>
              <a:rPr lang="en-US" dirty="0" smtClean="0"/>
              <a:t>(1950,</a:t>
            </a:r>
            <a:r>
              <a:rPr lang="zh-TW" altLang="en-US" dirty="0" smtClean="0"/>
              <a:t> </a:t>
            </a:r>
            <a:r>
              <a:rPr lang="en-US" dirty="0" smtClean="0"/>
              <a:t>22)</a:t>
            </a:r>
          </a:p>
          <a:p>
            <a:r>
              <a:rPr lang="en-US" dirty="0" smtClean="0"/>
              <a:t>(1950, -11)</a:t>
            </a:r>
          </a:p>
          <a:p>
            <a:r>
              <a:rPr lang="en-US" dirty="0" smtClean="0"/>
              <a:t>(1949, </a:t>
            </a:r>
            <a:r>
              <a:rPr lang="zh-TW" altLang="en-US" dirty="0" smtClean="0"/>
              <a:t> </a:t>
            </a:r>
            <a:r>
              <a:rPr lang="en-US" dirty="0" smtClean="0"/>
              <a:t>111)</a:t>
            </a:r>
          </a:p>
          <a:p>
            <a:r>
              <a:rPr lang="en-US" dirty="0" smtClean="0"/>
              <a:t>(1949, 78)</a:t>
            </a:r>
          </a:p>
          <a:p>
            <a:r>
              <a:rPr lang="en-US" dirty="0" smtClean="0"/>
              <a:t>Map</a:t>
            </a:r>
            <a:r>
              <a:rPr lang="en-US" baseline="0" dirty="0" smtClean="0"/>
              <a:t> </a:t>
            </a:r>
            <a:r>
              <a:rPr lang="zh-TW" altLang="en-US" baseline="0" dirty="0" smtClean="0"/>
              <a:t>函數的輸出經由 </a:t>
            </a:r>
            <a:r>
              <a:rPr lang="en-US" altLang="zh-TW" baseline="0" dirty="0" smtClean="0"/>
              <a:t>MapReduce </a:t>
            </a:r>
            <a:r>
              <a:rPr lang="zh-TW" altLang="en-US" baseline="0" dirty="0" smtClean="0"/>
              <a:t>框架處理後</a:t>
            </a:r>
            <a:r>
              <a:rPr lang="en-US" altLang="zh-TW" baseline="0" dirty="0" smtClean="0"/>
              <a:t>,</a:t>
            </a:r>
            <a:r>
              <a:rPr lang="zh-TW" altLang="en-US" baseline="0" dirty="0" smtClean="0"/>
              <a:t> 最後發送到</a:t>
            </a:r>
            <a:r>
              <a:rPr lang="en-US" altLang="zh-TW" baseline="0" dirty="0" smtClean="0"/>
              <a:t>reduce</a:t>
            </a:r>
            <a:r>
              <a:rPr lang="zh-TW" altLang="en-US" baseline="0" dirty="0" smtClean="0"/>
              <a:t>函數。這個處理過程基於鍵來對鍵值對進行排序和分組。 因此</a:t>
            </a:r>
            <a:r>
              <a:rPr lang="en-US" altLang="zh-TW" baseline="0" dirty="0" smtClean="0"/>
              <a:t>,</a:t>
            </a:r>
            <a:r>
              <a:rPr lang="zh-TW" altLang="en-US" baseline="0" dirty="0" smtClean="0"/>
              <a:t> 在這一示例中， </a:t>
            </a:r>
            <a:r>
              <a:rPr lang="en-US" altLang="zh-TW" baseline="0" dirty="0" smtClean="0"/>
              <a:t>reduce</a:t>
            </a:r>
            <a:r>
              <a:rPr lang="zh-TW" altLang="en-US" baseline="0" dirty="0" smtClean="0"/>
              <a:t>函數看到的是如下輸入</a:t>
            </a:r>
            <a:r>
              <a:rPr lang="en-US" altLang="zh-TW" baseline="0" dirty="0" smtClean="0"/>
              <a:t>:</a:t>
            </a:r>
          </a:p>
          <a:p>
            <a:r>
              <a:rPr lang="en-US" altLang="zh-TW" baseline="0" dirty="0" smtClean="0"/>
              <a:t>(1949, [111, 78])</a:t>
            </a:r>
          </a:p>
          <a:p>
            <a:r>
              <a:rPr lang="en-US" baseline="0" dirty="0" smtClean="0"/>
              <a:t>(1950, [0, 22, -11])</a:t>
            </a:r>
          </a:p>
          <a:p>
            <a:r>
              <a:rPr lang="zh-TW" altLang="en-US" dirty="0" smtClean="0"/>
              <a:t>每一年份後緊跟著一系列氣溫數據。 </a:t>
            </a:r>
            <a:r>
              <a:rPr lang="en-US" altLang="zh-TW" dirty="0" smtClean="0"/>
              <a:t>Reduce</a:t>
            </a:r>
            <a:r>
              <a:rPr lang="zh-TW" altLang="en-US" dirty="0" smtClean="0"/>
              <a:t>含數現在要做的是遍歷整個列表並從中找出最大的讀數</a:t>
            </a:r>
            <a:r>
              <a:rPr lang="en-US" altLang="zh-TW" dirty="0" smtClean="0"/>
              <a:t>:</a:t>
            </a:r>
          </a:p>
          <a:p>
            <a:r>
              <a:rPr lang="en-US" altLang="zh-TW" dirty="0" smtClean="0"/>
              <a:t>(1949, 111)</a:t>
            </a:r>
          </a:p>
          <a:p>
            <a:r>
              <a:rPr lang="en-US" dirty="0" smtClean="0"/>
              <a:t>(1950,</a:t>
            </a:r>
            <a:r>
              <a:rPr lang="en-US" baseline="0" dirty="0" smtClean="0"/>
              <a:t> 22)</a:t>
            </a:r>
          </a:p>
          <a:p>
            <a:endParaRPr dirty="0"/>
          </a:p>
        </p:txBody>
      </p:sp>
      <p:sp>
        <p:nvSpPr>
          <p:cNvPr id="73" name="Shape 73"/>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28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CEF1281-C9D3-4CA3-A2C9-087841002227}" type="slidenum">
              <a:rPr lang="zh-TW" altLang="en-US" smtClean="0"/>
              <a:pPr/>
              <a:t>2</a:t>
            </a:fld>
            <a:endParaRPr lang="zh-TW" altLang="en-US"/>
          </a:p>
        </p:txBody>
      </p:sp>
    </p:spTree>
    <p:extLst>
      <p:ext uri="{BB962C8B-B14F-4D97-AF65-F5344CB8AC3E}">
        <p14:creationId xmlns:p14="http://schemas.microsoft.com/office/powerpoint/2010/main" val="3960746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dirty="0" smtClean="0"/>
              <a:t>Hadoop</a:t>
            </a:r>
            <a:r>
              <a:rPr lang="en-US" baseline="0" dirty="0" smtClean="0"/>
              <a:t> </a:t>
            </a:r>
            <a:r>
              <a:rPr lang="zh-TW" altLang="en-US" baseline="0" dirty="0" smtClean="0"/>
              <a:t>將</a:t>
            </a:r>
            <a:r>
              <a:rPr lang="en-US" altLang="zh-TW" baseline="0" dirty="0" smtClean="0"/>
              <a:t>MapReduce</a:t>
            </a:r>
            <a:r>
              <a:rPr lang="zh-TW" altLang="en-US" baseline="0" dirty="0" smtClean="0"/>
              <a:t>的輸入資料分成等長的小資料塊</a:t>
            </a:r>
            <a:r>
              <a:rPr lang="en-US" altLang="zh-TW" baseline="0" dirty="0" smtClean="0"/>
              <a:t>,</a:t>
            </a:r>
            <a:r>
              <a:rPr lang="zh-TW" altLang="en-US" baseline="0" dirty="0" smtClean="0"/>
              <a:t>稱為輸入</a:t>
            </a:r>
            <a:r>
              <a:rPr lang="en-US" altLang="zh-TW" baseline="0" dirty="0" smtClean="0"/>
              <a:t>block</a:t>
            </a:r>
            <a:r>
              <a:rPr lang="zh-TW" altLang="en-US" baseline="0" dirty="0" smtClean="0"/>
              <a:t>。</a:t>
            </a:r>
            <a:r>
              <a:rPr lang="en-US" altLang="zh-TW" baseline="0" dirty="0" smtClean="0"/>
              <a:t>Hadoop</a:t>
            </a:r>
            <a:r>
              <a:rPr lang="zh-TW" altLang="en-US" baseline="0" dirty="0" smtClean="0"/>
              <a:t>為每個</a:t>
            </a:r>
            <a:r>
              <a:rPr lang="en-US" altLang="zh-TW" baseline="0" dirty="0" smtClean="0"/>
              <a:t>block</a:t>
            </a:r>
            <a:r>
              <a:rPr lang="zh-TW" altLang="en-US" baseline="0" dirty="0" smtClean="0"/>
              <a:t>構建一個</a:t>
            </a:r>
            <a:r>
              <a:rPr lang="en-US" altLang="zh-TW" baseline="0" dirty="0" smtClean="0"/>
              <a:t>map</a:t>
            </a:r>
            <a:r>
              <a:rPr lang="zh-TW" altLang="en-US" baseline="0" dirty="0" smtClean="0"/>
              <a:t>任務，並由該任務來運行用戶自定義的</a:t>
            </a:r>
            <a:r>
              <a:rPr lang="en-US" altLang="zh-TW" baseline="0" dirty="0" smtClean="0"/>
              <a:t>map</a:t>
            </a:r>
            <a:r>
              <a:rPr lang="zh-TW" altLang="en-US" baseline="0" dirty="0" smtClean="0"/>
              <a:t>函數從而處理</a:t>
            </a:r>
            <a:r>
              <a:rPr lang="en-US" altLang="zh-TW" baseline="0" dirty="0" smtClean="0"/>
              <a:t>block</a:t>
            </a:r>
            <a:r>
              <a:rPr lang="zh-TW" altLang="en-US" baseline="0" dirty="0" smtClean="0"/>
              <a:t>中的每條紀錄。因此，如果我們並行處理每個</a:t>
            </a:r>
            <a:r>
              <a:rPr lang="en-US" altLang="zh-TW" baseline="0" dirty="0" smtClean="0"/>
              <a:t>block</a:t>
            </a:r>
            <a:r>
              <a:rPr lang="zh-TW" altLang="en-US" baseline="0" dirty="0" smtClean="0"/>
              <a:t>，且每個</a:t>
            </a:r>
            <a:r>
              <a:rPr lang="en-US" altLang="zh-TW" baseline="0" dirty="0" smtClean="0"/>
              <a:t>block</a:t>
            </a:r>
            <a:r>
              <a:rPr lang="zh-TW" altLang="en-US" baseline="0" dirty="0" smtClean="0"/>
              <a:t>資料比較小，那麼整個處理過程將獲得更好的負載平衡，因此一台較快的電腦能夠處理的資料</a:t>
            </a:r>
            <a:r>
              <a:rPr lang="en-US" altLang="zh-TW" baseline="0" dirty="0" smtClean="0"/>
              <a:t>block</a:t>
            </a:r>
            <a:r>
              <a:rPr lang="zh-TW" altLang="en-US" baseline="0" dirty="0" smtClean="0"/>
              <a:t>比一台較慢的電腦更多，且成一定的比例。</a:t>
            </a:r>
            <a:endParaRPr lang="en-US" altLang="zh-TW" baseline="0" dirty="0" smtClean="0"/>
          </a:p>
          <a:p>
            <a:r>
              <a:rPr lang="zh-TW" altLang="en-US" baseline="0" dirty="0" smtClean="0"/>
              <a:t>另一方面，如果</a:t>
            </a:r>
            <a:r>
              <a:rPr lang="en-US" altLang="zh-TW" baseline="0" dirty="0" smtClean="0"/>
              <a:t>block</a:t>
            </a:r>
            <a:r>
              <a:rPr lang="zh-TW" altLang="en-US" baseline="0" dirty="0" smtClean="0"/>
              <a:t>切分的太小，那麼管理</a:t>
            </a:r>
            <a:r>
              <a:rPr lang="en-US" altLang="zh-TW" baseline="0" dirty="0" smtClean="0"/>
              <a:t>block</a:t>
            </a:r>
            <a:r>
              <a:rPr lang="zh-TW" altLang="en-US" baseline="0" dirty="0" smtClean="0"/>
              <a:t>的總時間和建構</a:t>
            </a:r>
            <a:r>
              <a:rPr lang="en-US" altLang="zh-TW" baseline="0" dirty="0" smtClean="0"/>
              <a:t>map</a:t>
            </a:r>
            <a:r>
              <a:rPr lang="zh-TW" altLang="en-US" baseline="0" dirty="0" smtClean="0"/>
              <a:t>任務的總時間將決定作業的整個執行時間。對於大多數作業來說，一個合理的</a:t>
            </a:r>
            <a:r>
              <a:rPr lang="en-US" altLang="zh-TW" baseline="0" dirty="0" smtClean="0"/>
              <a:t>block</a:t>
            </a:r>
            <a:r>
              <a:rPr lang="zh-TW" altLang="en-US" baseline="0" dirty="0" smtClean="0"/>
              <a:t>大小趨向於</a:t>
            </a:r>
            <a:r>
              <a:rPr lang="en-US" altLang="zh-TW" baseline="0" dirty="0" smtClean="0"/>
              <a:t>HDFS</a:t>
            </a:r>
            <a:r>
              <a:rPr lang="zh-TW" altLang="en-US" baseline="0" dirty="0" smtClean="0"/>
              <a:t>的一個</a:t>
            </a:r>
            <a:r>
              <a:rPr lang="en-US" altLang="zh-TW" baseline="0" dirty="0" smtClean="0"/>
              <a:t>block</a:t>
            </a:r>
            <a:r>
              <a:rPr lang="zh-TW" altLang="en-US" baseline="0" dirty="0" smtClean="0"/>
              <a:t>的大小，默認是</a:t>
            </a:r>
            <a:r>
              <a:rPr lang="en-US" altLang="zh-TW" baseline="0" dirty="0" smtClean="0"/>
              <a:t>128MB</a:t>
            </a:r>
            <a:r>
              <a:rPr lang="zh-TW" altLang="en-US" baseline="0" dirty="0" smtClean="0"/>
              <a:t>，不過可以針對集群調整這個默認值</a:t>
            </a:r>
            <a:r>
              <a:rPr lang="en-US" altLang="zh-TW" baseline="0" dirty="0" smtClean="0"/>
              <a:t>(</a:t>
            </a:r>
            <a:r>
              <a:rPr lang="zh-TW" altLang="en-US" baseline="0" dirty="0" smtClean="0"/>
              <a:t>對新建的所有文件</a:t>
            </a:r>
            <a:r>
              <a:rPr lang="en-US" altLang="zh-TW" baseline="0" dirty="0" smtClean="0"/>
              <a:t>)</a:t>
            </a:r>
            <a:r>
              <a:rPr lang="zh-TW" altLang="en-US" baseline="0" dirty="0" smtClean="0"/>
              <a:t>，或對新建的每個文件具體指定。</a:t>
            </a:r>
            <a:endParaRPr lang="en-US" altLang="zh-TW" baseline="0" dirty="0" smtClean="0"/>
          </a:p>
        </p:txBody>
      </p:sp>
      <p:sp>
        <p:nvSpPr>
          <p:cNvPr id="80" name="Shape 80"/>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88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ETL:</a:t>
            </a:r>
            <a:r>
              <a:rPr lang="zh-TW" altLang="en-US" dirty="0"/>
              <a:t>指</a:t>
            </a:r>
            <a:r>
              <a:rPr lang="en-US" altLang="zh-TW" dirty="0"/>
              <a:t>Extract(</a:t>
            </a:r>
            <a:r>
              <a:rPr lang="zh-TW" altLang="en-US" dirty="0"/>
              <a:t>資料抽取</a:t>
            </a:r>
            <a:r>
              <a:rPr lang="en-US" altLang="zh-TW" dirty="0"/>
              <a:t>)</a:t>
            </a:r>
            <a:r>
              <a:rPr lang="zh-TW" altLang="en-US" dirty="0"/>
              <a:t>、 </a:t>
            </a:r>
            <a:r>
              <a:rPr lang="en-US" altLang="zh-TW" dirty="0"/>
              <a:t>Transform(</a:t>
            </a:r>
            <a:r>
              <a:rPr lang="zh-TW" altLang="en-US" dirty="0"/>
              <a:t>轉換</a:t>
            </a:r>
            <a:r>
              <a:rPr lang="en-US" altLang="zh-TW" dirty="0"/>
              <a:t>)</a:t>
            </a:r>
            <a:r>
              <a:rPr lang="zh-TW" altLang="en-US" dirty="0"/>
              <a:t>、 </a:t>
            </a:r>
            <a:r>
              <a:rPr lang="en-US" altLang="zh-TW" dirty="0"/>
              <a:t>Loading(</a:t>
            </a:r>
            <a:r>
              <a:rPr lang="zh-TW" altLang="en-US" dirty="0"/>
              <a:t>裝載</a:t>
            </a:r>
            <a:r>
              <a:rPr lang="en-US" altLang="zh-TW" dirty="0"/>
              <a:t>)</a:t>
            </a:r>
            <a:r>
              <a:rPr lang="zh-TW" altLang="en-US" dirty="0"/>
              <a:t>三個過程，是構建資料倉庫的前提所在。</a:t>
            </a:r>
            <a:endParaRPr lang="en-US" altLang="zh-TW" dirty="0"/>
          </a:p>
          <a:p>
            <a:r>
              <a:rPr lang="en-US" altLang="zh-TW" dirty="0" smtClean="0"/>
              <a:t>Pig</a:t>
            </a:r>
            <a:r>
              <a:rPr lang="zh-TW" altLang="en-US" dirty="0" smtClean="0"/>
              <a:t>與</a:t>
            </a:r>
            <a:r>
              <a:rPr lang="en-US" altLang="zh-TW" dirty="0" smtClean="0"/>
              <a:t>Hive</a:t>
            </a:r>
            <a:r>
              <a:rPr lang="zh-TW" altLang="en-US" dirty="0" smtClean="0"/>
              <a:t>也能產生</a:t>
            </a:r>
            <a:r>
              <a:rPr lang="en-US" altLang="zh-TW" dirty="0" smtClean="0"/>
              <a:t>MapReduce</a:t>
            </a:r>
            <a:endParaRPr lang="zh-TW" altLang="en-US" dirty="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21</a:t>
            </a:fld>
            <a:endParaRPr lang="zh-TW" altLang="en-US"/>
          </a:p>
        </p:txBody>
      </p:sp>
    </p:spTree>
    <p:extLst>
      <p:ext uri="{BB962C8B-B14F-4D97-AF65-F5344CB8AC3E}">
        <p14:creationId xmlns:p14="http://schemas.microsoft.com/office/powerpoint/2010/main" val="553975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altLang="zh-TW" dirty="0" smtClean="0"/>
              <a:t>Hive</a:t>
            </a:r>
            <a:r>
              <a:rPr lang="zh-TW" altLang="en-US" dirty="0" smtClean="0"/>
              <a:t>是一個可以結合</a:t>
            </a:r>
            <a:r>
              <a:rPr lang="en-US" altLang="zh-TW" dirty="0" smtClean="0"/>
              <a:t>PIG</a:t>
            </a:r>
            <a:r>
              <a:rPr lang="zh-TW" altLang="en-US" dirty="0" smtClean="0"/>
              <a:t>、</a:t>
            </a:r>
            <a:r>
              <a:rPr lang="en-US" altLang="zh-TW" dirty="0" smtClean="0"/>
              <a:t>HBASE</a:t>
            </a:r>
            <a:r>
              <a:rPr lang="zh-TW" altLang="en-US" dirty="0" smtClean="0"/>
              <a:t>處理資料的工具</a:t>
            </a:r>
            <a:r>
              <a:rPr lang="en-US" altLang="zh-TW" dirty="0" smtClean="0"/>
              <a:t>,</a:t>
            </a:r>
            <a:r>
              <a:rPr lang="zh-TW" altLang="en-US" dirty="0" smtClean="0"/>
              <a:t>它可以使用傳統</a:t>
            </a:r>
            <a:r>
              <a:rPr lang="en-US" altLang="zh-TW" dirty="0" smtClean="0"/>
              <a:t>IT</a:t>
            </a:r>
            <a:r>
              <a:rPr lang="zh-TW" altLang="en-US" dirty="0" smtClean="0"/>
              <a:t>人員所熟悉的</a:t>
            </a:r>
            <a:r>
              <a:rPr lang="en-US" altLang="zh-TW" dirty="0" smtClean="0"/>
              <a:t>SQL</a:t>
            </a:r>
            <a:r>
              <a:rPr lang="zh-TW" altLang="en-US" dirty="0" smtClean="0"/>
              <a:t>指令來處理資料</a:t>
            </a:r>
            <a:r>
              <a:rPr lang="en-US" altLang="zh-TW" dirty="0" smtClean="0"/>
              <a:t>,Hive</a:t>
            </a:r>
            <a:r>
              <a:rPr lang="zh-TW" altLang="en-US" dirty="0" smtClean="0"/>
              <a:t>也可以用來產生</a:t>
            </a:r>
            <a:r>
              <a:rPr lang="en-US" altLang="zh-TW" dirty="0" smtClean="0"/>
              <a:t>MapReduce</a:t>
            </a:r>
            <a:endParaRPr dirty="0"/>
          </a:p>
        </p:txBody>
      </p:sp>
      <p:sp>
        <p:nvSpPr>
          <p:cNvPr id="64" name="Shape 64"/>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018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dirty="0" err="1"/>
              <a:t>當Hive指令select</a:t>
            </a:r>
            <a:r>
              <a:rPr lang="en-US" dirty="0"/>
              <a:t> * from A </a:t>
            </a:r>
            <a:r>
              <a:rPr lang="en-US" dirty="0" err="1"/>
              <a:t>時會從HDFS中取得資料</a:t>
            </a:r>
            <a:endParaRPr lang="en-US" dirty="0"/>
          </a:p>
          <a:p>
            <a:r>
              <a:rPr lang="en-US" dirty="0" err="1"/>
              <a:t>parser分析語法正不正確</a:t>
            </a:r>
            <a:endParaRPr lang="en-US" dirty="0"/>
          </a:p>
          <a:p>
            <a:r>
              <a:rPr lang="en-US" dirty="0"/>
              <a:t>planner </a:t>
            </a:r>
            <a:r>
              <a:rPr lang="en-US" dirty="0" err="1"/>
              <a:t>分析語法該如何執行</a:t>
            </a:r>
            <a:endParaRPr lang="en-US" dirty="0"/>
          </a:p>
          <a:p>
            <a:r>
              <a:rPr lang="en-US" dirty="0" err="1"/>
              <a:t>Optimizer語法SQL最佳化</a:t>
            </a:r>
            <a:endParaRPr lang="en-US" dirty="0"/>
          </a:p>
          <a:p>
            <a:r>
              <a:rPr lang="en-US" dirty="0" err="1"/>
              <a:t>Execution產生程式</a:t>
            </a:r>
            <a:r>
              <a:rPr lang="en-US" dirty="0"/>
              <a:t>(MapReduce)</a:t>
            </a:r>
          </a:p>
          <a:p>
            <a:endParaRPr dirty="0"/>
          </a:p>
          <a:p>
            <a:r>
              <a:rPr lang="en-US" dirty="0" err="1"/>
              <a:t>schema</a:t>
            </a:r>
            <a:r>
              <a:rPr lang="en-US" dirty="0" err="1" smtClean="0"/>
              <a:t>放在</a:t>
            </a:r>
            <a:r>
              <a:rPr lang="zh-TW" altLang="en-US" dirty="0" smtClean="0"/>
              <a:t>自己的電腦上</a:t>
            </a:r>
            <a:r>
              <a:rPr lang="en-US" dirty="0" smtClean="0"/>
              <a:t>,</a:t>
            </a:r>
            <a:r>
              <a:rPr lang="en-US" dirty="0" err="1"/>
              <a:t>data放在hdfs上</a:t>
            </a:r>
            <a:endParaRPr lang="en-US" dirty="0"/>
          </a:p>
          <a:p>
            <a:r>
              <a:rPr lang="en-US" dirty="0" err="1"/>
              <a:t>Derby是嵌入式資料庫,embedded</a:t>
            </a:r>
            <a:r>
              <a:rPr lang="en-US" dirty="0"/>
              <a:t> JDBC driver </a:t>
            </a:r>
            <a:r>
              <a:rPr lang="en-US" dirty="0" err="1"/>
              <a:t>一次只允許一個connection</a:t>
            </a:r>
            <a:endParaRPr lang="en-US" dirty="0"/>
          </a:p>
          <a:p>
            <a:r>
              <a:rPr lang="en-US" dirty="0"/>
              <a:t>Derby </a:t>
            </a:r>
            <a:r>
              <a:rPr lang="en-US" dirty="0" err="1"/>
              <a:t>是IBM所提供</a:t>
            </a:r>
            <a:endParaRPr lang="en-US" dirty="0"/>
          </a:p>
          <a:p>
            <a:endParaRPr dirty="0"/>
          </a:p>
        </p:txBody>
      </p:sp>
      <p:sp>
        <p:nvSpPr>
          <p:cNvPr id="81" name="Shape 81"/>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060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32A3427A-0077-4006-B54B-660F2E062258}" type="slidenum">
              <a:rPr lang="en-US" altLang="zh-TW" b="0">
                <a:latin typeface="Arial" charset="0"/>
              </a:rPr>
              <a:pPr/>
              <a:t>24</a:t>
            </a:fld>
            <a:endParaRPr lang="en-US" altLang="zh-TW" b="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a:t>/</a:t>
            </a:r>
            <a:r>
              <a:rPr lang="zh-TW" altLang="en-US" sz="800" dirty="0"/>
              <a:t>*</a:t>
            </a:r>
            <a:r>
              <a:rPr lang="en-US" altLang="zh-TW" sz="800" dirty="0"/>
              <a:t>HA:</a:t>
            </a:r>
            <a:r>
              <a:rPr lang="zh-TW" altLang="en-US" sz="800" dirty="0"/>
              <a:t>高可用度</a:t>
            </a:r>
            <a:r>
              <a:rPr lang="en-US" altLang="zh-TW" sz="800" dirty="0"/>
              <a:t>,</a:t>
            </a:r>
            <a:r>
              <a:rPr lang="zh-TW" altLang="en-US" sz="800" dirty="0"/>
              <a:t>容錯</a:t>
            </a:r>
            <a:endParaRPr lang="en-US" altLang="zh-TW" sz="800" dirty="0"/>
          </a:p>
          <a:p>
            <a:pPr eaLnBrk="1" hangingPunct="1">
              <a:lnSpc>
                <a:spcPct val="80000"/>
              </a:lnSpc>
            </a:pPr>
            <a:r>
              <a:rPr lang="en-US" altLang="zh-TW" sz="800" dirty="0"/>
              <a:t>HDFS</a:t>
            </a:r>
            <a:r>
              <a:rPr lang="zh-TW" altLang="en-US" sz="800" dirty="0"/>
              <a:t> </a:t>
            </a:r>
            <a:r>
              <a:rPr lang="en-US" altLang="zh-TW" sz="800" dirty="0"/>
              <a:t>-&gt;HA (Name Node + standby Name Node)</a:t>
            </a:r>
          </a:p>
          <a:p>
            <a:pPr eaLnBrk="1" hangingPunct="1">
              <a:lnSpc>
                <a:spcPct val="80000"/>
              </a:lnSpc>
            </a:pPr>
            <a:r>
              <a:rPr lang="en-US" altLang="zh-TW" sz="800" dirty="0" err="1"/>
              <a:t>NameNode</a:t>
            </a:r>
            <a:r>
              <a:rPr lang="en-US" altLang="zh-TW" sz="800" dirty="0"/>
              <a:t>(p8) </a:t>
            </a:r>
            <a:r>
              <a:rPr lang="zh-TW" altLang="en-US" sz="800" dirty="0"/>
              <a:t>掛掉了 </a:t>
            </a:r>
            <a:r>
              <a:rPr lang="en-US" altLang="zh-TW" sz="800" dirty="0"/>
              <a:t>standby </a:t>
            </a:r>
            <a:r>
              <a:rPr lang="en-US" altLang="zh-TW" sz="800" dirty="0" err="1"/>
              <a:t>NameNode</a:t>
            </a:r>
            <a:r>
              <a:rPr lang="zh-TW" altLang="en-US" sz="800" dirty="0"/>
              <a:t> 會替補</a:t>
            </a:r>
            <a:r>
              <a:rPr lang="en-US" altLang="zh-TW" sz="800" dirty="0" err="1"/>
              <a:t>NameNode</a:t>
            </a:r>
            <a:r>
              <a:rPr lang="en-US" altLang="zh-TW" sz="800" dirty="0"/>
              <a:t> </a:t>
            </a:r>
          </a:p>
          <a:p>
            <a:pPr eaLnBrk="1" hangingPunct="1">
              <a:lnSpc>
                <a:spcPct val="80000"/>
              </a:lnSpc>
            </a:pPr>
            <a:r>
              <a:rPr lang="en-US" altLang="zh-TW" sz="800" dirty="0" err="1"/>
              <a:t>ResourceManager</a:t>
            </a:r>
            <a:r>
              <a:rPr lang="en-US" altLang="zh-TW" sz="800" dirty="0"/>
              <a:t>(p14)</a:t>
            </a:r>
            <a:r>
              <a:rPr lang="zh-TW" altLang="en-US" sz="800" dirty="0"/>
              <a:t>沒有容錯沒有</a:t>
            </a:r>
            <a:r>
              <a:rPr lang="en-US" altLang="zh-TW" sz="800" dirty="0"/>
              <a:t>standby </a:t>
            </a:r>
            <a:r>
              <a:rPr lang="en-US" altLang="zh-TW" sz="800" dirty="0" err="1"/>
              <a:t>NameNode</a:t>
            </a:r>
            <a:r>
              <a:rPr lang="en-US" altLang="zh-TW" sz="800" dirty="0"/>
              <a:t>(Hadoop 2.7.3</a:t>
            </a:r>
            <a:r>
              <a:rPr lang="zh-TW" altLang="en-US" sz="800" dirty="0"/>
              <a:t>未來在</a:t>
            </a:r>
            <a:r>
              <a:rPr lang="en-US" altLang="zh-TW" sz="800" dirty="0"/>
              <a:t>3.0</a:t>
            </a:r>
            <a:r>
              <a:rPr lang="zh-TW" altLang="en-US" sz="800" dirty="0"/>
              <a:t>的版本會有容錯</a:t>
            </a:r>
            <a:r>
              <a:rPr lang="en-US" altLang="zh-TW" sz="800" dirty="0"/>
              <a:t>)</a:t>
            </a:r>
          </a:p>
          <a:p>
            <a:pPr eaLnBrk="1" hangingPunct="1">
              <a:lnSpc>
                <a:spcPct val="80000"/>
              </a:lnSpc>
            </a:pPr>
            <a:r>
              <a:rPr lang="en-US" altLang="zh-TW" sz="800" dirty="0" err="1"/>
              <a:t>Hbase</a:t>
            </a:r>
            <a:r>
              <a:rPr lang="zh-TW" altLang="en-US" sz="800" dirty="0"/>
              <a:t>要安裝一定要安裝</a:t>
            </a:r>
            <a:r>
              <a:rPr lang="en-US" altLang="zh-TW" sz="800" dirty="0"/>
              <a:t>zookeeper</a:t>
            </a:r>
          </a:p>
          <a:p>
            <a:pPr eaLnBrk="1" hangingPunct="1">
              <a:lnSpc>
                <a:spcPct val="80000"/>
              </a:lnSpc>
            </a:pPr>
            <a:r>
              <a:rPr lang="en-US" altLang="zh-TW" sz="800" dirty="0"/>
              <a:t>Zookeeper</a:t>
            </a:r>
            <a:r>
              <a:rPr lang="zh-TW" altLang="en-US" sz="800" dirty="0"/>
              <a:t>本身就有容錯架構</a:t>
            </a:r>
            <a:r>
              <a:rPr lang="en-US" altLang="zh-TW" sz="800" dirty="0"/>
              <a:t>,</a:t>
            </a:r>
            <a:r>
              <a:rPr lang="zh-TW" altLang="en-US" sz="800" dirty="0"/>
              <a:t>當</a:t>
            </a:r>
            <a:r>
              <a:rPr lang="en-US" altLang="zh-TW" sz="800" dirty="0"/>
              <a:t>zookeeper</a:t>
            </a:r>
            <a:r>
              <a:rPr lang="zh-TW" altLang="en-US" sz="800" dirty="0"/>
              <a:t>自身故障也會有容錯能力</a:t>
            </a:r>
            <a:endParaRPr lang="en-US" altLang="zh-TW" sz="800" dirty="0"/>
          </a:p>
          <a:p>
            <a:pPr eaLnBrk="1" hangingPunct="1">
              <a:lnSpc>
                <a:spcPct val="80000"/>
              </a:lnSpc>
            </a:pPr>
            <a:r>
              <a:rPr lang="zh-TW" altLang="en-US" sz="800" dirty="0"/>
              <a:t>*</a:t>
            </a:r>
            <a:r>
              <a:rPr lang="en-US" altLang="zh-TW" sz="800" dirty="0"/>
              <a:t>/</a:t>
            </a:r>
            <a:endParaRPr lang="zh-TW" altLang="zh-TW" sz="800" dirty="0"/>
          </a:p>
        </p:txBody>
      </p:sp>
    </p:spTree>
    <p:extLst>
      <p:ext uri="{BB962C8B-B14F-4D97-AF65-F5344CB8AC3E}">
        <p14:creationId xmlns:p14="http://schemas.microsoft.com/office/powerpoint/2010/main" val="950670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77EFF7DE-3CA8-4201-8625-C53F8F24C833}" type="slidenum">
              <a:rPr lang="en-US" altLang="zh-TW" b="0">
                <a:latin typeface="Arial" charset="0"/>
              </a:rPr>
              <a:pPr/>
              <a:t>25</a:t>
            </a:fld>
            <a:endParaRPr lang="en-US" altLang="zh-TW" b="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a:t>The </a:t>
            </a:r>
            <a:r>
              <a:rPr lang="en-US" altLang="zh-TW" sz="800" dirty="0" err="1"/>
              <a:t>znode</a:t>
            </a:r>
            <a:r>
              <a:rPr lang="en-US" altLang="zh-TW" sz="800" dirty="0"/>
              <a:t> hierarchy is stored in memory within each of the </a:t>
            </a:r>
            <a:r>
              <a:rPr lang="en-US" altLang="zh-TW" sz="800" dirty="0" err="1"/>
              <a:t>ZooKeeper</a:t>
            </a:r>
            <a:r>
              <a:rPr lang="en-US" altLang="zh-TW" sz="800" dirty="0"/>
              <a:t> servers. This allows for scalable and quick responses to reads from the clients. Each </a:t>
            </a:r>
            <a:r>
              <a:rPr lang="en-US" altLang="zh-TW" sz="800" dirty="0" err="1"/>
              <a:t>ZooKeeper</a:t>
            </a:r>
            <a:r>
              <a:rPr lang="en-US" altLang="zh-TW" sz="800" dirty="0"/>
              <a:t> server also maintains a transaction log on the disk, which logs all write requests. This transaction log is also the most performance critical part of </a:t>
            </a:r>
            <a:r>
              <a:rPr lang="en-US" altLang="zh-TW" sz="800" dirty="0" err="1"/>
              <a:t>ZooKeeper</a:t>
            </a:r>
            <a:r>
              <a:rPr lang="en-US" altLang="zh-TW" sz="800" dirty="0"/>
              <a:t> because a </a:t>
            </a:r>
            <a:r>
              <a:rPr lang="en-US" altLang="zh-TW" sz="800" dirty="0" err="1"/>
              <a:t>ZooKeeper</a:t>
            </a:r>
            <a:r>
              <a:rPr lang="en-US" altLang="zh-TW" sz="800" dirty="0"/>
              <a:t> server must sync transactions to disk before it returns a successful response. The default maximum size of data that can be stored in a </a:t>
            </a:r>
            <a:r>
              <a:rPr lang="en-US" altLang="zh-TW" sz="800" dirty="0" err="1"/>
              <a:t>znode</a:t>
            </a:r>
            <a:r>
              <a:rPr lang="en-US" altLang="zh-TW" sz="800" dirty="0"/>
              <a:t> is 1 MB. Consequently, even though </a:t>
            </a:r>
            <a:r>
              <a:rPr lang="en-US" altLang="zh-TW" sz="800" dirty="0" err="1"/>
              <a:t>ZooKeeper</a:t>
            </a:r>
            <a:r>
              <a:rPr lang="en-US" altLang="zh-TW" sz="800" dirty="0"/>
              <a:t> presents a file system-like hierarchy, it shouldn't be used as a general-purpose file system. Instead, it should only be used as a storage mechanism for the small amount of data required for providing reliability, availability, and coordination to your distributed application.</a:t>
            </a:r>
          </a:p>
          <a:p>
            <a:pPr eaLnBrk="1" hangingPunct="1">
              <a:lnSpc>
                <a:spcPct val="80000"/>
              </a:lnSpc>
            </a:pPr>
            <a:endParaRPr lang="en-US" altLang="zh-TW" sz="800" dirty="0"/>
          </a:p>
          <a:p>
            <a:pPr eaLnBrk="1" hangingPunct="1">
              <a:lnSpc>
                <a:spcPct val="80000"/>
              </a:lnSpc>
            </a:pPr>
            <a:r>
              <a:rPr lang="zh-TW" altLang="en-US" sz="800" dirty="0"/>
              <a:t>會往</a:t>
            </a:r>
            <a:r>
              <a:rPr lang="en-US" altLang="zh-TW" sz="800" dirty="0"/>
              <a:t>zookeeper</a:t>
            </a:r>
            <a:r>
              <a:rPr lang="zh-TW" altLang="en-US" sz="800" dirty="0"/>
              <a:t>系統丟資料的都是電腦系統</a:t>
            </a:r>
            <a:r>
              <a:rPr lang="en-US" altLang="zh-TW" sz="800" dirty="0" err="1"/>
              <a:t>NameNode</a:t>
            </a:r>
            <a:r>
              <a:rPr lang="en-US" altLang="zh-TW" sz="800" dirty="0"/>
              <a:t> ,Standby </a:t>
            </a:r>
            <a:r>
              <a:rPr lang="en-US" altLang="zh-TW" sz="800" dirty="0" err="1"/>
              <a:t>NameNode,Hbase</a:t>
            </a:r>
            <a:r>
              <a:rPr lang="en-US" altLang="zh-TW" sz="800" dirty="0"/>
              <a:t> Master</a:t>
            </a:r>
            <a:endParaRPr lang="zh-TW" altLang="zh-TW" sz="800" dirty="0"/>
          </a:p>
        </p:txBody>
      </p:sp>
    </p:spTree>
    <p:extLst>
      <p:ext uri="{BB962C8B-B14F-4D97-AF65-F5344CB8AC3E}">
        <p14:creationId xmlns:p14="http://schemas.microsoft.com/office/powerpoint/2010/main" val="3978239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C93B9E69-BF8B-4A09-8585-DD934D099E00}" type="slidenum">
              <a:rPr lang="en-US" altLang="zh-TW" b="0">
                <a:latin typeface="Arial" charset="0"/>
              </a:rPr>
              <a:pPr/>
              <a:t>26</a:t>
            </a:fld>
            <a:endParaRPr lang="en-US" altLang="zh-TW" b="0">
              <a:latin typeface="Arial"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err="1"/>
              <a:t>ZooKeeper</a:t>
            </a:r>
            <a:r>
              <a:rPr lang="en-US" altLang="zh-TW" sz="800" dirty="0"/>
              <a:t>, while being a coordination service for distributed systems, is a distributed application on its own. </a:t>
            </a:r>
            <a:r>
              <a:rPr lang="en-US" altLang="zh-TW" sz="800" dirty="0" err="1"/>
              <a:t>ZooKeeper</a:t>
            </a:r>
            <a:r>
              <a:rPr lang="en-US" altLang="zh-TW" sz="800" dirty="0"/>
              <a:t> follows a simple client-server model where clients are nodes (i.e., machines) that make use of the service, and servers are nodes that provide the service. A collection of </a:t>
            </a:r>
            <a:r>
              <a:rPr lang="en-US" altLang="zh-TW" sz="800" dirty="0" err="1"/>
              <a:t>ZooKeeper</a:t>
            </a:r>
            <a:r>
              <a:rPr lang="en-US" altLang="zh-TW" sz="800" dirty="0"/>
              <a:t> servers forms a </a:t>
            </a:r>
            <a:r>
              <a:rPr lang="en-US" altLang="zh-TW" sz="800" dirty="0" err="1"/>
              <a:t>ZooKeeper</a:t>
            </a:r>
            <a:r>
              <a:rPr lang="en-US" altLang="zh-TW" sz="800" dirty="0"/>
              <a:t> ensemble. At any given time, one </a:t>
            </a:r>
            <a:r>
              <a:rPr lang="en-US" altLang="zh-TW" sz="800" dirty="0" err="1"/>
              <a:t>ZooKeeper</a:t>
            </a:r>
            <a:r>
              <a:rPr lang="en-US" altLang="zh-TW" sz="800" dirty="0"/>
              <a:t> client is connected to one </a:t>
            </a:r>
            <a:r>
              <a:rPr lang="en-US" altLang="zh-TW" sz="800" dirty="0" err="1"/>
              <a:t>ZooKeeper</a:t>
            </a:r>
            <a:r>
              <a:rPr lang="en-US" altLang="zh-TW" sz="800" dirty="0"/>
              <a:t> server. Each </a:t>
            </a:r>
            <a:r>
              <a:rPr lang="en-US" altLang="zh-TW" sz="800" dirty="0" err="1"/>
              <a:t>ZooKeeper</a:t>
            </a:r>
            <a:r>
              <a:rPr lang="en-US" altLang="zh-TW" sz="800" dirty="0"/>
              <a:t> server can handle a large number of client connections at the same time. Each client periodically sends pings to the </a:t>
            </a:r>
            <a:r>
              <a:rPr lang="en-US" altLang="zh-TW" sz="800" dirty="0" err="1"/>
              <a:t>ZooKeeper</a:t>
            </a:r>
            <a:r>
              <a:rPr lang="en-US" altLang="zh-TW" sz="800" dirty="0"/>
              <a:t> server it is connected to let it know that it is alive and connected. The </a:t>
            </a:r>
            <a:r>
              <a:rPr lang="en-US" altLang="zh-TW" sz="800" dirty="0" err="1"/>
              <a:t>ZooKeeper</a:t>
            </a:r>
            <a:r>
              <a:rPr lang="en-US" altLang="zh-TW" sz="800" dirty="0"/>
              <a:t> server in question responds with an acknowledgment of the ping, indicating the server is alive as well. When the client doesn't receive an acknowledgment from the server within the specified time, the client connects to another server in the ensemble, and the client session is transparently transferred over to the new </a:t>
            </a:r>
            <a:r>
              <a:rPr lang="en-US" altLang="zh-TW" sz="800" dirty="0" err="1"/>
              <a:t>ZooKeeper</a:t>
            </a:r>
            <a:r>
              <a:rPr lang="en-US" altLang="zh-TW" sz="800" dirty="0"/>
              <a:t> server.</a:t>
            </a:r>
          </a:p>
          <a:p>
            <a:pPr eaLnBrk="1" hangingPunct="1">
              <a:lnSpc>
                <a:spcPct val="80000"/>
              </a:lnSpc>
            </a:pPr>
            <a:endParaRPr lang="en-US" altLang="zh-TW" sz="800" dirty="0"/>
          </a:p>
          <a:p>
            <a:pPr eaLnBrk="1" hangingPunct="1">
              <a:lnSpc>
                <a:spcPct val="80000"/>
              </a:lnSpc>
            </a:pPr>
            <a:endParaRPr lang="en-US" altLang="zh-TW" sz="800" dirty="0"/>
          </a:p>
          <a:p>
            <a:pPr defTabSz="918423">
              <a:lnSpc>
                <a:spcPct val="80000"/>
              </a:lnSpc>
              <a:defRPr/>
            </a:pPr>
            <a:r>
              <a:rPr lang="zh-TW" altLang="en-US" sz="800" dirty="0"/>
              <a:t>需要</a:t>
            </a:r>
            <a:r>
              <a:rPr lang="en-US" altLang="zh-TW" sz="800" dirty="0"/>
              <a:t>zookeeper</a:t>
            </a:r>
            <a:r>
              <a:rPr lang="zh-TW" altLang="en-US" sz="800" dirty="0"/>
              <a:t>容錯功能的都稱為</a:t>
            </a:r>
            <a:r>
              <a:rPr lang="en-US" altLang="zh-TW" sz="800" dirty="0"/>
              <a:t>client,</a:t>
            </a:r>
            <a:r>
              <a:rPr lang="zh-TW" altLang="en-US" sz="800" dirty="0"/>
              <a:t>對</a:t>
            </a:r>
            <a:r>
              <a:rPr lang="en-US" altLang="zh-TW" sz="800" dirty="0"/>
              <a:t>zookeeper</a:t>
            </a:r>
            <a:r>
              <a:rPr lang="zh-TW" altLang="en-US" sz="800" dirty="0"/>
              <a:t>來說</a:t>
            </a:r>
            <a:r>
              <a:rPr lang="en-US" altLang="zh-TW" sz="800" dirty="0" err="1"/>
              <a:t>NameNode</a:t>
            </a:r>
            <a:r>
              <a:rPr lang="en-US" altLang="zh-TW" sz="800" dirty="0"/>
              <a:t> ,Standby </a:t>
            </a:r>
            <a:r>
              <a:rPr lang="en-US" altLang="zh-TW" sz="800" dirty="0" err="1"/>
              <a:t>NameNode,Hbase</a:t>
            </a:r>
            <a:r>
              <a:rPr lang="en-US" altLang="zh-TW" sz="800" dirty="0"/>
              <a:t> Master</a:t>
            </a:r>
            <a:r>
              <a:rPr lang="zh-TW" altLang="en-US" sz="800" dirty="0"/>
              <a:t>都是</a:t>
            </a:r>
            <a:r>
              <a:rPr lang="en-US" altLang="zh-TW" sz="800" dirty="0"/>
              <a:t>client</a:t>
            </a:r>
          </a:p>
          <a:p>
            <a:pPr eaLnBrk="1" hangingPunct="1">
              <a:lnSpc>
                <a:spcPct val="80000"/>
              </a:lnSpc>
            </a:pPr>
            <a:endParaRPr lang="en-US" altLang="zh-TW" sz="800" dirty="0"/>
          </a:p>
          <a:p>
            <a:pPr eaLnBrk="1" hangingPunct="1">
              <a:lnSpc>
                <a:spcPct val="80000"/>
              </a:lnSpc>
            </a:pPr>
            <a:r>
              <a:rPr lang="zh-TW" altLang="en-US" sz="800" dirty="0"/>
              <a:t>有安裝</a:t>
            </a:r>
            <a:r>
              <a:rPr lang="en-US" altLang="zh-TW" sz="800" dirty="0"/>
              <a:t>zookeeper</a:t>
            </a:r>
            <a:r>
              <a:rPr lang="zh-TW" altLang="en-US" sz="800" dirty="0"/>
              <a:t>的電腦都稱為</a:t>
            </a:r>
            <a:r>
              <a:rPr lang="en-US" altLang="zh-TW" sz="800" dirty="0"/>
              <a:t>server</a:t>
            </a:r>
          </a:p>
          <a:p>
            <a:pPr eaLnBrk="1" hangingPunct="1">
              <a:lnSpc>
                <a:spcPct val="80000"/>
              </a:lnSpc>
            </a:pPr>
            <a:endParaRPr lang="en-US" altLang="zh-TW" sz="800" dirty="0"/>
          </a:p>
          <a:p>
            <a:pPr eaLnBrk="1" hangingPunct="1">
              <a:lnSpc>
                <a:spcPct val="80000"/>
              </a:lnSpc>
            </a:pPr>
            <a:r>
              <a:rPr lang="en-US" altLang="zh-TW" sz="800" dirty="0"/>
              <a:t>Leader</a:t>
            </a:r>
            <a:r>
              <a:rPr lang="zh-TW" altLang="en-US" sz="800" dirty="0"/>
              <a:t> </a:t>
            </a:r>
            <a:r>
              <a:rPr lang="en-US" altLang="zh-TW" sz="800" dirty="0"/>
              <a:t>server</a:t>
            </a:r>
            <a:r>
              <a:rPr lang="zh-TW" altLang="en-US" sz="800" dirty="0"/>
              <a:t> 會收集所有的</a:t>
            </a:r>
            <a:r>
              <a:rPr lang="en-US" altLang="zh-TW" sz="800" dirty="0"/>
              <a:t>server</a:t>
            </a:r>
            <a:r>
              <a:rPr lang="zh-TW" altLang="en-US" sz="800" dirty="0"/>
              <a:t>資訊 最後再將資訊給所有</a:t>
            </a:r>
            <a:r>
              <a:rPr lang="en-US" altLang="zh-TW" sz="800" dirty="0"/>
              <a:t>server</a:t>
            </a:r>
          </a:p>
          <a:p>
            <a:pPr defTabSz="918423">
              <a:lnSpc>
                <a:spcPct val="80000"/>
              </a:lnSpc>
              <a:defRPr/>
            </a:pPr>
            <a:endParaRPr lang="en-US" altLang="zh-TW" sz="800" dirty="0"/>
          </a:p>
          <a:p>
            <a:pPr defTabSz="918423">
              <a:lnSpc>
                <a:spcPct val="80000"/>
              </a:lnSpc>
              <a:defRPr/>
            </a:pPr>
            <a:r>
              <a:rPr lang="en-US" altLang="zh-TW" sz="800" dirty="0"/>
              <a:t>*</a:t>
            </a:r>
            <a:r>
              <a:rPr lang="zh-TW" altLang="en-US" sz="800" dirty="0"/>
              <a:t>以</a:t>
            </a:r>
            <a:r>
              <a:rPr lang="en-US" altLang="zh-TW" sz="800" dirty="0"/>
              <a:t>12台伺服器</a:t>
            </a:r>
            <a:r>
              <a:rPr lang="zh-TW" altLang="en-US" sz="800" dirty="0"/>
              <a:t>來說至少</a:t>
            </a:r>
            <a:r>
              <a:rPr lang="en-US" altLang="zh-TW" sz="800" dirty="0"/>
              <a:t>要3台zookeeper(只能是奇數1,3,5,7,9</a:t>
            </a:r>
            <a:r>
              <a:rPr lang="zh-TW" altLang="en-US" sz="800" dirty="0"/>
              <a:t>因為需要選出</a:t>
            </a:r>
            <a:r>
              <a:rPr lang="en-US" altLang="zh-TW" sz="800" dirty="0"/>
              <a:t>leader server)</a:t>
            </a:r>
          </a:p>
          <a:p>
            <a:pPr defTabSz="918423">
              <a:lnSpc>
                <a:spcPct val="80000"/>
              </a:lnSpc>
              <a:defRPr/>
            </a:pPr>
            <a:endParaRPr lang="zh-TW" altLang="zh-TW" sz="800" dirty="0"/>
          </a:p>
          <a:p>
            <a:pPr eaLnBrk="1" hangingPunct="1">
              <a:lnSpc>
                <a:spcPct val="80000"/>
              </a:lnSpc>
            </a:pPr>
            <a:endParaRPr lang="en-US" altLang="zh-TW" sz="800" dirty="0"/>
          </a:p>
          <a:p>
            <a:pPr eaLnBrk="1" hangingPunct="1">
              <a:lnSpc>
                <a:spcPct val="80000"/>
              </a:lnSpc>
            </a:pPr>
            <a:endParaRPr lang="en-US" altLang="zh-TW" sz="800" dirty="0"/>
          </a:p>
          <a:p>
            <a:pPr eaLnBrk="1" hangingPunct="1">
              <a:lnSpc>
                <a:spcPct val="80000"/>
              </a:lnSpc>
            </a:pPr>
            <a:r>
              <a:rPr lang="zh-TW" altLang="en-US" sz="800" dirty="0"/>
              <a:t>如果</a:t>
            </a:r>
            <a:r>
              <a:rPr lang="en-US" altLang="zh-TW" sz="800" dirty="0"/>
              <a:t>leader server</a:t>
            </a:r>
            <a:r>
              <a:rPr lang="zh-TW" altLang="en-US" sz="800" dirty="0"/>
              <a:t>故障會開始傳送選舉封包</a:t>
            </a:r>
            <a:r>
              <a:rPr lang="en-US" altLang="zh-TW" sz="800" dirty="0"/>
              <a:t>,</a:t>
            </a:r>
            <a:r>
              <a:rPr lang="zh-TW" altLang="en-US" sz="800" dirty="0"/>
              <a:t>最後選出新的</a:t>
            </a:r>
            <a:r>
              <a:rPr lang="en-US" altLang="zh-TW" sz="800" dirty="0"/>
              <a:t>leader server</a:t>
            </a:r>
          </a:p>
          <a:p>
            <a:pPr eaLnBrk="1" hangingPunct="1">
              <a:lnSpc>
                <a:spcPct val="80000"/>
              </a:lnSpc>
            </a:pPr>
            <a:endParaRPr lang="zh-TW" altLang="zh-TW" sz="800" dirty="0"/>
          </a:p>
        </p:txBody>
      </p:sp>
    </p:spTree>
    <p:extLst>
      <p:ext uri="{BB962C8B-B14F-4D97-AF65-F5344CB8AC3E}">
        <p14:creationId xmlns:p14="http://schemas.microsoft.com/office/powerpoint/2010/main" val="3634740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altLang="zh-TW" dirty="0" err="1" smtClean="0"/>
              <a:t>HBase</a:t>
            </a:r>
            <a:r>
              <a:rPr lang="zh-TW" altLang="en-US" dirty="0" smtClean="0"/>
              <a:t>是分散式的</a:t>
            </a:r>
            <a:r>
              <a:rPr lang="en-US" altLang="zh-TW" dirty="0" smtClean="0"/>
              <a:t>NOSQL</a:t>
            </a:r>
            <a:r>
              <a:rPr lang="zh-TW" altLang="en-US" dirty="0" smtClean="0"/>
              <a:t>資料庫</a:t>
            </a:r>
            <a:endParaRPr lang="en-US" altLang="zh-TW" dirty="0" smtClean="0"/>
          </a:p>
        </p:txBody>
      </p:sp>
      <p:sp>
        <p:nvSpPr>
          <p:cNvPr id="117" name="Shape 117"/>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5090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HDFS</a:t>
            </a:r>
            <a:r>
              <a:rPr lang="zh-TW" altLang="en-US" dirty="0"/>
              <a:t>為</a:t>
            </a:r>
            <a:r>
              <a:rPr lang="en-US" altLang="zh-TW" dirty="0" err="1"/>
              <a:t>HBase</a:t>
            </a:r>
            <a:r>
              <a:rPr lang="zh-TW" altLang="en-US" dirty="0"/>
              <a:t>提供了高可靠性的底層存儲支持，</a:t>
            </a:r>
            <a:r>
              <a:rPr lang="en-US" altLang="zh-TW" dirty="0" err="1"/>
              <a:t>MapReduce</a:t>
            </a:r>
            <a:r>
              <a:rPr lang="zh-TW" altLang="en-US" dirty="0"/>
              <a:t>為</a:t>
            </a:r>
            <a:r>
              <a:rPr lang="en-US" altLang="zh-TW" dirty="0" err="1"/>
              <a:t>HBase</a:t>
            </a:r>
            <a:r>
              <a:rPr lang="zh-TW" altLang="en-US" dirty="0"/>
              <a:t>提供了高性能的計算能力，</a:t>
            </a:r>
            <a:r>
              <a:rPr lang="en-US" altLang="zh-TW" dirty="0"/>
              <a:t>Zookeeper</a:t>
            </a:r>
            <a:r>
              <a:rPr lang="zh-TW" altLang="en-US" dirty="0"/>
              <a:t>為</a:t>
            </a:r>
            <a:r>
              <a:rPr lang="en-US" altLang="zh-TW" dirty="0" err="1"/>
              <a:t>HBase</a:t>
            </a:r>
            <a:r>
              <a:rPr lang="zh-TW" altLang="en-US" dirty="0"/>
              <a:t>提供了穩定服務。</a:t>
            </a:r>
            <a:endParaRPr lang="en-US" altLang="zh-TW" dirty="0"/>
          </a:p>
          <a:p>
            <a:r>
              <a:rPr lang="zh-TW" altLang="en-US" dirty="0"/>
              <a:t>此外，</a:t>
            </a:r>
            <a:r>
              <a:rPr lang="en-US" altLang="zh-TW" dirty="0"/>
              <a:t>Pig</a:t>
            </a:r>
            <a:r>
              <a:rPr lang="zh-TW" altLang="en-US" dirty="0"/>
              <a:t>和</a:t>
            </a:r>
            <a:r>
              <a:rPr lang="en-US" altLang="zh-TW" dirty="0"/>
              <a:t>Hive</a:t>
            </a:r>
            <a:r>
              <a:rPr lang="zh-TW" altLang="en-US" dirty="0"/>
              <a:t>可以將處理完的資料存入</a:t>
            </a:r>
            <a:r>
              <a:rPr lang="en-US" altLang="zh-TW" dirty="0" err="1"/>
              <a:t>Hbase</a:t>
            </a:r>
            <a:r>
              <a:rPr lang="zh-TW" altLang="en-US" dirty="0"/>
              <a:t>，使得在</a:t>
            </a:r>
            <a:r>
              <a:rPr lang="en-US" altLang="zh-TW" dirty="0" err="1"/>
              <a:t>HBase</a:t>
            </a:r>
            <a:r>
              <a:rPr lang="zh-TW" altLang="en-US" dirty="0"/>
              <a:t>上進行數據統計處理變的非常簡單。 </a:t>
            </a:r>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28</a:t>
            </a:fld>
            <a:endParaRPr lang="zh-TW" altLang="en-US"/>
          </a:p>
        </p:txBody>
      </p:sp>
    </p:spTree>
    <p:extLst>
      <p:ext uri="{BB962C8B-B14F-4D97-AF65-F5344CB8AC3E}">
        <p14:creationId xmlns:p14="http://schemas.microsoft.com/office/powerpoint/2010/main" val="182587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AD33B23A-7D24-4A7E-94B4-52DC3625F9CD}" type="slidenum">
              <a:rPr lang="en-US" altLang="zh-TW" b="0">
                <a:latin typeface="Arial" charset="0"/>
              </a:rPr>
              <a:pPr/>
              <a:t>29</a:t>
            </a:fld>
            <a:endParaRPr lang="en-US" altLang="zh-TW" b="0">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zh-TW" altLang="en-US" sz="800" dirty="0"/>
              <a:t>在啟動</a:t>
            </a:r>
            <a:r>
              <a:rPr lang="en-US" altLang="zh-TW" sz="800" dirty="0" err="1"/>
              <a:t>hbase</a:t>
            </a:r>
            <a:r>
              <a:rPr lang="zh-TW" altLang="en-US" sz="800" dirty="0"/>
              <a:t>時會啟動一個</a:t>
            </a:r>
            <a:r>
              <a:rPr lang="en-US" altLang="zh-TW" sz="800" dirty="0" err="1"/>
              <a:t>HMaster</a:t>
            </a:r>
            <a:r>
              <a:rPr lang="zh-TW" altLang="en-US" sz="800" dirty="0"/>
              <a:t>與多個</a:t>
            </a:r>
            <a:r>
              <a:rPr lang="en-US" altLang="zh-TW" sz="800" dirty="0" err="1"/>
              <a:t>RegionServer</a:t>
            </a:r>
            <a:r>
              <a:rPr lang="zh-TW" altLang="en-US" sz="800" dirty="0"/>
              <a:t>兩種</a:t>
            </a:r>
            <a:r>
              <a:rPr lang="en-US" altLang="zh-TW" sz="800" dirty="0"/>
              <a:t>java</a:t>
            </a:r>
            <a:r>
              <a:rPr lang="zh-TW" altLang="en-US" sz="800" dirty="0"/>
              <a:t>程式</a:t>
            </a:r>
            <a:r>
              <a:rPr lang="en-US" altLang="zh-TW" sz="800" dirty="0"/>
              <a:t>,</a:t>
            </a:r>
          </a:p>
          <a:p>
            <a:r>
              <a:rPr lang="en-US" altLang="zh-TW" b="1" dirty="0" err="1"/>
              <a:t>Hmaster</a:t>
            </a:r>
            <a:endParaRPr lang="en-US" altLang="zh-TW" dirty="0"/>
          </a:p>
          <a:p>
            <a:r>
              <a:rPr lang="en-US" altLang="zh-TW" dirty="0" err="1"/>
              <a:t>HMaster</a:t>
            </a:r>
            <a:r>
              <a:rPr lang="zh-TW" altLang="en-US" dirty="0"/>
              <a:t>在功能上主要負責</a:t>
            </a:r>
            <a:r>
              <a:rPr lang="en-US" altLang="zh-TW" dirty="0"/>
              <a:t>Table</a:t>
            </a:r>
            <a:r>
              <a:rPr lang="zh-TW" altLang="en-US" dirty="0"/>
              <a:t>和</a:t>
            </a:r>
            <a:r>
              <a:rPr lang="en-US" altLang="zh-TW" dirty="0" err="1"/>
              <a:t>RegionServer</a:t>
            </a:r>
            <a:r>
              <a:rPr lang="zh-TW" altLang="en-US" dirty="0"/>
              <a:t>的管理工作：</a:t>
            </a:r>
          </a:p>
          <a:p>
            <a:r>
              <a:rPr lang="en-US" altLang="zh-TW" dirty="0"/>
              <a:t>1.</a:t>
            </a:r>
            <a:r>
              <a:rPr lang="zh-TW" altLang="en-US" dirty="0"/>
              <a:t>管理用戶對</a:t>
            </a:r>
            <a:r>
              <a:rPr lang="en-US" altLang="zh-TW" dirty="0"/>
              <a:t>Table</a:t>
            </a:r>
            <a:r>
              <a:rPr lang="zh-TW" altLang="en-US" dirty="0"/>
              <a:t>的增、刪、改、查操作</a:t>
            </a:r>
          </a:p>
          <a:p>
            <a:r>
              <a:rPr lang="en-US" altLang="zh-TW" dirty="0"/>
              <a:t>2.</a:t>
            </a:r>
            <a:r>
              <a:rPr lang="zh-TW" altLang="en-US" dirty="0"/>
              <a:t>管理</a:t>
            </a:r>
            <a:r>
              <a:rPr lang="en-US" altLang="zh-TW" dirty="0" err="1"/>
              <a:t>RegionServer</a:t>
            </a:r>
            <a:r>
              <a:rPr lang="zh-TW" altLang="en-US" dirty="0"/>
              <a:t>的負載均衡，調整</a:t>
            </a:r>
            <a:r>
              <a:rPr lang="en-US" altLang="zh-TW" dirty="0"/>
              <a:t>Region</a:t>
            </a:r>
            <a:r>
              <a:rPr lang="zh-TW" altLang="en-US" dirty="0"/>
              <a:t>分布</a:t>
            </a:r>
          </a:p>
          <a:p>
            <a:r>
              <a:rPr lang="en-US" altLang="zh-TW" dirty="0"/>
              <a:t>3.</a:t>
            </a:r>
            <a:r>
              <a:rPr lang="zh-TW" altLang="en-US" dirty="0"/>
              <a:t>在</a:t>
            </a:r>
            <a:r>
              <a:rPr lang="en-US" altLang="zh-TW" dirty="0"/>
              <a:t>Region Split</a:t>
            </a:r>
            <a:r>
              <a:rPr lang="zh-TW" altLang="en-US" dirty="0"/>
              <a:t>後，負責新</a:t>
            </a:r>
            <a:r>
              <a:rPr lang="en-US" altLang="zh-TW" dirty="0"/>
              <a:t>Region</a:t>
            </a:r>
            <a:r>
              <a:rPr lang="zh-TW" altLang="en-US" dirty="0"/>
              <a:t>的分配</a:t>
            </a:r>
          </a:p>
          <a:p>
            <a:r>
              <a:rPr lang="en-US" altLang="zh-TW" dirty="0"/>
              <a:t>4.</a:t>
            </a:r>
            <a:r>
              <a:rPr lang="zh-TW" altLang="en-US" dirty="0"/>
              <a:t>在</a:t>
            </a:r>
            <a:r>
              <a:rPr lang="en-US" altLang="zh-TW" dirty="0" err="1"/>
              <a:t>RegionServer</a:t>
            </a:r>
            <a:r>
              <a:rPr lang="zh-TW" altLang="en-US" dirty="0"/>
              <a:t>停機後，負責失效</a:t>
            </a:r>
            <a:r>
              <a:rPr lang="en-US" altLang="zh-TW" dirty="0" err="1"/>
              <a:t>RegionServer</a:t>
            </a:r>
            <a:r>
              <a:rPr lang="en-US" altLang="zh-TW" dirty="0"/>
              <a:t> </a:t>
            </a:r>
            <a:r>
              <a:rPr lang="zh-TW" altLang="en-US" dirty="0"/>
              <a:t>上的</a:t>
            </a:r>
            <a:r>
              <a:rPr lang="en-US" altLang="zh-TW" dirty="0"/>
              <a:t>Regions</a:t>
            </a:r>
            <a:r>
              <a:rPr lang="zh-TW" altLang="en-US" dirty="0"/>
              <a:t>遷移</a:t>
            </a:r>
          </a:p>
          <a:p>
            <a:r>
              <a:rPr lang="en-US" altLang="zh-TW" b="1" dirty="0" err="1"/>
              <a:t>RegionServer</a:t>
            </a:r>
            <a:endParaRPr lang="en-US" altLang="zh-TW" dirty="0"/>
          </a:p>
          <a:p>
            <a:r>
              <a:rPr lang="en-US" altLang="zh-TW" dirty="0" err="1"/>
              <a:t>RegionServer</a:t>
            </a:r>
            <a:r>
              <a:rPr lang="zh-TW" altLang="en-US" dirty="0"/>
              <a:t>主要負責響應用戶</a:t>
            </a:r>
            <a:r>
              <a:rPr lang="en-US" altLang="zh-TW" dirty="0"/>
              <a:t>I/O</a:t>
            </a:r>
            <a:r>
              <a:rPr lang="zh-TW" altLang="en-US" dirty="0"/>
              <a:t>請求，向</a:t>
            </a:r>
            <a:r>
              <a:rPr lang="en-US" altLang="zh-TW" dirty="0"/>
              <a:t>HDFS</a:t>
            </a:r>
            <a:r>
              <a:rPr lang="zh-TW" altLang="en-US" dirty="0"/>
              <a:t>文件系統中讀寫資料，是</a:t>
            </a:r>
            <a:r>
              <a:rPr lang="en-US" altLang="zh-TW" dirty="0" err="1"/>
              <a:t>HBase</a:t>
            </a:r>
            <a:r>
              <a:rPr lang="zh-TW" altLang="en-US" dirty="0"/>
              <a:t>中最核心的模塊</a:t>
            </a:r>
            <a:endParaRPr lang="en-US" altLang="zh-TW" dirty="0"/>
          </a:p>
          <a:p>
            <a:endParaRPr lang="en-US" altLang="zh-TW" dirty="0"/>
          </a:p>
          <a:p>
            <a:endParaRPr lang="en-US" altLang="zh-TW" dirty="0"/>
          </a:p>
          <a:p>
            <a:pPr eaLnBrk="1" hangingPunct="1">
              <a:lnSpc>
                <a:spcPct val="80000"/>
              </a:lnSpc>
            </a:pPr>
            <a:r>
              <a:rPr lang="en-US" altLang="zh-TW" dirty="0"/>
              <a:t>Region Server:</a:t>
            </a:r>
            <a:r>
              <a:rPr lang="zh-TW" altLang="en-US" dirty="0"/>
              <a:t>存取</a:t>
            </a:r>
            <a:r>
              <a:rPr lang="en-US" altLang="zh-TW" dirty="0"/>
              <a:t>IOT</a:t>
            </a:r>
            <a:r>
              <a:rPr lang="zh-TW" altLang="en-US" dirty="0"/>
              <a:t>的資料</a:t>
            </a:r>
            <a:r>
              <a:rPr lang="en-US" altLang="zh-TW" dirty="0"/>
              <a:t>,</a:t>
            </a:r>
            <a:r>
              <a:rPr lang="en-US" altLang="zh-TW" dirty="0" err="1"/>
              <a:t>Hbase</a:t>
            </a:r>
            <a:r>
              <a:rPr lang="zh-TW" altLang="en-US" dirty="0"/>
              <a:t>會使用的</a:t>
            </a:r>
            <a:endParaRPr lang="en-US" altLang="zh-TW" dirty="0"/>
          </a:p>
          <a:p>
            <a:pPr eaLnBrk="1" hangingPunct="1">
              <a:lnSpc>
                <a:spcPct val="80000"/>
              </a:lnSpc>
            </a:pPr>
            <a:r>
              <a:rPr lang="en-US" altLang="zh-TW" dirty="0" err="1"/>
              <a:t>Hbase</a:t>
            </a:r>
            <a:r>
              <a:rPr lang="en-US" altLang="zh-TW" dirty="0"/>
              <a:t>:</a:t>
            </a:r>
            <a:r>
              <a:rPr lang="zh-TW" altLang="en-US" dirty="0"/>
              <a:t>在執行時不需要</a:t>
            </a:r>
            <a:r>
              <a:rPr lang="en-US" altLang="zh-TW" dirty="0"/>
              <a:t>YARN</a:t>
            </a:r>
          </a:p>
          <a:p>
            <a:pPr eaLnBrk="1" hangingPunct="1">
              <a:lnSpc>
                <a:spcPct val="80000"/>
              </a:lnSpc>
            </a:pPr>
            <a:r>
              <a:rPr lang="en-US" altLang="zh-TW" dirty="0"/>
              <a:t>Node </a:t>
            </a:r>
            <a:r>
              <a:rPr lang="en-US" altLang="zh-TW" dirty="0" err="1"/>
              <a:t>manger:YRAN</a:t>
            </a:r>
            <a:r>
              <a:rPr lang="zh-TW" altLang="en-US" dirty="0"/>
              <a:t>運算使用</a:t>
            </a:r>
            <a:endParaRPr lang="en-US" altLang="zh-TW" dirty="0"/>
          </a:p>
          <a:p>
            <a:pPr eaLnBrk="1" hangingPunct="1">
              <a:lnSpc>
                <a:spcPct val="80000"/>
              </a:lnSpc>
            </a:pPr>
            <a:r>
              <a:rPr lang="en-US" altLang="zh-TW" dirty="0"/>
              <a:t>Data node: </a:t>
            </a:r>
            <a:r>
              <a:rPr lang="en-US" altLang="zh-TW" dirty="0" err="1"/>
              <a:t>hdfs</a:t>
            </a:r>
            <a:r>
              <a:rPr lang="en-US" altLang="zh-TW" dirty="0"/>
              <a:t> </a:t>
            </a:r>
            <a:r>
              <a:rPr lang="zh-TW" altLang="en-US" dirty="0"/>
              <a:t>存取使用</a:t>
            </a:r>
            <a:r>
              <a:rPr lang="en-US" altLang="zh-TW" dirty="0"/>
              <a:t/>
            </a:r>
            <a:br>
              <a:rPr lang="en-US" altLang="zh-TW" dirty="0"/>
            </a:br>
            <a:r>
              <a:rPr lang="en-US" altLang="zh-TW" dirty="0" err="1"/>
              <a:t>resourceManager:YARN</a:t>
            </a:r>
            <a:r>
              <a:rPr lang="zh-TW" altLang="en-US" dirty="0"/>
              <a:t>分配工作使用</a:t>
            </a:r>
            <a:endParaRPr lang="en-US" altLang="zh-TW" dirty="0"/>
          </a:p>
          <a:p>
            <a:pPr eaLnBrk="1" hangingPunct="1">
              <a:lnSpc>
                <a:spcPct val="80000"/>
              </a:lnSpc>
            </a:pPr>
            <a:r>
              <a:rPr lang="en-US" altLang="zh-TW" dirty="0"/>
              <a:t>Zka01:</a:t>
            </a:r>
            <a:r>
              <a:rPr lang="zh-TW" altLang="en-US" dirty="0"/>
              <a:t>為</a:t>
            </a:r>
            <a:r>
              <a:rPr lang="en-US" altLang="zh-TW" dirty="0"/>
              <a:t>zookeeper</a:t>
            </a:r>
            <a:r>
              <a:rPr lang="zh-TW" altLang="en-US" dirty="0"/>
              <a:t>主機</a:t>
            </a:r>
            <a:endParaRPr lang="en-US" altLang="zh-TW" dirty="0"/>
          </a:p>
          <a:p>
            <a:endParaRPr lang="zh-TW" altLang="en-US" dirty="0"/>
          </a:p>
          <a:p>
            <a:r>
              <a:rPr lang="zh-TW" altLang="en-US" sz="800" dirty="0"/>
              <a:t/>
            </a:r>
            <a:br>
              <a:rPr lang="zh-TW" altLang="en-US" sz="800" dirty="0"/>
            </a:br>
            <a:r>
              <a:rPr lang="zh-TW" altLang="en-US" dirty="0"/>
              <a:t>原文網址：</a:t>
            </a:r>
            <a:r>
              <a:rPr lang="en-US" altLang="zh-TW" dirty="0">
                <a:hlinkClick r:id="rId3"/>
              </a:rPr>
              <a:t>https://read01.com/KQ7nmL.html</a:t>
            </a:r>
            <a:endParaRPr lang="zh-TW" altLang="zh-TW" sz="800" dirty="0"/>
          </a:p>
        </p:txBody>
      </p:sp>
    </p:spTree>
    <p:extLst>
      <p:ext uri="{BB962C8B-B14F-4D97-AF65-F5344CB8AC3E}">
        <p14:creationId xmlns:p14="http://schemas.microsoft.com/office/powerpoint/2010/main" val="162308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開源</a:t>
            </a:r>
            <a:r>
              <a:rPr lang="en-US" altLang="zh-TW" dirty="0" smtClean="0"/>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的</a:t>
            </a:r>
            <a:r>
              <a:rPr lang="zh-TW" altLang="en-US" sz="1200" b="0" i="0" kern="1200" dirty="0" smtClean="0">
                <a:solidFill>
                  <a:schemeClr val="tx1"/>
                </a:solidFill>
                <a:effectLst/>
                <a:latin typeface="+mn-lt"/>
                <a:ea typeface="+mn-ea"/>
                <a:cs typeface="+mn-cs"/>
              </a:rPr>
              <a:t>開</a:t>
            </a:r>
            <a:r>
              <a:rPr lang="zh-CN" altLang="en-US" sz="1200" b="0" i="0" kern="1200" dirty="0" smtClean="0">
                <a:solidFill>
                  <a:schemeClr val="tx1"/>
                </a:solidFill>
                <a:effectLst/>
                <a:latin typeface="+mn-lt"/>
                <a:ea typeface="+mn-ea"/>
                <a:cs typeface="+mn-cs"/>
              </a:rPr>
              <a:t>源</a:t>
            </a:r>
            <a:r>
              <a:rPr lang="zh-TW" altLang="en-US" sz="1200" b="0" i="0" kern="1200" dirty="0" smtClean="0">
                <a:solidFill>
                  <a:schemeClr val="tx1"/>
                </a:solidFill>
                <a:effectLst/>
                <a:latin typeface="+mn-lt"/>
                <a:ea typeface="+mn-ea"/>
                <a:cs typeface="+mn-cs"/>
              </a:rPr>
              <a:t>協議</a:t>
            </a:r>
            <a:r>
              <a:rPr lang="zh-CN" altLang="en-US" sz="1200" b="0" i="0" kern="1200" dirty="0" smtClean="0">
                <a:solidFill>
                  <a:schemeClr val="tx1"/>
                </a:solidFill>
                <a:effectLst/>
                <a:latin typeface="+mn-lt"/>
                <a:ea typeface="+mn-ea"/>
                <a:cs typeface="+mn-cs"/>
              </a:rPr>
              <a:t>允</a:t>
            </a:r>
            <a:r>
              <a:rPr lang="zh-TW" altLang="en-US" sz="1200" b="0" i="0" kern="1200" dirty="0" smtClean="0">
                <a:solidFill>
                  <a:schemeClr val="tx1"/>
                </a:solidFill>
                <a:effectLst/>
                <a:latin typeface="+mn-lt"/>
                <a:ea typeface="+mn-ea"/>
                <a:cs typeface="+mn-cs"/>
              </a:rPr>
              <a:t>許</a:t>
            </a:r>
            <a:r>
              <a:rPr lang="zh-CN" altLang="en-US" sz="1200" b="0" i="0" kern="1200" dirty="0" smtClean="0">
                <a:solidFill>
                  <a:schemeClr val="tx1"/>
                </a:solidFill>
                <a:effectLst/>
                <a:latin typeface="+mn-lt"/>
                <a:ea typeface="+mn-ea"/>
                <a:cs typeface="+mn-cs"/>
              </a:rPr>
              <a:t>任何人</a:t>
            </a:r>
            <a:r>
              <a:rPr lang="zh-TW" altLang="en-US" sz="1200" b="0" i="0" kern="1200" dirty="0" smtClean="0">
                <a:solidFill>
                  <a:schemeClr val="tx1"/>
                </a:solidFill>
                <a:effectLst/>
                <a:latin typeface="+mn-lt"/>
                <a:ea typeface="+mn-ea"/>
                <a:cs typeface="+mn-cs"/>
              </a:rPr>
              <a:t>對</a:t>
            </a:r>
            <a:r>
              <a:rPr lang="zh-CN" altLang="en-US" sz="1200" b="0" i="0" kern="1200" dirty="0" smtClean="0">
                <a:solidFill>
                  <a:schemeClr val="tx1"/>
                </a:solidFill>
                <a:effectLst/>
                <a:latin typeface="+mn-lt"/>
                <a:ea typeface="+mn-ea"/>
                <a:cs typeface="+mn-cs"/>
              </a:rPr>
              <a:t>其</a:t>
            </a:r>
            <a:r>
              <a:rPr lang="zh-TW" altLang="en-US" sz="1200" b="0" i="0" kern="1200" dirty="0" smtClean="0">
                <a:solidFill>
                  <a:schemeClr val="tx1"/>
                </a:solidFill>
                <a:effectLst/>
                <a:latin typeface="+mn-lt"/>
                <a:ea typeface="+mn-ea"/>
                <a:cs typeface="+mn-cs"/>
              </a:rPr>
              <a:t>進</a:t>
            </a:r>
            <a:r>
              <a:rPr lang="zh-CN" altLang="en-US" sz="1200" b="0" i="0" kern="1200" dirty="0" smtClean="0">
                <a:solidFill>
                  <a:schemeClr val="tx1"/>
                </a:solidFill>
                <a:effectLst/>
                <a:latin typeface="+mn-lt"/>
                <a:ea typeface="+mn-ea"/>
                <a:cs typeface="+mn-cs"/>
              </a:rPr>
              <a:t>行修改</a:t>
            </a:r>
            <a:r>
              <a:rPr lang="zh-TW" altLang="en-US" sz="1200" b="0" i="0" kern="1200" dirty="0" smtClean="0">
                <a:solidFill>
                  <a:schemeClr val="tx1"/>
                </a:solidFill>
                <a:effectLst/>
                <a:latin typeface="+mn-lt"/>
                <a:ea typeface="+mn-ea"/>
                <a:cs typeface="+mn-cs"/>
              </a:rPr>
              <a:t>並</a:t>
            </a:r>
            <a:r>
              <a:rPr lang="zh-CN" altLang="en-US" sz="1200" b="0" i="0" kern="1200" dirty="0" smtClean="0">
                <a:solidFill>
                  <a:schemeClr val="tx1"/>
                </a:solidFill>
                <a:effectLst/>
                <a:latin typeface="+mn-lt"/>
                <a:ea typeface="+mn-ea"/>
                <a:cs typeface="+mn-cs"/>
              </a:rPr>
              <a:t>作</a:t>
            </a:r>
            <a:r>
              <a:rPr lang="zh-TW" altLang="en-US" sz="1200" b="0" i="0" kern="1200" dirty="0" smtClean="0">
                <a:solidFill>
                  <a:schemeClr val="tx1"/>
                </a:solidFill>
                <a:effectLst/>
                <a:latin typeface="+mn-lt"/>
                <a:ea typeface="+mn-ea"/>
                <a:cs typeface="+mn-cs"/>
              </a:rPr>
              <a:t>為開</a:t>
            </a:r>
            <a:r>
              <a:rPr lang="zh-CN" altLang="en-US" sz="1200" b="0" i="0" kern="1200" dirty="0" smtClean="0">
                <a:solidFill>
                  <a:schemeClr val="tx1"/>
                </a:solidFill>
                <a:effectLst/>
                <a:latin typeface="+mn-lt"/>
                <a:ea typeface="+mn-ea"/>
                <a:cs typeface="+mn-cs"/>
              </a:rPr>
              <a:t>源或者</a:t>
            </a:r>
            <a:r>
              <a:rPr lang="zh-TW" altLang="en-US" sz="1200" b="0" i="0" kern="1200" dirty="0" smtClean="0">
                <a:solidFill>
                  <a:schemeClr val="tx1"/>
                </a:solidFill>
                <a:effectLst/>
                <a:latin typeface="+mn-lt"/>
                <a:ea typeface="+mn-ea"/>
                <a:cs typeface="+mn-cs"/>
              </a:rPr>
              <a:t>商業產</a:t>
            </a:r>
            <a:r>
              <a:rPr lang="zh-CN" altLang="en-US" sz="1200" b="0" i="0" kern="1200" dirty="0" smtClean="0">
                <a:solidFill>
                  <a:schemeClr val="tx1"/>
                </a:solidFill>
                <a:effectLst/>
                <a:latin typeface="+mn-lt"/>
                <a:ea typeface="+mn-ea"/>
                <a:cs typeface="+mn-cs"/>
              </a:rPr>
              <a:t>品</a:t>
            </a:r>
            <a:r>
              <a:rPr lang="zh-TW" altLang="en-US" sz="1200" b="0" i="0" kern="1200" dirty="0" smtClean="0">
                <a:solidFill>
                  <a:schemeClr val="tx1"/>
                </a:solidFill>
                <a:effectLst/>
                <a:latin typeface="+mn-lt"/>
                <a:ea typeface="+mn-ea"/>
                <a:cs typeface="+mn-cs"/>
              </a:rPr>
              <a:t>發佈</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高可靠</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在</a:t>
            </a:r>
            <a:r>
              <a:rPr lang="en-US" altLang="zh-TW" sz="1200" b="0" i="0" kern="1200" dirty="0" err="1" smtClean="0">
                <a:solidFill>
                  <a:schemeClr val="tx1"/>
                </a:solidFill>
                <a:effectLst/>
                <a:latin typeface="+mn-lt"/>
                <a:ea typeface="+mn-ea"/>
                <a:cs typeface="+mn-cs"/>
              </a:rPr>
              <a:t>hadoop</a:t>
            </a:r>
            <a:r>
              <a:rPr lang="zh-TW" altLang="en-US" sz="1200" b="0" i="0" kern="1200" dirty="0" smtClean="0">
                <a:solidFill>
                  <a:schemeClr val="tx1"/>
                </a:solidFill>
                <a:effectLst/>
                <a:latin typeface="+mn-lt"/>
                <a:ea typeface="+mn-ea"/>
                <a:cs typeface="+mn-cs"/>
              </a:rPr>
              <a:t>中的檔案都可以指定要備份幾分且分成好幾分存在不同的電腦中。</a:t>
            </a:r>
            <a:endParaRPr lang="en-US" altLang="zh-TW" dirty="0" smtClean="0"/>
          </a:p>
          <a:p>
            <a:r>
              <a:rPr lang="zh-TW" altLang="en-US" dirty="0" smtClean="0"/>
              <a:t>可擴展</a:t>
            </a:r>
            <a:r>
              <a:rPr lang="en-US" altLang="zh-TW" dirty="0" smtClean="0"/>
              <a:t>:</a:t>
            </a:r>
            <a:r>
              <a:rPr lang="zh-TW" altLang="en-US" dirty="0" smtClean="0"/>
              <a:t>當硬碟不夠用時只需要加上一台電腦</a:t>
            </a:r>
            <a:r>
              <a:rPr lang="en-US" altLang="zh-TW" dirty="0" smtClean="0"/>
              <a:t>,</a:t>
            </a:r>
            <a:r>
              <a:rPr lang="zh-TW" altLang="en-US" dirty="0" smtClean="0"/>
              <a:t>一般的單機系統在要擴展時只能有限的增加或更換硬體。</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3</a:t>
            </a:fld>
            <a:endParaRPr lang="zh-TW" altLang="en-US"/>
          </a:p>
        </p:txBody>
      </p:sp>
    </p:spTree>
    <p:extLst>
      <p:ext uri="{BB962C8B-B14F-4D97-AF65-F5344CB8AC3E}">
        <p14:creationId xmlns:p14="http://schemas.microsoft.com/office/powerpoint/2010/main" val="2803811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dirty="0" err="1" smtClean="0"/>
              <a:t>Hbase</a:t>
            </a:r>
            <a:r>
              <a:rPr lang="zh-TW" altLang="en-US" dirty="0" smtClean="0"/>
              <a:t>與</a:t>
            </a:r>
            <a:r>
              <a:rPr lang="en-US" altLang="zh-TW" dirty="0" smtClean="0"/>
              <a:t>zookeeper</a:t>
            </a:r>
            <a:r>
              <a:rPr lang="zh-TW" altLang="en-US" dirty="0" smtClean="0"/>
              <a:t>的協同運作</a:t>
            </a:r>
            <a:endParaRPr lang="en-US" altLang="zh-TW" dirty="0" smtClean="0"/>
          </a:p>
          <a:p>
            <a:r>
              <a:rPr lang="en-US" altLang="zh-TW" dirty="0" err="1" smtClean="0"/>
              <a:t>HMaster</a:t>
            </a:r>
            <a:r>
              <a:rPr lang="zh-TW" altLang="en-US" dirty="0" smtClean="0"/>
              <a:t>與</a:t>
            </a:r>
            <a:r>
              <a:rPr lang="en-US" altLang="zh-TW" dirty="0" err="1" smtClean="0"/>
              <a:t>RegionServer</a:t>
            </a:r>
            <a:r>
              <a:rPr lang="zh-TW" altLang="en-US" dirty="0" smtClean="0"/>
              <a:t>會發送心跳封包給</a:t>
            </a:r>
            <a:r>
              <a:rPr lang="en-US" altLang="zh-TW" dirty="0" smtClean="0"/>
              <a:t>zookeeper</a:t>
            </a:r>
            <a:r>
              <a:rPr lang="zh-TW" altLang="en-US" dirty="0" smtClean="0"/>
              <a:t>確定電腦還正常</a:t>
            </a:r>
            <a:endParaRPr lang="en-US" dirty="0" smtClean="0"/>
          </a:p>
          <a:p>
            <a:endParaRPr lang="en-US" dirty="0" smtClean="0"/>
          </a:p>
          <a:p>
            <a:r>
              <a:rPr lang="en-US" dirty="0" err="1" smtClean="0"/>
              <a:t>心跳封包確定其他電腦還正常</a:t>
            </a:r>
            <a:endParaRPr lang="en-US" dirty="0"/>
          </a:p>
          <a:p>
            <a:r>
              <a:rPr lang="en-US" dirty="0"/>
              <a:t>12台伺服器要3台zookeeper(只能是奇數1,3,5,7,9</a:t>
            </a:r>
            <a:r>
              <a:rPr lang="en-US" dirty="0" smtClean="0"/>
              <a:t>)</a:t>
            </a:r>
          </a:p>
          <a:p>
            <a:endParaRPr lang="en-US" dirty="0" smtClean="0"/>
          </a:p>
          <a:p>
            <a:r>
              <a:rPr lang="en-US" dirty="0" smtClean="0"/>
              <a:t>Region</a:t>
            </a:r>
            <a:r>
              <a:rPr lang="zh-TW" altLang="en-US" dirty="0" smtClean="0"/>
              <a:t> </a:t>
            </a:r>
            <a:r>
              <a:rPr lang="en-US" altLang="zh-TW" dirty="0" smtClean="0"/>
              <a:t>server</a:t>
            </a:r>
            <a:r>
              <a:rPr lang="zh-TW" altLang="en-US" dirty="0" smtClean="0"/>
              <a:t>與</a:t>
            </a:r>
            <a:r>
              <a:rPr lang="en-US" altLang="zh-TW" dirty="0" err="1" smtClean="0"/>
              <a:t>datanode</a:t>
            </a:r>
            <a:r>
              <a:rPr lang="zh-TW" altLang="en-US" dirty="0" smtClean="0"/>
              <a:t>之關係</a:t>
            </a:r>
            <a:r>
              <a:rPr lang="en-US" altLang="zh-TW" dirty="0" smtClean="0"/>
              <a:t>?</a:t>
            </a:r>
          </a:p>
          <a:p>
            <a:endParaRPr lang="en-US" dirty="0" smtClean="0"/>
          </a:p>
          <a:p>
            <a:endParaRPr lang="en-US" dirty="0" smtClean="0"/>
          </a:p>
          <a:p>
            <a:r>
              <a:rPr lang="en-US" altLang="zh-TW" dirty="0" err="1"/>
              <a:t>HBase</a:t>
            </a:r>
            <a:r>
              <a:rPr lang="zh-TW" altLang="en-US" dirty="0"/>
              <a:t>中，</a:t>
            </a:r>
            <a:r>
              <a:rPr lang="en-US" altLang="zh-TW" dirty="0" err="1"/>
              <a:t>RegionServer</a:t>
            </a:r>
            <a:r>
              <a:rPr lang="zh-TW" altLang="en-US" dirty="0"/>
              <a:t>是负责数据存储的节点，在集成</a:t>
            </a:r>
            <a:r>
              <a:rPr lang="en-US" altLang="zh-TW" dirty="0"/>
              <a:t>HDFS</a:t>
            </a:r>
            <a:r>
              <a:rPr lang="zh-TW" altLang="en-US" dirty="0"/>
              <a:t>情况下，一般</a:t>
            </a:r>
            <a:r>
              <a:rPr lang="en-US" altLang="zh-TW" dirty="0" err="1"/>
              <a:t>RegionServer</a:t>
            </a:r>
            <a:r>
              <a:rPr lang="zh-TW" altLang="en-US" dirty="0"/>
              <a:t>和</a:t>
            </a:r>
            <a:r>
              <a:rPr lang="en-US" altLang="zh-TW" dirty="0" err="1"/>
              <a:t>Datanode</a:t>
            </a:r>
            <a:r>
              <a:rPr lang="zh-TW" altLang="en-US" dirty="0"/>
              <a:t>会处在同一个机器节点上；首先我们假设</a:t>
            </a:r>
            <a:r>
              <a:rPr lang="en-US" altLang="zh-TW" dirty="0"/>
              <a:t>HDFS</a:t>
            </a:r>
            <a:r>
              <a:rPr lang="zh-TW" altLang="en-US" dirty="0"/>
              <a:t>的文件备份数为</a:t>
            </a:r>
            <a:r>
              <a:rPr lang="en-US" altLang="zh-TW" dirty="0"/>
              <a:t>3</a:t>
            </a:r>
            <a:r>
              <a:rPr lang="zh-TW" altLang="en-US" dirty="0"/>
              <a:t>，那么写入数据时，</a:t>
            </a:r>
            <a:r>
              <a:rPr lang="en-US" altLang="zh-TW" dirty="0" err="1"/>
              <a:t>RegionServer</a:t>
            </a:r>
            <a:r>
              <a:rPr lang="zh-TW" altLang="en-US" dirty="0"/>
              <a:t>会将数据写入它管理的</a:t>
            </a:r>
            <a:r>
              <a:rPr lang="en-US" altLang="zh-TW" dirty="0"/>
              <a:t>Region</a:t>
            </a:r>
            <a:r>
              <a:rPr lang="zh-TW" altLang="en-US" dirty="0"/>
              <a:t>中的</a:t>
            </a:r>
            <a:r>
              <a:rPr lang="en-US" altLang="zh-TW" dirty="0" err="1"/>
              <a:t>Memstore</a:t>
            </a:r>
            <a:r>
              <a:rPr lang="zh-TW" altLang="en-US" dirty="0"/>
              <a:t>中，当触发</a:t>
            </a:r>
            <a:r>
              <a:rPr lang="en-US" altLang="zh-TW" dirty="0"/>
              <a:t>Flush</a:t>
            </a:r>
            <a:r>
              <a:rPr lang="zh-TW" altLang="en-US" dirty="0"/>
              <a:t>操作时（触发条件可以参考之前的</a:t>
            </a:r>
            <a:r>
              <a:rPr lang="en-US" altLang="zh-TW" dirty="0" err="1"/>
              <a:t>HBase</a:t>
            </a:r>
            <a:r>
              <a:rPr lang="zh-TW" altLang="en-US" dirty="0"/>
              <a:t>架构中的</a:t>
            </a:r>
            <a:r>
              <a:rPr lang="en-US" altLang="zh-TW" dirty="0"/>
              <a:t>Blog</a:t>
            </a:r>
            <a:r>
              <a:rPr lang="zh-TW" altLang="en-US" dirty="0"/>
              <a:t>），</a:t>
            </a:r>
            <a:r>
              <a:rPr lang="en-US" altLang="zh-TW" dirty="0" err="1"/>
              <a:t>RegionServer</a:t>
            </a:r>
            <a:r>
              <a:rPr lang="zh-TW" altLang="en-US" dirty="0"/>
              <a:t>会将数据写入到</a:t>
            </a:r>
            <a:r>
              <a:rPr lang="en-US" altLang="zh-TW" dirty="0"/>
              <a:t>HDFS</a:t>
            </a:r>
            <a:r>
              <a:rPr lang="zh-TW" altLang="en-US" dirty="0"/>
              <a:t>中；写入过程是向</a:t>
            </a:r>
            <a:r>
              <a:rPr lang="en-US" altLang="zh-TW" dirty="0" err="1"/>
              <a:t>Namenode</a:t>
            </a:r>
            <a:r>
              <a:rPr lang="zh-TW" altLang="en-US" dirty="0"/>
              <a:t>发送写入数据的请求，</a:t>
            </a:r>
            <a:r>
              <a:rPr lang="en-US" altLang="zh-TW" dirty="0" err="1"/>
              <a:t>Namenode</a:t>
            </a:r>
            <a:r>
              <a:rPr lang="zh-TW" altLang="en-US" dirty="0"/>
              <a:t>如果发现</a:t>
            </a:r>
            <a:r>
              <a:rPr lang="en-US" altLang="zh-TW" dirty="0" err="1"/>
              <a:t>RegionServer</a:t>
            </a:r>
            <a:r>
              <a:rPr lang="zh-TW" altLang="en-US" dirty="0"/>
              <a:t>和</a:t>
            </a:r>
            <a:r>
              <a:rPr lang="en-US" altLang="zh-TW" dirty="0"/>
              <a:t>HDFS</a:t>
            </a:r>
            <a:r>
              <a:rPr lang="zh-TW" altLang="en-US" dirty="0"/>
              <a:t>集群的某一个</a:t>
            </a:r>
            <a:r>
              <a:rPr lang="en-US" altLang="zh-TW" dirty="0" err="1"/>
              <a:t>Datanode</a:t>
            </a:r>
            <a:r>
              <a:rPr lang="zh-TW" altLang="en-US" dirty="0"/>
              <a:t>在同一个机器上，首先第一份数据备份会被写入到</a:t>
            </a:r>
            <a:r>
              <a:rPr lang="en-US" altLang="zh-TW" dirty="0" err="1"/>
              <a:t>RegionServer</a:t>
            </a:r>
            <a:r>
              <a:rPr lang="zh-TW" altLang="en-US" dirty="0"/>
              <a:t>本地的</a:t>
            </a:r>
            <a:r>
              <a:rPr lang="en-US" altLang="zh-TW" dirty="0" err="1"/>
              <a:t>Datanode</a:t>
            </a:r>
            <a:r>
              <a:rPr lang="zh-TW" altLang="en-US" dirty="0"/>
              <a:t>节点中，其他两份数据备份会被写入到其他的</a:t>
            </a:r>
            <a:r>
              <a:rPr lang="en-US" altLang="zh-TW" dirty="0" err="1"/>
              <a:t>Datanodes</a:t>
            </a:r>
            <a:r>
              <a:rPr lang="zh-TW" altLang="en-US" dirty="0"/>
              <a:t>中。由于首先写入本地的</a:t>
            </a:r>
            <a:r>
              <a:rPr lang="en-US" altLang="zh-TW" dirty="0" err="1"/>
              <a:t>Datanode</a:t>
            </a:r>
            <a:r>
              <a:rPr lang="zh-TW" altLang="en-US" dirty="0"/>
              <a:t>节点，数据在读取时，不会出现从远端读取的情况； </a:t>
            </a:r>
          </a:p>
          <a:p>
            <a:r>
              <a:rPr lang="zh-TW" altLang="en-US" dirty="0"/>
              <a:t>        当一个</a:t>
            </a:r>
            <a:r>
              <a:rPr lang="en-US" altLang="zh-TW" dirty="0" err="1"/>
              <a:t>RegionServer</a:t>
            </a:r>
            <a:r>
              <a:rPr lang="zh-TW" altLang="en-US" dirty="0"/>
              <a:t>故障时，</a:t>
            </a:r>
            <a:r>
              <a:rPr lang="en-US" altLang="zh-TW" dirty="0" err="1"/>
              <a:t>RegionMaster</a:t>
            </a:r>
            <a:r>
              <a:rPr lang="zh-TW" altLang="en-US" dirty="0"/>
              <a:t>会将该</a:t>
            </a:r>
            <a:r>
              <a:rPr lang="en-US" altLang="zh-TW" dirty="0" err="1"/>
              <a:t>regionServer</a:t>
            </a:r>
            <a:r>
              <a:rPr lang="zh-TW" altLang="en-US" dirty="0"/>
              <a:t>负责的</a:t>
            </a:r>
            <a:r>
              <a:rPr lang="en-US" altLang="zh-TW" dirty="0"/>
              <a:t>region</a:t>
            </a:r>
            <a:r>
              <a:rPr lang="zh-TW" altLang="en-US" dirty="0"/>
              <a:t>重新分配给其他存活的</a:t>
            </a:r>
            <a:r>
              <a:rPr lang="en-US" altLang="zh-TW" dirty="0" err="1"/>
              <a:t>regionServer</a:t>
            </a:r>
            <a:r>
              <a:rPr lang="zh-TW" altLang="en-US" dirty="0"/>
              <a:t>。当一个</a:t>
            </a:r>
            <a:r>
              <a:rPr lang="en-US" altLang="zh-TW" dirty="0"/>
              <a:t>region</a:t>
            </a:r>
            <a:r>
              <a:rPr lang="zh-TW" altLang="en-US" dirty="0"/>
              <a:t>被分配给一个</a:t>
            </a:r>
            <a:r>
              <a:rPr lang="en-US" altLang="zh-TW" dirty="0" err="1"/>
              <a:t>regionServer</a:t>
            </a:r>
            <a:r>
              <a:rPr lang="zh-TW" altLang="en-US" dirty="0"/>
              <a:t>时，它首先会强制从远端读取数据，直到第一个</a:t>
            </a:r>
            <a:r>
              <a:rPr lang="en-US" altLang="zh-TW" dirty="0"/>
              <a:t>major</a:t>
            </a:r>
            <a:r>
              <a:rPr lang="zh-TW" altLang="en-US" dirty="0"/>
              <a:t>合并发生后，新的</a:t>
            </a:r>
            <a:r>
              <a:rPr lang="en-US" altLang="zh-TW" dirty="0" err="1"/>
              <a:t>regionServer</a:t>
            </a:r>
            <a:r>
              <a:rPr lang="zh-TW" altLang="en-US" dirty="0"/>
              <a:t>会重新将数据写入到本地节点；注：当一个</a:t>
            </a:r>
            <a:r>
              <a:rPr lang="en-US" altLang="zh-TW" dirty="0" err="1"/>
              <a:t>regionServer</a:t>
            </a:r>
            <a:r>
              <a:rPr lang="zh-TW" altLang="en-US" dirty="0"/>
              <a:t>故障时，它负责的</a:t>
            </a:r>
            <a:r>
              <a:rPr lang="en-US" altLang="zh-TW" dirty="0"/>
              <a:t>region</a:t>
            </a:r>
            <a:r>
              <a:rPr lang="zh-TW" altLang="en-US" dirty="0"/>
              <a:t>会被分配给多个</a:t>
            </a:r>
            <a:r>
              <a:rPr lang="en-US" altLang="zh-TW" dirty="0" err="1"/>
              <a:t>regionServer</a:t>
            </a:r>
            <a:r>
              <a:rPr lang="zh-TW" altLang="en-US" dirty="0"/>
              <a:t>；</a:t>
            </a:r>
          </a:p>
          <a:p>
            <a:endParaRPr lang="en-US" dirty="0"/>
          </a:p>
        </p:txBody>
      </p:sp>
      <p:sp>
        <p:nvSpPr>
          <p:cNvPr id="333" name="Shape 333"/>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393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dirty="0" err="1"/>
              <a:t>新修刪</a:t>
            </a:r>
            <a:r>
              <a:rPr lang="en-US" dirty="0"/>
              <a:t>(CUD)</a:t>
            </a:r>
            <a:r>
              <a:rPr lang="en-US" dirty="0" err="1"/>
              <a:t>會找HMaster會指派regionserver負責</a:t>
            </a:r>
            <a:endParaRPr lang="en-US" dirty="0"/>
          </a:p>
          <a:p>
            <a:r>
              <a:rPr lang="en-US" dirty="0" err="1" smtClean="0"/>
              <a:t>關於</a:t>
            </a:r>
            <a:r>
              <a:rPr lang="zh-TW" altLang="en-US" dirty="0" smtClean="0"/>
              <a:t>哪</a:t>
            </a:r>
            <a:r>
              <a:rPr lang="en-US" dirty="0" err="1" smtClean="0"/>
              <a:t>個</a:t>
            </a:r>
            <a:r>
              <a:rPr lang="en-US" dirty="0" err="1"/>
              <a:t>regionserver負責哪個資料會存在hdfs上的Meta</a:t>
            </a:r>
            <a:r>
              <a:rPr lang="en-US" dirty="0"/>
              <a:t> table(</a:t>
            </a:r>
            <a:r>
              <a:rPr lang="en-US" dirty="0" err="1"/>
              <a:t>hdfs</a:t>
            </a:r>
            <a:r>
              <a:rPr lang="en-US" dirty="0"/>
              <a:t> /</a:t>
            </a:r>
            <a:r>
              <a:rPr lang="en-US" dirty="0" err="1"/>
              <a:t>hbase</a:t>
            </a:r>
            <a:r>
              <a:rPr lang="en-US" dirty="0"/>
              <a:t>)</a:t>
            </a:r>
          </a:p>
          <a:p>
            <a:endParaRPr dirty="0"/>
          </a:p>
          <a:p>
            <a:r>
              <a:rPr lang="en-US" dirty="0" err="1"/>
              <a:t>table可以被分割,代表一個資料表多個regionserver</a:t>
            </a:r>
            <a:r>
              <a:rPr lang="en-US" dirty="0" err="1" smtClean="0"/>
              <a:t>同時在作業</a:t>
            </a:r>
            <a:endParaRPr lang="en-US" dirty="0" smtClean="0"/>
          </a:p>
          <a:p>
            <a:r>
              <a:rPr lang="en-US" altLang="zh-TW" dirty="0" err="1"/>
              <a:t>HBase</a:t>
            </a:r>
            <a:r>
              <a:rPr lang="zh-TW" altLang="en-US" dirty="0"/>
              <a:t>有兩個基本的</a:t>
            </a:r>
            <a:r>
              <a:rPr lang="en-US" altLang="zh-TW" dirty="0"/>
              <a:t>key</a:t>
            </a:r>
            <a:r>
              <a:rPr lang="zh-TW" altLang="en-US" dirty="0"/>
              <a:t>結構</a:t>
            </a:r>
            <a:r>
              <a:rPr lang="en-US" altLang="zh-TW" dirty="0"/>
              <a:t>, </a:t>
            </a:r>
            <a:r>
              <a:rPr lang="zh-TW" altLang="en-US" dirty="0"/>
              <a:t>一個是</a:t>
            </a:r>
            <a:r>
              <a:rPr lang="en-US" altLang="zh-TW" dirty="0"/>
              <a:t>row key</a:t>
            </a:r>
            <a:r>
              <a:rPr lang="zh-TW" altLang="en-US" dirty="0"/>
              <a:t>另一個是</a:t>
            </a:r>
            <a:r>
              <a:rPr lang="en-US" altLang="zh-TW" u="sng" dirty="0"/>
              <a:t>Column Family key</a:t>
            </a:r>
            <a:endParaRPr lang="en-US" altLang="zh-TW" dirty="0" smtClean="0"/>
          </a:p>
          <a:p>
            <a:r>
              <a:rPr lang="en-US" altLang="zh-TW" u="sng" dirty="0" err="1"/>
              <a:t>HBase</a:t>
            </a:r>
            <a:r>
              <a:rPr lang="zh-TW" altLang="en-US" u="sng" dirty="0"/>
              <a:t>在邏輯配置上的主要切割單位是</a:t>
            </a:r>
            <a:r>
              <a:rPr lang="en-US" altLang="zh-TW" u="sng" dirty="0"/>
              <a:t>Column Family key</a:t>
            </a:r>
            <a:endParaRPr lang="en-US" dirty="0"/>
          </a:p>
          <a:p>
            <a:r>
              <a:rPr lang="en-US" dirty="0"/>
              <a:t>table partition (</a:t>
            </a:r>
            <a:r>
              <a:rPr lang="en-US" dirty="0" err="1"/>
              <a:t>a~m</a:t>
            </a:r>
            <a:r>
              <a:rPr lang="en-US" dirty="0"/>
              <a:t>)(</a:t>
            </a:r>
            <a:r>
              <a:rPr lang="en-US" dirty="0" err="1"/>
              <a:t>m~z</a:t>
            </a:r>
            <a:r>
              <a:rPr lang="en-US" dirty="0" smtClean="0"/>
              <a:t>)</a:t>
            </a:r>
            <a:r>
              <a:rPr lang="zh-TW" altLang="en-US" dirty="0" smtClean="0"/>
              <a:t> </a:t>
            </a:r>
            <a:r>
              <a:rPr lang="en-US" altLang="zh-TW" baseline="0" dirty="0" smtClean="0"/>
              <a:t> :</a:t>
            </a:r>
            <a:r>
              <a:rPr lang="zh-TW" altLang="en-US" baseline="0" dirty="0" smtClean="0"/>
              <a:t>按照</a:t>
            </a:r>
            <a:r>
              <a:rPr lang="en-US" altLang="zh-TW" baseline="0" dirty="0" smtClean="0"/>
              <a:t>column family key</a:t>
            </a:r>
            <a:r>
              <a:rPr lang="zh-TW" altLang="en-US" baseline="0" dirty="0" smtClean="0"/>
              <a:t> 來分割</a:t>
            </a:r>
            <a:endParaRPr lang="en-US" altLang="zh-TW" baseline="0" dirty="0" smtClean="0"/>
          </a:p>
        </p:txBody>
      </p:sp>
      <p:sp>
        <p:nvSpPr>
          <p:cNvPr id="340" name="Shape 340"/>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456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172E2F6F-40B5-44B3-A70A-706EFB74D944}" type="slidenum">
              <a:rPr lang="en-US" altLang="zh-TW" b="0" smtClean="0">
                <a:solidFill>
                  <a:srgbClr val="000000"/>
                </a:solidFill>
                <a:latin typeface="Arial" charset="0"/>
              </a:rPr>
              <a:pPr/>
              <a:t>32</a:t>
            </a:fld>
            <a:endParaRPr lang="en-US" altLang="zh-TW" b="0" smtClean="0">
              <a:solidFill>
                <a:srgbClr val="000000"/>
              </a:solidFill>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err="1"/>
              <a:t>Hbase</a:t>
            </a:r>
            <a:r>
              <a:rPr lang="zh-TW" altLang="en-US" sz="800" dirty="0"/>
              <a:t> </a:t>
            </a:r>
            <a:r>
              <a:rPr lang="en-US" altLang="zh-TW" sz="800" dirty="0"/>
              <a:t>Meta table</a:t>
            </a:r>
            <a:r>
              <a:rPr lang="zh-TW" altLang="en-US" sz="800" dirty="0"/>
              <a:t>類似</a:t>
            </a:r>
            <a:r>
              <a:rPr lang="en-US" altLang="zh-TW" sz="800" dirty="0"/>
              <a:t>HDFS</a:t>
            </a:r>
            <a:r>
              <a:rPr lang="zh-TW" altLang="en-US" sz="800" dirty="0"/>
              <a:t>的</a:t>
            </a:r>
            <a:r>
              <a:rPr lang="en-US" altLang="zh-TW" sz="800" dirty="0" err="1"/>
              <a:t>namenode</a:t>
            </a:r>
            <a:r>
              <a:rPr lang="zh-TW" altLang="en-US" sz="800" dirty="0"/>
              <a:t> 紀錄著哪一個</a:t>
            </a:r>
            <a:r>
              <a:rPr lang="en-US" altLang="zh-TW" sz="800" dirty="0"/>
              <a:t>table</a:t>
            </a:r>
            <a:r>
              <a:rPr lang="zh-TW" altLang="en-US" sz="800" dirty="0"/>
              <a:t>的資料在哪幾台電腦上</a:t>
            </a:r>
            <a:endParaRPr lang="en-US" altLang="zh-TW" sz="800" dirty="0"/>
          </a:p>
          <a:p>
            <a:pPr eaLnBrk="1" hangingPunct="1">
              <a:lnSpc>
                <a:spcPct val="80000"/>
              </a:lnSpc>
            </a:pPr>
            <a:r>
              <a:rPr lang="zh-TW" altLang="en-US" sz="800" dirty="0"/>
              <a:t>負責 </a:t>
            </a:r>
            <a:r>
              <a:rPr lang="en-US" altLang="zh-TW" sz="800" dirty="0"/>
              <a:t>Meta Table </a:t>
            </a:r>
            <a:r>
              <a:rPr lang="zh-TW" altLang="en-US" sz="800" dirty="0"/>
              <a:t>的 </a:t>
            </a:r>
            <a:r>
              <a:rPr lang="en-US" altLang="zh-TW" sz="800" dirty="0"/>
              <a:t>Region Server </a:t>
            </a:r>
            <a:r>
              <a:rPr lang="zh-TW" altLang="en-US" sz="800" dirty="0"/>
              <a:t>如毀壞</a:t>
            </a:r>
            <a:r>
              <a:rPr lang="en-US" altLang="zh-TW" sz="800" dirty="0"/>
              <a:t>, </a:t>
            </a:r>
            <a:r>
              <a:rPr lang="en-US" altLang="zh-TW" sz="800" dirty="0" err="1"/>
              <a:t>Hbase</a:t>
            </a:r>
            <a:r>
              <a:rPr lang="en-US" altLang="zh-TW" sz="800" dirty="0"/>
              <a:t> Master </a:t>
            </a:r>
            <a:r>
              <a:rPr lang="zh-TW" altLang="en-US" sz="800" dirty="0"/>
              <a:t>會重新指派一部 </a:t>
            </a:r>
            <a:r>
              <a:rPr lang="en-US" altLang="zh-TW" sz="800" dirty="0"/>
              <a:t>Region Server </a:t>
            </a:r>
            <a:r>
              <a:rPr lang="zh-TW" altLang="en-US" sz="800" dirty="0"/>
              <a:t>負責 </a:t>
            </a:r>
            <a:r>
              <a:rPr lang="en-US" altLang="zh-TW" sz="800" dirty="0"/>
              <a:t>Meta Table,</a:t>
            </a:r>
            <a:r>
              <a:rPr lang="zh-TW" altLang="en-US" sz="800" dirty="0"/>
              <a:t> 因 </a:t>
            </a:r>
            <a:r>
              <a:rPr lang="en-US" altLang="zh-TW" sz="800" dirty="0"/>
              <a:t>Meta Table </a:t>
            </a:r>
            <a:r>
              <a:rPr lang="zh-TW" altLang="en-US" sz="800" dirty="0"/>
              <a:t>存在 </a:t>
            </a:r>
            <a:r>
              <a:rPr lang="en-US" altLang="zh-TW" sz="800" dirty="0"/>
              <a:t>HDFS</a:t>
            </a:r>
            <a:r>
              <a:rPr lang="zh-TW" altLang="en-US" sz="800" dirty="0"/>
              <a:t>有三份</a:t>
            </a:r>
            <a:r>
              <a:rPr lang="en-US" altLang="zh-TW" sz="800" dirty="0"/>
              <a:t>, </a:t>
            </a:r>
          </a:p>
          <a:p>
            <a:pPr eaLnBrk="1" hangingPunct="1">
              <a:lnSpc>
                <a:spcPct val="80000"/>
              </a:lnSpc>
            </a:pPr>
            <a:r>
              <a:rPr lang="zh-TW" altLang="en-US" sz="800" dirty="0"/>
              <a:t>被指派的 </a:t>
            </a:r>
            <a:r>
              <a:rPr lang="en-US" altLang="zh-TW" sz="800" dirty="0"/>
              <a:t>Region Server</a:t>
            </a:r>
            <a:r>
              <a:rPr lang="zh-TW" altLang="en-US" sz="800" dirty="0"/>
              <a:t> 可快速取回 </a:t>
            </a:r>
            <a:r>
              <a:rPr lang="en-US" altLang="zh-TW" sz="800" dirty="0"/>
              <a:t>Meta Table </a:t>
            </a:r>
            <a:r>
              <a:rPr lang="zh-TW" altLang="en-US" sz="800" dirty="0"/>
              <a:t>資料</a:t>
            </a:r>
            <a:endParaRPr lang="en-US" altLang="zh-TW" sz="800" dirty="0"/>
          </a:p>
          <a:p>
            <a:pPr eaLnBrk="1" hangingPunct="1">
              <a:lnSpc>
                <a:spcPct val="80000"/>
              </a:lnSpc>
            </a:pPr>
            <a:endParaRPr lang="en-US" altLang="zh-TW" sz="800" dirty="0"/>
          </a:p>
          <a:p>
            <a:pPr eaLnBrk="1" hangingPunct="1">
              <a:lnSpc>
                <a:spcPct val="80000"/>
              </a:lnSpc>
            </a:pPr>
            <a:r>
              <a:rPr lang="en-US" altLang="zh-TW" sz="800" dirty="0"/>
              <a:t>The actual </a:t>
            </a:r>
            <a:r>
              <a:rPr lang="en-US" altLang="zh-TW" sz="800" dirty="0" err="1"/>
              <a:t>hfiles</a:t>
            </a:r>
            <a:r>
              <a:rPr lang="en-US" altLang="zh-TW" sz="800" dirty="0"/>
              <a:t> for META are located in </a:t>
            </a:r>
            <a:r>
              <a:rPr lang="en-US" altLang="zh-TW" sz="800" b="1" dirty="0"/>
              <a:t>/</a:t>
            </a:r>
            <a:r>
              <a:rPr lang="en-US" altLang="zh-TW" sz="800" b="1" dirty="0" err="1"/>
              <a:t>hbase</a:t>
            </a:r>
            <a:r>
              <a:rPr lang="en-US" altLang="zh-TW" sz="800" b="1" dirty="0"/>
              <a:t>/data/</a:t>
            </a:r>
            <a:r>
              <a:rPr lang="en-US" altLang="zh-TW" sz="800" b="1" dirty="0" err="1"/>
              <a:t>hbase</a:t>
            </a:r>
            <a:r>
              <a:rPr lang="en-US" altLang="zh-TW" sz="800" b="1" dirty="0"/>
              <a:t>/meta/ </a:t>
            </a:r>
            <a:r>
              <a:rPr lang="zh-TW" altLang="en-US" sz="800" b="1" dirty="0"/>
              <a:t> </a:t>
            </a:r>
            <a:r>
              <a:rPr lang="en-US" altLang="zh-TW" sz="800" dirty="0"/>
              <a:t>in HDFS.</a:t>
            </a:r>
            <a:endParaRPr lang="zh-TW" altLang="zh-TW" sz="800" dirty="0"/>
          </a:p>
        </p:txBody>
      </p:sp>
    </p:spTree>
    <p:extLst>
      <p:ext uri="{BB962C8B-B14F-4D97-AF65-F5344CB8AC3E}">
        <p14:creationId xmlns:p14="http://schemas.microsoft.com/office/powerpoint/2010/main" val="241367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33</a:t>
            </a:fld>
            <a:endParaRPr lang="zh-TW" altLang="en-US"/>
          </a:p>
        </p:txBody>
      </p:sp>
    </p:spTree>
    <p:extLst>
      <p:ext uri="{BB962C8B-B14F-4D97-AF65-F5344CB8AC3E}">
        <p14:creationId xmlns:p14="http://schemas.microsoft.com/office/powerpoint/2010/main" val="26017530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pPr defTabSz="918423">
              <a:defRPr/>
            </a:pPr>
            <a:r>
              <a:rPr lang="en-US" altLang="zh-TW" dirty="0"/>
              <a:t>Spark</a:t>
            </a:r>
            <a:r>
              <a:rPr lang="zh-TW" altLang="en-US" dirty="0"/>
              <a:t>底層的語言為</a:t>
            </a:r>
            <a:r>
              <a:rPr lang="en-US" altLang="zh-TW" dirty="0" err="1"/>
              <a:t>scala</a:t>
            </a:r>
            <a:endParaRPr lang="en-US" altLang="zh-TW" dirty="0"/>
          </a:p>
          <a:p>
            <a:pPr defTabSz="918423">
              <a:defRPr/>
            </a:pPr>
            <a:endParaRPr lang="en-US" altLang="zh-TW" dirty="0"/>
          </a:p>
          <a:p>
            <a:pPr defTabSz="918423">
              <a:defRPr/>
            </a:pPr>
            <a:r>
              <a:rPr lang="en-US" altLang="zh-TW" dirty="0"/>
              <a:t>Scala:</a:t>
            </a:r>
            <a:r>
              <a:rPr lang="zh-TW" altLang="en-US" dirty="0"/>
              <a:t>一種基於</a:t>
            </a:r>
            <a:r>
              <a:rPr lang="en-US" altLang="zh-TW" dirty="0"/>
              <a:t>Java</a:t>
            </a:r>
            <a:r>
              <a:rPr lang="zh-TW" altLang="en-US" dirty="0"/>
              <a:t>程式語言簡化的程式語言</a:t>
            </a:r>
            <a:endParaRPr lang="en-US" altLang="zh-TW" dirty="0"/>
          </a:p>
          <a:p>
            <a:endParaRPr dirty="0"/>
          </a:p>
        </p:txBody>
      </p:sp>
      <p:sp>
        <p:nvSpPr>
          <p:cNvPr id="64" name="Shape 64"/>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427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en-US" altLang="zh-TW" dirty="0" smtClean="0"/>
              <a:t>1.</a:t>
            </a:r>
            <a:r>
              <a:rPr lang="en-US" dirty="0" smtClean="0"/>
              <a:t>spark </a:t>
            </a:r>
            <a:r>
              <a:rPr lang="en-US" dirty="0" err="1"/>
              <a:t>YARN強化</a:t>
            </a:r>
            <a:r>
              <a:rPr lang="en-US" dirty="0">
                <a:solidFill>
                  <a:schemeClr val="dk1"/>
                </a:solidFill>
              </a:rPr>
              <a:t>(</a:t>
            </a:r>
            <a:r>
              <a:rPr lang="en-US" dirty="0" err="1">
                <a:solidFill>
                  <a:schemeClr val="dk1"/>
                </a:solidFill>
              </a:rPr>
              <a:t>取代</a:t>
            </a:r>
            <a:r>
              <a:rPr lang="en-US" dirty="0">
                <a:solidFill>
                  <a:schemeClr val="dk1"/>
                </a:solidFill>
              </a:rPr>
              <a:t>)</a:t>
            </a:r>
            <a:r>
              <a:rPr lang="en-US" dirty="0" err="1"/>
              <a:t>了MapReduce與YARN合作</a:t>
            </a:r>
            <a:r>
              <a:rPr lang="en-US" dirty="0"/>
              <a:t>,</a:t>
            </a:r>
          </a:p>
          <a:p>
            <a:r>
              <a:rPr lang="en-US" altLang="zh-TW" dirty="0" smtClean="0"/>
              <a:t>2.</a:t>
            </a:r>
            <a:r>
              <a:rPr lang="en-US" dirty="0" smtClean="0"/>
              <a:t>spark </a:t>
            </a:r>
            <a:r>
              <a:rPr lang="en-US" dirty="0"/>
              <a:t>standalone </a:t>
            </a:r>
            <a:r>
              <a:rPr lang="en-US" dirty="0" err="1"/>
              <a:t>則不在使用YARN,取代了YARN</a:t>
            </a:r>
            <a:r>
              <a:rPr lang="en-US" dirty="0"/>
              <a:t>,</a:t>
            </a:r>
          </a:p>
          <a:p>
            <a:r>
              <a:rPr lang="en-US" altLang="zh-TW" dirty="0" smtClean="0"/>
              <a:t>3.</a:t>
            </a:r>
            <a:r>
              <a:rPr lang="en-US" dirty="0" smtClean="0"/>
              <a:t>Mesos</a:t>
            </a:r>
            <a:r>
              <a:rPr lang="en-US" dirty="0"/>
              <a:t>取代YARN,但Mesos無法結合pig,hive等,支援度仍待加強</a:t>
            </a:r>
          </a:p>
          <a:p>
            <a:r>
              <a:rPr lang="en-US" dirty="0"/>
              <a:t>,spark standalone目前市占率為40%,MapReduce佔28%</a:t>
            </a:r>
          </a:p>
          <a:p>
            <a:r>
              <a:rPr lang="en-US" dirty="0" err="1"/>
              <a:t>MLlib</a:t>
            </a:r>
            <a:r>
              <a:rPr lang="en-US" dirty="0"/>
              <a:t> </a:t>
            </a:r>
            <a:r>
              <a:rPr lang="en-US" dirty="0" err="1"/>
              <a:t>處理支援的LIbariy,spark</a:t>
            </a:r>
            <a:r>
              <a:rPr lang="en-US" dirty="0"/>
              <a:t> streaming </a:t>
            </a:r>
            <a:r>
              <a:rPr lang="en-US" dirty="0" err="1"/>
              <a:t>處理IOT</a:t>
            </a:r>
            <a:r>
              <a:rPr lang="en-US" dirty="0"/>
              <a:t>,</a:t>
            </a:r>
          </a:p>
          <a:p>
            <a:r>
              <a:rPr lang="en-US" dirty="0"/>
              <a:t>spark SQL </a:t>
            </a:r>
            <a:r>
              <a:rPr lang="en-US" dirty="0" err="1"/>
              <a:t>支援relation</a:t>
            </a:r>
            <a:r>
              <a:rPr lang="en-US" dirty="0"/>
              <a:t> </a:t>
            </a:r>
            <a:r>
              <a:rPr lang="en-US" dirty="0" err="1"/>
              <a:t>database與NoSQL</a:t>
            </a:r>
            <a:r>
              <a:rPr lang="en-US" dirty="0"/>
              <a:t> database</a:t>
            </a:r>
          </a:p>
          <a:p>
            <a:r>
              <a:rPr lang="en-US" dirty="0" err="1"/>
              <a:t>spark可以支援java,scala,python,R</a:t>
            </a:r>
            <a:endParaRPr lang="en-US" dirty="0"/>
          </a:p>
        </p:txBody>
      </p:sp>
      <p:sp>
        <p:nvSpPr>
          <p:cNvPr id="86" name="Shape 86"/>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3758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FFCA1F36-8CCF-441A-91D1-FF8B1C5D7F9C}" type="slidenum">
              <a:rPr lang="en-US" altLang="zh-TW" b="0">
                <a:solidFill>
                  <a:srgbClr val="000000"/>
                </a:solidFill>
                <a:latin typeface="Arial" charset="0"/>
              </a:rPr>
              <a:pPr/>
              <a:t>36</a:t>
            </a:fld>
            <a:endParaRPr lang="en-US" altLang="zh-TW" b="0">
              <a:solidFill>
                <a:srgbClr val="000000"/>
              </a:solidFill>
              <a:latin typeface="Arial"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a:t>No, when deploy-mode is client, the Driver Program is not necessarily the master node. You could run spark-submit on your laptop, and the Driver Program would run on your laptop.</a:t>
            </a:r>
          </a:p>
          <a:p>
            <a:pPr eaLnBrk="1" hangingPunct="1">
              <a:lnSpc>
                <a:spcPct val="80000"/>
              </a:lnSpc>
            </a:pPr>
            <a:endParaRPr lang="en-US" altLang="zh-TW" sz="800" dirty="0"/>
          </a:p>
          <a:p>
            <a:pPr eaLnBrk="1" hangingPunct="1">
              <a:lnSpc>
                <a:spcPct val="80000"/>
              </a:lnSpc>
            </a:pPr>
            <a:r>
              <a:rPr lang="en-US" altLang="zh-TW" sz="800" dirty="0"/>
              <a:t>On the contrary, when deploy-mode is cluster, then cluster manager (master node) is used to find a slave having enough available resources to execute the Driver Program. As a result, the Driver Program would run on one of the slave nodes. As its execution is delegated, you can not get result from Driver Program, it must store its results in a file, database...</a:t>
            </a:r>
          </a:p>
          <a:p>
            <a:pPr eaLnBrk="1" hangingPunct="1">
              <a:lnSpc>
                <a:spcPct val="80000"/>
              </a:lnSpc>
            </a:pPr>
            <a:endParaRPr lang="en-US" altLang="zh-TW" sz="800" dirty="0"/>
          </a:p>
          <a:p>
            <a:pPr eaLnBrk="1" hangingPunct="1">
              <a:lnSpc>
                <a:spcPct val="80000"/>
              </a:lnSpc>
            </a:pPr>
            <a:r>
              <a:rPr lang="en-US" altLang="zh-TW" sz="800" dirty="0"/>
              <a:t>Client mode</a:t>
            </a:r>
          </a:p>
          <a:p>
            <a:pPr eaLnBrk="1" hangingPunct="1">
              <a:lnSpc>
                <a:spcPct val="80000"/>
              </a:lnSpc>
            </a:pPr>
            <a:r>
              <a:rPr lang="en-US" altLang="zh-TW" sz="800" dirty="0"/>
              <a:t>Want to get a job result (dynamic analysis)</a:t>
            </a:r>
          </a:p>
          <a:p>
            <a:pPr eaLnBrk="1" hangingPunct="1">
              <a:lnSpc>
                <a:spcPct val="80000"/>
              </a:lnSpc>
            </a:pPr>
            <a:r>
              <a:rPr lang="en-US" altLang="zh-TW" sz="800" dirty="0"/>
              <a:t>Easier for </a:t>
            </a:r>
            <a:r>
              <a:rPr lang="en-US" altLang="zh-TW" sz="800" dirty="0" err="1"/>
              <a:t>developping</a:t>
            </a:r>
            <a:r>
              <a:rPr lang="en-US" altLang="zh-TW" sz="800" dirty="0"/>
              <a:t>/debugging</a:t>
            </a:r>
          </a:p>
          <a:p>
            <a:pPr eaLnBrk="1" hangingPunct="1">
              <a:lnSpc>
                <a:spcPct val="80000"/>
              </a:lnSpc>
            </a:pPr>
            <a:r>
              <a:rPr lang="en-US" altLang="zh-TW" sz="800" dirty="0"/>
              <a:t>Control where your Driver Program is running</a:t>
            </a:r>
          </a:p>
          <a:p>
            <a:pPr eaLnBrk="1" hangingPunct="1">
              <a:lnSpc>
                <a:spcPct val="80000"/>
              </a:lnSpc>
            </a:pPr>
            <a:r>
              <a:rPr lang="en-US" altLang="zh-TW" sz="800" dirty="0"/>
              <a:t>Always up application: expose your Spark job launcher as REST service or a Web UI</a:t>
            </a:r>
          </a:p>
          <a:p>
            <a:pPr eaLnBrk="1" hangingPunct="1">
              <a:lnSpc>
                <a:spcPct val="80000"/>
              </a:lnSpc>
            </a:pPr>
            <a:r>
              <a:rPr lang="en-US" altLang="zh-TW" sz="800" dirty="0"/>
              <a:t>Cluster mode</a:t>
            </a:r>
          </a:p>
          <a:p>
            <a:pPr eaLnBrk="1" hangingPunct="1">
              <a:lnSpc>
                <a:spcPct val="80000"/>
              </a:lnSpc>
            </a:pPr>
            <a:r>
              <a:rPr lang="en-US" altLang="zh-TW" sz="800" dirty="0"/>
              <a:t>Easier for resource allocation (let the master decide): Fire and forget</a:t>
            </a:r>
          </a:p>
          <a:p>
            <a:pPr eaLnBrk="1" hangingPunct="1">
              <a:lnSpc>
                <a:spcPct val="80000"/>
              </a:lnSpc>
            </a:pPr>
            <a:r>
              <a:rPr lang="en-US" altLang="zh-TW" sz="800" dirty="0"/>
              <a:t>Monitor your Driver Program from Master Web UI like other workers</a:t>
            </a:r>
          </a:p>
          <a:p>
            <a:pPr eaLnBrk="1" hangingPunct="1">
              <a:lnSpc>
                <a:spcPct val="80000"/>
              </a:lnSpc>
            </a:pPr>
            <a:r>
              <a:rPr lang="en-US" altLang="zh-TW" sz="800" dirty="0"/>
              <a:t>Stop at the end: one job is finished, allocated resources a freed</a:t>
            </a:r>
          </a:p>
          <a:p>
            <a:pPr eaLnBrk="1" hangingPunct="1">
              <a:lnSpc>
                <a:spcPct val="80000"/>
              </a:lnSpc>
            </a:pPr>
            <a:endParaRPr lang="en-US" altLang="zh-TW" sz="800" dirty="0"/>
          </a:p>
          <a:p>
            <a:pPr eaLnBrk="1" hangingPunct="1">
              <a:lnSpc>
                <a:spcPct val="80000"/>
              </a:lnSpc>
            </a:pPr>
            <a:r>
              <a:rPr lang="zh-TW" altLang="en-US" sz="800" dirty="0"/>
              <a:t>當使用</a:t>
            </a:r>
            <a:r>
              <a:rPr lang="en-US" altLang="zh-TW" sz="800" dirty="0"/>
              <a:t>client deploy model</a:t>
            </a:r>
            <a:r>
              <a:rPr lang="zh-TW" altLang="en-US" sz="800" dirty="0"/>
              <a:t>時</a:t>
            </a:r>
            <a:r>
              <a:rPr lang="en-US" altLang="zh-TW" sz="800" dirty="0"/>
              <a:t>,drive</a:t>
            </a:r>
            <a:r>
              <a:rPr lang="zh-TW" altLang="en-US" sz="800" dirty="0"/>
              <a:t>不一定是主結點</a:t>
            </a:r>
            <a:r>
              <a:rPr lang="en-US" altLang="zh-TW" sz="800" dirty="0"/>
              <a:t>,</a:t>
            </a:r>
          </a:p>
          <a:p>
            <a:pPr eaLnBrk="1" hangingPunct="1">
              <a:lnSpc>
                <a:spcPct val="80000"/>
              </a:lnSpc>
            </a:pPr>
            <a:r>
              <a:rPr lang="zh-TW" altLang="en-US" sz="800" dirty="0"/>
              <a:t>當</a:t>
            </a:r>
            <a:r>
              <a:rPr lang="zh-CN" altLang="en-US" sz="800" dirty="0"/>
              <a:t>部署模式是客户端</a:t>
            </a:r>
            <a:r>
              <a:rPr lang="zh-TW" altLang="en-US" sz="800" dirty="0"/>
              <a:t>時</a:t>
            </a:r>
            <a:r>
              <a:rPr lang="zh-CN" altLang="en-US" sz="800" dirty="0"/>
              <a:t>，</a:t>
            </a:r>
            <a:r>
              <a:rPr lang="zh-TW" altLang="en-US" sz="800" dirty="0"/>
              <a:t>驅動程式</a:t>
            </a:r>
            <a:r>
              <a:rPr lang="zh-CN" altLang="en-US" sz="800" dirty="0"/>
              <a:t>不一定是主</a:t>
            </a:r>
            <a:r>
              <a:rPr lang="zh-TW" altLang="en-US" sz="800" dirty="0"/>
              <a:t>結點</a:t>
            </a:r>
            <a:r>
              <a:rPr lang="zh-CN" altLang="en-US" sz="800" dirty="0"/>
              <a:t>。 您可以在</a:t>
            </a:r>
            <a:r>
              <a:rPr lang="zh-TW" altLang="en-US" sz="800" dirty="0"/>
              <a:t>個人電腦</a:t>
            </a:r>
            <a:r>
              <a:rPr lang="zh-CN" altLang="en-US" sz="800" dirty="0"/>
              <a:t>上</a:t>
            </a:r>
            <a:r>
              <a:rPr lang="zh-TW" altLang="en-US" sz="800" dirty="0"/>
              <a:t>運</a:t>
            </a:r>
            <a:r>
              <a:rPr lang="zh-CN" altLang="en-US" sz="800" dirty="0"/>
              <a:t>行</a:t>
            </a:r>
            <a:r>
              <a:rPr lang="en-US" altLang="zh-CN" sz="800" dirty="0"/>
              <a:t>spark-submit</a:t>
            </a:r>
            <a:r>
              <a:rPr lang="zh-CN" altLang="en-US" sz="800" dirty="0"/>
              <a:t>，</a:t>
            </a:r>
            <a:r>
              <a:rPr lang="zh-TW" altLang="en-US" sz="800" dirty="0"/>
              <a:t>驅動程式將</a:t>
            </a:r>
            <a:r>
              <a:rPr lang="zh-CN" altLang="en-US" sz="800" dirty="0"/>
              <a:t>在</a:t>
            </a:r>
            <a:r>
              <a:rPr lang="zh-TW" altLang="en-US" sz="800" dirty="0"/>
              <a:t>個人電腦</a:t>
            </a:r>
            <a:r>
              <a:rPr lang="zh-CN" altLang="en-US" sz="800" dirty="0"/>
              <a:t>上</a:t>
            </a:r>
            <a:r>
              <a:rPr lang="zh-TW" altLang="en-US" sz="800" dirty="0"/>
              <a:t>運</a:t>
            </a:r>
            <a:r>
              <a:rPr lang="zh-CN" altLang="en-US" sz="800" dirty="0"/>
              <a:t>行。</a:t>
            </a:r>
          </a:p>
          <a:p>
            <a:pPr eaLnBrk="1" hangingPunct="1">
              <a:lnSpc>
                <a:spcPct val="80000"/>
              </a:lnSpc>
            </a:pPr>
            <a:endParaRPr lang="en-US" altLang="zh-TW" sz="800" dirty="0"/>
          </a:p>
          <a:p>
            <a:pPr eaLnBrk="1" hangingPunct="1">
              <a:lnSpc>
                <a:spcPct val="80000"/>
              </a:lnSpc>
            </a:pPr>
            <a:endParaRPr lang="zh-TW" altLang="zh-TW" sz="800" dirty="0"/>
          </a:p>
        </p:txBody>
      </p:sp>
    </p:spTree>
    <p:extLst>
      <p:ext uri="{BB962C8B-B14F-4D97-AF65-F5344CB8AC3E}">
        <p14:creationId xmlns:p14="http://schemas.microsoft.com/office/powerpoint/2010/main" val="762895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317DB5CB-3423-44C7-84A5-85C3EE720893}" type="slidenum">
              <a:rPr lang="en-US" altLang="zh-TW" b="0">
                <a:solidFill>
                  <a:srgbClr val="000000"/>
                </a:solidFill>
                <a:latin typeface="Arial" charset="0"/>
              </a:rPr>
              <a:pPr/>
              <a:t>37</a:t>
            </a:fld>
            <a:endParaRPr lang="en-US" altLang="zh-TW" b="0">
              <a:solidFill>
                <a:srgbClr val="000000"/>
              </a:solidFill>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err="1"/>
              <a:t>CoarseGrainedExecutorBackend</a:t>
            </a:r>
            <a:endParaRPr lang="en-US" altLang="zh-TW" sz="800" dirty="0"/>
          </a:p>
          <a:p>
            <a:pPr eaLnBrk="1" hangingPunct="1">
              <a:lnSpc>
                <a:spcPct val="80000"/>
              </a:lnSpc>
            </a:pPr>
            <a:r>
              <a:rPr lang="en-US" altLang="zh-TW" sz="800" dirty="0"/>
              <a:t>https://github.com/jaceklaskowski/mastering-apache-spark-book/blob/master/spark-executor-backends-CoarseGrainedExecutorBackend.adoc</a:t>
            </a:r>
            <a:br>
              <a:rPr lang="en-US" altLang="zh-TW" sz="800" dirty="0"/>
            </a:br>
            <a:endParaRPr lang="en-US" altLang="zh-TW" sz="800" dirty="0"/>
          </a:p>
          <a:p>
            <a:pPr eaLnBrk="1" hangingPunct="1">
              <a:lnSpc>
                <a:spcPct val="80000"/>
              </a:lnSpc>
            </a:pPr>
            <a:r>
              <a:rPr lang="zh-TW" altLang="en-US" sz="800" dirty="0"/>
              <a:t>當使用</a:t>
            </a:r>
            <a:r>
              <a:rPr lang="en-US" altLang="zh-TW" sz="800" dirty="0"/>
              <a:t>client deploy model</a:t>
            </a:r>
            <a:r>
              <a:rPr lang="zh-TW" altLang="en-US" sz="800" dirty="0"/>
              <a:t>時</a:t>
            </a:r>
            <a:r>
              <a:rPr lang="en-US" altLang="zh-TW" sz="800" dirty="0"/>
              <a:t>,drive</a:t>
            </a:r>
            <a:r>
              <a:rPr lang="zh-TW" altLang="en-US" sz="800" dirty="0"/>
              <a:t>不一定是</a:t>
            </a:r>
            <a:r>
              <a:rPr lang="en-US" altLang="zh-TW" sz="800" dirty="0"/>
              <a:t>master node,</a:t>
            </a:r>
            <a:r>
              <a:rPr lang="zh-TW" altLang="en-US" sz="800" dirty="0"/>
              <a:t>你可以在個人電腦上運行</a:t>
            </a:r>
            <a:r>
              <a:rPr lang="en-US" altLang="zh-TW" sz="800" dirty="0"/>
              <a:t>spark-</a:t>
            </a:r>
            <a:r>
              <a:rPr lang="en-US" altLang="zh-TW" sz="800" dirty="0" err="1"/>
              <a:t>submit,driver</a:t>
            </a:r>
            <a:r>
              <a:rPr lang="zh-TW" altLang="en-US" sz="800" dirty="0"/>
              <a:t>可以在個人電腦上運行</a:t>
            </a:r>
            <a:endParaRPr lang="en-US" altLang="zh-TW" sz="800" dirty="0"/>
          </a:p>
          <a:p>
            <a:pPr eaLnBrk="1" hangingPunct="1">
              <a:lnSpc>
                <a:spcPct val="80000"/>
              </a:lnSpc>
            </a:pPr>
            <a:endParaRPr lang="zh-TW" altLang="zh-TW" sz="800" dirty="0"/>
          </a:p>
        </p:txBody>
      </p:sp>
    </p:spTree>
    <p:extLst>
      <p:ext uri="{BB962C8B-B14F-4D97-AF65-F5344CB8AC3E}">
        <p14:creationId xmlns:p14="http://schemas.microsoft.com/office/powerpoint/2010/main" val="3862029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F471F8E0-8A90-4D09-971A-DB488F6ED99D}" type="slidenum">
              <a:rPr lang="en-US" altLang="zh-TW" b="0">
                <a:solidFill>
                  <a:srgbClr val="000000"/>
                </a:solidFill>
                <a:latin typeface="Arial" charset="0"/>
              </a:rPr>
              <a:pPr/>
              <a:t>38</a:t>
            </a:fld>
            <a:endParaRPr lang="en-US" altLang="zh-TW" b="0">
              <a:solidFill>
                <a:srgbClr val="000000"/>
              </a:solidFill>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dirty="0" err="1"/>
              <a:t>CoarseGrainedExecutorBackend</a:t>
            </a:r>
            <a:endParaRPr lang="en-US" altLang="zh-TW" sz="800" dirty="0"/>
          </a:p>
          <a:p>
            <a:pPr eaLnBrk="1" hangingPunct="1">
              <a:lnSpc>
                <a:spcPct val="80000"/>
              </a:lnSpc>
            </a:pPr>
            <a:r>
              <a:rPr lang="en-US" altLang="zh-TW" sz="800" dirty="0"/>
              <a:t>https://github.com/jaceklaskowski/mastering-apache-spark-book/blob/master/spark-executor-backends-CoarseGrainedExecutorBackend.adoc</a:t>
            </a:r>
          </a:p>
          <a:p>
            <a:pPr eaLnBrk="1" hangingPunct="1">
              <a:lnSpc>
                <a:spcPct val="80000"/>
              </a:lnSpc>
            </a:pPr>
            <a:endParaRPr lang="en-US" altLang="zh-TW" sz="800" dirty="0"/>
          </a:p>
          <a:p>
            <a:pPr eaLnBrk="1" hangingPunct="1">
              <a:lnSpc>
                <a:spcPct val="80000"/>
              </a:lnSpc>
            </a:pPr>
            <a:r>
              <a:rPr lang="zh-TW" altLang="en-US" sz="800" dirty="0"/>
              <a:t>當使用</a:t>
            </a:r>
            <a:r>
              <a:rPr lang="en-US" altLang="zh-TW" sz="800" dirty="0"/>
              <a:t>cluster deploy mode</a:t>
            </a:r>
            <a:r>
              <a:rPr lang="zh-TW" altLang="en-US" sz="800" dirty="0"/>
              <a:t>時</a:t>
            </a:r>
            <a:r>
              <a:rPr lang="en-US" altLang="zh-TW" sz="800" dirty="0"/>
              <a:t>,</a:t>
            </a:r>
            <a:r>
              <a:rPr lang="zh-TW" altLang="en-US" sz="800" dirty="0"/>
              <a:t>則</a:t>
            </a:r>
            <a:r>
              <a:rPr lang="en-US" altLang="zh-TW" sz="800" dirty="0"/>
              <a:t>cluster manager (master node)</a:t>
            </a:r>
            <a:r>
              <a:rPr lang="zh-TW" altLang="en-US" sz="800" dirty="0"/>
              <a:t>會找到足夠可用資源來執行</a:t>
            </a:r>
            <a:r>
              <a:rPr lang="en-US" altLang="zh-TW" sz="800" dirty="0"/>
              <a:t>Worker Node</a:t>
            </a:r>
          </a:p>
          <a:p>
            <a:pPr eaLnBrk="1" hangingPunct="1">
              <a:lnSpc>
                <a:spcPct val="80000"/>
              </a:lnSpc>
            </a:pPr>
            <a:r>
              <a:rPr lang="en-US" altLang="zh-TW" sz="800" dirty="0"/>
              <a:t>Driver</a:t>
            </a:r>
            <a:r>
              <a:rPr lang="zh-TW" altLang="en-US" sz="800" dirty="0"/>
              <a:t>將在</a:t>
            </a:r>
            <a:r>
              <a:rPr lang="en-US" altLang="zh-TW" sz="800" dirty="0"/>
              <a:t>Worker Node</a:t>
            </a:r>
            <a:r>
              <a:rPr lang="zh-TW" altLang="en-US" sz="800" dirty="0"/>
              <a:t>其中之一節點運行</a:t>
            </a:r>
            <a:r>
              <a:rPr lang="en-US" altLang="zh-TW" sz="800" dirty="0"/>
              <a:t>,</a:t>
            </a:r>
            <a:r>
              <a:rPr lang="zh-TW" altLang="en-US" sz="800" dirty="0"/>
              <a:t>由於委託</a:t>
            </a:r>
            <a:r>
              <a:rPr lang="en-US" altLang="zh-TW" sz="800" dirty="0"/>
              <a:t>Worker Node</a:t>
            </a:r>
            <a:r>
              <a:rPr lang="zh-TW" altLang="en-US" sz="800" dirty="0"/>
              <a:t>運作</a:t>
            </a:r>
            <a:r>
              <a:rPr lang="en-US" altLang="zh-TW" sz="800" dirty="0"/>
              <a:t>driver,</a:t>
            </a:r>
            <a:r>
              <a:rPr lang="zh-TW" altLang="en-US" sz="800" dirty="0"/>
              <a:t>你不能從</a:t>
            </a:r>
            <a:r>
              <a:rPr lang="en-US" altLang="zh-TW" sz="800" dirty="0"/>
              <a:t>driver</a:t>
            </a:r>
            <a:r>
              <a:rPr lang="zh-TW" altLang="en-US" sz="800" dirty="0"/>
              <a:t>得到結果</a:t>
            </a:r>
            <a:r>
              <a:rPr lang="en-US" altLang="zh-TW" sz="800" dirty="0"/>
              <a:t>,</a:t>
            </a:r>
            <a:r>
              <a:rPr lang="zh-TW" altLang="en-US" sz="800" dirty="0"/>
              <a:t>結果儲存在一個文件或是資料庫中</a:t>
            </a:r>
            <a:endParaRPr lang="zh-TW" altLang="zh-TW" sz="800" dirty="0"/>
          </a:p>
        </p:txBody>
      </p:sp>
    </p:spTree>
    <p:extLst>
      <p:ext uri="{BB962C8B-B14F-4D97-AF65-F5344CB8AC3E}">
        <p14:creationId xmlns:p14="http://schemas.microsoft.com/office/powerpoint/2010/main" val="2573024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5A457705-7798-41B5-96DC-12C41728542B}" type="slidenum">
              <a:rPr lang="en-US" altLang="zh-TW" b="0">
                <a:solidFill>
                  <a:srgbClr val="000000"/>
                </a:solidFill>
                <a:latin typeface="Arial" charset="0"/>
              </a:rPr>
              <a:pPr/>
              <a:t>39</a:t>
            </a:fld>
            <a:endParaRPr lang="en-US" altLang="zh-TW" b="0">
              <a:solidFill>
                <a:srgbClr val="000000"/>
              </a:solidFill>
              <a:latin typeface="Arial"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a:t>In yarn-client mode, the driver runs in the client process, and the application master is only used for requesting resources from YARN.</a:t>
            </a:r>
          </a:p>
          <a:p>
            <a:pPr eaLnBrk="1" hangingPunct="1">
              <a:lnSpc>
                <a:spcPct val="80000"/>
              </a:lnSpc>
            </a:pPr>
            <a:r>
              <a:rPr lang="en-US" altLang="zh-TW" sz="800"/>
              <a:t>yarn-client mode makes sense for interactive and debugging uses where you want to see your application's output immediately (on the client process side).</a:t>
            </a:r>
          </a:p>
          <a:p>
            <a:pPr eaLnBrk="1" hangingPunct="1">
              <a:lnSpc>
                <a:spcPct val="80000"/>
              </a:lnSpc>
            </a:pPr>
            <a:endParaRPr lang="en-US" altLang="zh-TW" sz="800"/>
          </a:p>
          <a:p>
            <a:pPr eaLnBrk="1" hangingPunct="1">
              <a:lnSpc>
                <a:spcPct val="80000"/>
              </a:lnSpc>
            </a:pPr>
            <a:r>
              <a:rPr lang="en-US" altLang="zh-TW" sz="800" b="1"/>
              <a:t>1. Running Spark On YARN</a:t>
            </a:r>
          </a:p>
          <a:p>
            <a:pPr eaLnBrk="1" hangingPunct="1">
              <a:lnSpc>
                <a:spcPct val="80000"/>
              </a:lnSpc>
            </a:pPr>
            <a:r>
              <a:rPr lang="en-US" altLang="zh-TW" sz="800"/>
              <a:t>http://badrit.com/blog/2015/2/29/running-spark-on-yarn#.WJhORvl9600</a:t>
            </a:r>
          </a:p>
        </p:txBody>
      </p:sp>
    </p:spTree>
    <p:extLst>
      <p:ext uri="{BB962C8B-B14F-4D97-AF65-F5344CB8AC3E}">
        <p14:creationId xmlns:p14="http://schemas.microsoft.com/office/powerpoint/2010/main" val="167969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成本低</a:t>
            </a:r>
            <a:r>
              <a:rPr lang="en-US" altLang="zh-TW" dirty="0" smtClean="0"/>
              <a:t>:</a:t>
            </a:r>
            <a:r>
              <a:rPr lang="zh-TW" altLang="en-US" dirty="0" smtClean="0"/>
              <a:t>一般的電腦就可以處理，不一定要到</a:t>
            </a:r>
            <a:r>
              <a:rPr lang="en-US" altLang="zh-TW" dirty="0" smtClean="0"/>
              <a:t>Server</a:t>
            </a:r>
            <a:r>
              <a:rPr lang="zh-TW" altLang="en-US" dirty="0" smtClean="0"/>
              <a:t>等級的電腦</a:t>
            </a:r>
            <a:endParaRPr lang="en-US" altLang="zh-TW" dirty="0" smtClean="0"/>
          </a:p>
          <a:p>
            <a:r>
              <a:rPr lang="zh-TW" altLang="en-US" dirty="0" smtClean="0"/>
              <a:t>高效率</a:t>
            </a:r>
            <a:r>
              <a:rPr lang="en-US" altLang="zh-TW" dirty="0" smtClean="0"/>
              <a:t>:</a:t>
            </a:r>
            <a:r>
              <a:rPr lang="zh-TW" altLang="en-US" dirty="0" smtClean="0"/>
              <a:t>可以同時利用硬碟的讀取與上傳</a:t>
            </a:r>
            <a:endParaRPr lang="en-US" altLang="zh-TW" dirty="0" smtClean="0"/>
          </a:p>
          <a:p>
            <a:r>
              <a:rPr lang="zh-TW" altLang="en-US" dirty="0" smtClean="0"/>
              <a:t>可靠性</a:t>
            </a:r>
            <a:r>
              <a:rPr lang="en-US" altLang="zh-TW" dirty="0" smtClean="0"/>
              <a:t>:</a:t>
            </a:r>
            <a:r>
              <a:rPr lang="zh-TW" altLang="en-US" dirty="0" smtClean="0"/>
              <a:t>備份很多份在不同電腦</a:t>
            </a:r>
            <a:endParaRPr lang="zh-TW" altLang="en-US" dirty="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4</a:t>
            </a:fld>
            <a:endParaRPr lang="zh-TW" altLang="en-US"/>
          </a:p>
        </p:txBody>
      </p:sp>
    </p:spTree>
    <p:extLst>
      <p:ext uri="{BB962C8B-B14F-4D97-AF65-F5344CB8AC3E}">
        <p14:creationId xmlns:p14="http://schemas.microsoft.com/office/powerpoint/2010/main" val="976594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DF72103C-DBD8-43C6-8D26-E039EACFF6BF}" type="slidenum">
              <a:rPr lang="en-US" altLang="zh-TW" b="0">
                <a:solidFill>
                  <a:srgbClr val="000000"/>
                </a:solidFill>
                <a:latin typeface="Arial" charset="0"/>
              </a:rPr>
              <a:pPr/>
              <a:t>40</a:t>
            </a:fld>
            <a:endParaRPr lang="en-US" altLang="zh-TW" b="0">
              <a:solidFill>
                <a:srgbClr val="000000"/>
              </a:solidFill>
              <a:latin typeface="Arial"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r>
              <a:rPr lang="en-US" altLang="zh-TW" sz="800"/>
              <a:t>In yarn-cluster mode, the Spark driver runs inside an application master process which is managed by YARN on the cluster, and the client can go away after initiating the application. yarn-cluster mode makes sense for production jobs.</a:t>
            </a:r>
            <a:endParaRPr lang="zh-TW" altLang="zh-TW" sz="800"/>
          </a:p>
        </p:txBody>
      </p:sp>
    </p:spTree>
    <p:extLst>
      <p:ext uri="{BB962C8B-B14F-4D97-AF65-F5344CB8AC3E}">
        <p14:creationId xmlns:p14="http://schemas.microsoft.com/office/powerpoint/2010/main" val="4215786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endParaRPr/>
          </a:p>
        </p:txBody>
      </p:sp>
      <p:sp>
        <p:nvSpPr>
          <p:cNvPr id="116" name="Shape 116"/>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73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基於海量數據的在線應用</a:t>
            </a:r>
            <a:r>
              <a:rPr lang="en-US" altLang="zh-TW" dirty="0" smtClean="0"/>
              <a:t>:web</a:t>
            </a:r>
            <a:r>
              <a:rPr lang="zh-TW" altLang="en-US" dirty="0" smtClean="0"/>
              <a:t>或</a:t>
            </a:r>
            <a:r>
              <a:rPr lang="en-US" altLang="zh-TW" dirty="0" smtClean="0"/>
              <a:t>app</a:t>
            </a:r>
          </a:p>
          <a:p>
            <a:r>
              <a:rPr lang="zh-TW" altLang="en-US" dirty="0" smtClean="0"/>
              <a:t>推薦系統</a:t>
            </a:r>
            <a:r>
              <a:rPr lang="en-US" altLang="zh-TW" dirty="0" smtClean="0"/>
              <a:t>:</a:t>
            </a:r>
            <a:r>
              <a:rPr lang="zh-TW" altLang="en-US" dirty="0" smtClean="0"/>
              <a:t>購物平台</a:t>
            </a:r>
            <a:endParaRPr lang="en-US" altLang="zh-TW" dirty="0" smtClean="0"/>
          </a:p>
          <a:p>
            <a:r>
              <a:rPr lang="zh-TW" altLang="en-US" dirty="0" smtClean="0"/>
              <a:t>雲端硬碟</a:t>
            </a:r>
            <a:r>
              <a:rPr lang="en-US" altLang="zh-TW" dirty="0" smtClean="0"/>
              <a:t>:AMS</a:t>
            </a:r>
            <a:r>
              <a:rPr lang="zh-TW" altLang="en-US" dirty="0" smtClean="0"/>
              <a:t>、</a:t>
            </a:r>
            <a:r>
              <a:rPr lang="en-US" altLang="zh-TW" dirty="0" smtClean="0"/>
              <a:t>google</a:t>
            </a:r>
            <a:r>
              <a:rPr lang="en-US" altLang="zh-TW" baseline="0" dirty="0" smtClean="0"/>
              <a:t> drive</a:t>
            </a:r>
          </a:p>
          <a:p>
            <a:r>
              <a:rPr lang="zh-TW" altLang="en-US" dirty="0" smtClean="0"/>
              <a:t>搜尋引擎</a:t>
            </a:r>
            <a:r>
              <a:rPr lang="en-US" altLang="zh-TW" dirty="0" smtClean="0"/>
              <a:t>:google</a:t>
            </a:r>
            <a:r>
              <a:rPr lang="zh-TW" altLang="en-US" dirty="0" smtClean="0"/>
              <a:t>、</a:t>
            </a:r>
            <a:r>
              <a:rPr lang="en-US" altLang="zh-TW" dirty="0" smtClean="0"/>
              <a:t>yahoo</a:t>
            </a:r>
            <a:endParaRPr lang="zh-TW" altLang="en-US" dirty="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5</a:t>
            </a:fld>
            <a:endParaRPr lang="zh-TW" altLang="en-US"/>
          </a:p>
        </p:txBody>
      </p:sp>
    </p:spTree>
    <p:extLst>
      <p:ext uri="{BB962C8B-B14F-4D97-AF65-F5344CB8AC3E}">
        <p14:creationId xmlns:p14="http://schemas.microsoft.com/office/powerpoint/2010/main" val="296518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hadoop</a:t>
            </a:r>
            <a:r>
              <a:rPr lang="zh-TW" altLang="en-US" dirty="0" smtClean="0"/>
              <a:t>生態系統架構，</a:t>
            </a:r>
            <a:r>
              <a:rPr lang="en-US" altLang="zh-TW" dirty="0" err="1" smtClean="0"/>
              <a:t>hadoop</a:t>
            </a:r>
            <a:r>
              <a:rPr lang="zh-TW" altLang="en-US" dirty="0" smtClean="0"/>
              <a:t>的檔案透過分散式檔案系統</a:t>
            </a:r>
            <a:r>
              <a:rPr lang="en-US" altLang="zh-TW" dirty="0" err="1" smtClean="0"/>
              <a:t>hdfs</a:t>
            </a:r>
            <a:r>
              <a:rPr lang="zh-TW" altLang="en-US" dirty="0" smtClean="0"/>
              <a:t>處理</a:t>
            </a:r>
            <a:endParaRPr lang="en-US" altLang="zh-TW" dirty="0" smtClean="0"/>
          </a:p>
          <a:p>
            <a:r>
              <a:rPr lang="en-US" altLang="zh-TW" baseline="0" dirty="0" err="1" smtClean="0"/>
              <a:t>hbase</a:t>
            </a:r>
            <a:r>
              <a:rPr lang="zh-TW" altLang="en-US" baseline="0" dirty="0" smtClean="0"/>
              <a:t>是一個</a:t>
            </a:r>
            <a:r>
              <a:rPr lang="en-US" altLang="zh-TW" baseline="0" dirty="0" err="1" smtClean="0"/>
              <a:t>noSQL</a:t>
            </a:r>
            <a:r>
              <a:rPr lang="zh-TW" altLang="en-US" baseline="0" dirty="0" smtClean="0"/>
              <a:t>的</a:t>
            </a:r>
            <a:r>
              <a:rPr lang="en-US" altLang="zh-TW" baseline="0" dirty="0" smtClean="0"/>
              <a:t>DB,</a:t>
            </a:r>
            <a:r>
              <a:rPr lang="zh-TW" altLang="en-US" baseline="0" dirty="0" smtClean="0"/>
              <a:t>他可以有效的分散資料</a:t>
            </a:r>
            <a:endParaRPr lang="en-US" altLang="zh-TW" baseline="0" dirty="0" smtClean="0"/>
          </a:p>
          <a:p>
            <a:r>
              <a:rPr lang="en-US" altLang="zh-TW" baseline="0" dirty="0" smtClean="0"/>
              <a:t>zookeeper</a:t>
            </a:r>
            <a:r>
              <a:rPr lang="zh-TW" altLang="en-US" baseline="0" dirty="0" smtClean="0"/>
              <a:t>支援</a:t>
            </a:r>
            <a:r>
              <a:rPr lang="en-US" altLang="zh-TW" baseline="0" dirty="0" err="1" smtClean="0"/>
              <a:t>hbase</a:t>
            </a:r>
            <a:r>
              <a:rPr lang="zh-TW" altLang="en-US" baseline="0" dirty="0" smtClean="0"/>
              <a:t>的運行是管理結點是否正常運作</a:t>
            </a:r>
            <a:endParaRPr lang="en-US" altLang="zh-TW" baseline="0" dirty="0" smtClean="0"/>
          </a:p>
          <a:p>
            <a:r>
              <a:rPr lang="en-US" altLang="zh-TW" baseline="0" dirty="0" smtClean="0"/>
              <a:t>Pig</a:t>
            </a:r>
            <a:r>
              <a:rPr lang="zh-TW" altLang="en-US" baseline="0" dirty="0" smtClean="0"/>
              <a:t>與</a:t>
            </a:r>
            <a:r>
              <a:rPr lang="en-US" altLang="zh-TW" baseline="0" dirty="0" smtClean="0"/>
              <a:t>Hive</a:t>
            </a:r>
            <a:r>
              <a:rPr lang="zh-TW" altLang="en-US" baseline="0" dirty="0" smtClean="0"/>
              <a:t>可以對資料進行預處理</a:t>
            </a:r>
            <a:endParaRPr lang="en-US" altLang="zh-TW" baseline="0" dirty="0" smtClean="0"/>
          </a:p>
          <a:p>
            <a:r>
              <a:rPr lang="en-US" altLang="zh-TW" baseline="0" dirty="0" smtClean="0"/>
              <a:t>Hive</a:t>
            </a:r>
            <a:r>
              <a:rPr lang="zh-TW" altLang="en-US" baseline="0" dirty="0" smtClean="0"/>
              <a:t>可以使用傳統的</a:t>
            </a:r>
            <a:r>
              <a:rPr lang="en-US" altLang="zh-TW" baseline="0" dirty="0" err="1" smtClean="0"/>
              <a:t>sql</a:t>
            </a:r>
            <a:r>
              <a:rPr lang="zh-TW" altLang="en-US" baseline="0" dirty="0" smtClean="0"/>
              <a:t>指令對</a:t>
            </a:r>
            <a:r>
              <a:rPr lang="en-US" altLang="zh-TW" baseline="0" dirty="0" err="1" smtClean="0"/>
              <a:t>hbase</a:t>
            </a:r>
            <a:r>
              <a:rPr lang="zh-TW" altLang="en-US" baseline="0" dirty="0" smtClean="0"/>
              <a:t>進行</a:t>
            </a:r>
            <a:r>
              <a:rPr lang="en-US" altLang="zh-TW" dirty="0"/>
              <a:t>ETL(</a:t>
            </a:r>
            <a:r>
              <a:rPr lang="zh-TW" altLang="en-US" dirty="0"/>
              <a:t>預處理</a:t>
            </a:r>
            <a:r>
              <a:rPr lang="en-US" altLang="zh-TW" dirty="0"/>
              <a:t>)</a:t>
            </a:r>
            <a:r>
              <a:rPr lang="zh-TW" altLang="en-US" dirty="0"/>
              <a:t>再將處理過的資料存在</a:t>
            </a:r>
            <a:r>
              <a:rPr lang="en-US" altLang="zh-TW" dirty="0" err="1"/>
              <a:t>hbase</a:t>
            </a:r>
            <a:r>
              <a:rPr lang="zh-TW" altLang="en-US" dirty="0"/>
              <a:t>中</a:t>
            </a:r>
            <a:endParaRPr lang="en-US" altLang="zh-TW" dirty="0"/>
          </a:p>
          <a:p>
            <a:r>
              <a:rPr lang="en-US" altLang="zh-TW" dirty="0" smtClean="0"/>
              <a:t>Spark</a:t>
            </a:r>
            <a:r>
              <a:rPr lang="zh-TW" altLang="en-US" dirty="0" smtClean="0"/>
              <a:t>則為取代</a:t>
            </a:r>
            <a:r>
              <a:rPr lang="en-US" altLang="zh-TW" dirty="0" smtClean="0"/>
              <a:t>YARN</a:t>
            </a:r>
            <a:r>
              <a:rPr lang="zh-TW" altLang="en-US" dirty="0" smtClean="0"/>
              <a:t>，加速運算的系統</a:t>
            </a:r>
            <a:endParaRPr lang="en-US" altLang="zh-TW" dirty="0" smtClean="0"/>
          </a:p>
        </p:txBody>
      </p:sp>
      <p:sp>
        <p:nvSpPr>
          <p:cNvPr id="4" name="投影片編號版面配置區 3"/>
          <p:cNvSpPr>
            <a:spLocks noGrp="1"/>
          </p:cNvSpPr>
          <p:nvPr>
            <p:ph type="sldNum" sz="quarter" idx="10"/>
          </p:nvPr>
        </p:nvSpPr>
        <p:spPr/>
        <p:txBody>
          <a:bodyPr/>
          <a:lstStyle/>
          <a:p>
            <a:fld id="{BD6C4CCD-46F2-419D-A046-2993D5B5D3B9}" type="slidenum">
              <a:rPr lang="zh-TW" altLang="en-US" smtClean="0"/>
              <a:t>6</a:t>
            </a:fld>
            <a:endParaRPr lang="zh-TW" altLang="en-US"/>
          </a:p>
        </p:txBody>
      </p:sp>
    </p:spTree>
    <p:extLst>
      <p:ext uri="{BB962C8B-B14F-4D97-AF65-F5344CB8AC3E}">
        <p14:creationId xmlns:p14="http://schemas.microsoft.com/office/powerpoint/2010/main" val="295638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361E382C-4514-4218-8600-BF2D161F7402}" type="slidenum">
              <a:rPr lang="en-US" altLang="zh-TW" b="0">
                <a:latin typeface="Arial" charset="0"/>
              </a:rPr>
              <a:pPr/>
              <a:t>7</a:t>
            </a:fld>
            <a:endParaRPr lang="en-US" altLang="zh-TW" b="0">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80721" y="4583139"/>
            <a:ext cx="5445760" cy="4472703"/>
          </a:xfrm>
          <a:noFill/>
        </p:spPr>
        <p:txBody>
          <a:bodyPr/>
          <a:lstStyle/>
          <a:p>
            <a:pPr eaLnBrk="1" hangingPunct="1">
              <a:lnSpc>
                <a:spcPct val="80000"/>
              </a:lnSpc>
            </a:pPr>
            <a:endParaRPr lang="zh-TW" altLang="zh-TW" sz="800" dirty="0"/>
          </a:p>
        </p:txBody>
      </p:sp>
    </p:spTree>
    <p:extLst>
      <p:ext uri="{BB962C8B-B14F-4D97-AF65-F5344CB8AC3E}">
        <p14:creationId xmlns:p14="http://schemas.microsoft.com/office/powerpoint/2010/main" val="66248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a:ln/>
        </p:spPr>
      </p:sp>
      <p:sp>
        <p:nvSpPr>
          <p:cNvPr id="20483" name="備忘稿版面配置區 2"/>
          <p:cNvSpPr>
            <a:spLocks noGrp="1"/>
          </p:cNvSpPr>
          <p:nvPr>
            <p:ph type="body" idx="1"/>
          </p:nvPr>
        </p:nvSpPr>
        <p:spPr>
          <a:noFill/>
        </p:spPr>
        <p:txBody>
          <a:bodyPr/>
          <a:lstStyle/>
          <a:p>
            <a:r>
              <a:rPr lang="zh-TW" altLang="en-US" sz="1100" dirty="0">
                <a:latin typeface="Verdana" pitchFamily="34" charset="0"/>
                <a:ea typeface="標楷體" pitchFamily="65" charset="-120"/>
                <a:cs typeface="Verdana" pitchFamily="34" charset="0"/>
              </a:rPr>
              <a:t>了解傳統的硬碟結構可以更有效的了解</a:t>
            </a:r>
            <a:r>
              <a:rPr lang="en-US" altLang="zh-TW" sz="1100" dirty="0" err="1">
                <a:latin typeface="Verdana" pitchFamily="34" charset="0"/>
                <a:ea typeface="標楷體" pitchFamily="65" charset="-120"/>
                <a:cs typeface="Verdana" pitchFamily="34" charset="0"/>
              </a:rPr>
              <a:t>hdfs</a:t>
            </a:r>
            <a:r>
              <a:rPr lang="zh-TW" altLang="en-US" sz="1100" dirty="0">
                <a:latin typeface="Verdana" pitchFamily="34" charset="0"/>
                <a:ea typeface="標楷體" pitchFamily="65" charset="-120"/>
                <a:cs typeface="Verdana" pitchFamily="34" charset="0"/>
              </a:rPr>
              <a:t>系統</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傳統硬碟分為兩個主要的區塊</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最外圈紅色的區塊</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以下稱為</a:t>
            </a:r>
            <a:r>
              <a:rPr lang="en-US" altLang="zh-TW" sz="1100" dirty="0">
                <a:latin typeface="Verdana" pitchFamily="34" charset="0"/>
                <a:ea typeface="標楷體" pitchFamily="65" charset="-120"/>
                <a:cs typeface="Verdana" pitchFamily="34" charset="0"/>
              </a:rPr>
              <a:t>metadata),</a:t>
            </a:r>
            <a:r>
              <a:rPr lang="zh-TW" altLang="en-US" sz="1100" dirty="0">
                <a:latin typeface="Verdana" pitchFamily="34" charset="0"/>
                <a:ea typeface="標楷體" pitchFamily="65" charset="-120"/>
                <a:cs typeface="Verdana" pitchFamily="34" charset="0"/>
              </a:rPr>
              <a:t>負責儲存檔案位置</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檔案修改日期</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檔案建立日期</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起始磁區與結束磁區等資訊</a:t>
            </a:r>
            <a:endParaRPr lang="en-US" altLang="zh-TW" sz="1100" dirty="0">
              <a:latin typeface="Verdana" pitchFamily="34" charset="0"/>
              <a:ea typeface="標楷體" pitchFamily="65" charset="-120"/>
              <a:cs typeface="Verdana" pitchFamily="34" charset="0"/>
            </a:endParaRPr>
          </a:p>
          <a:p>
            <a:r>
              <a:rPr lang="zh-TW" altLang="en-US" sz="1100" dirty="0">
                <a:latin typeface="Verdana" pitchFamily="34" charset="0"/>
                <a:ea typeface="標楷體" pitchFamily="65" charset="-120"/>
                <a:cs typeface="Verdana" pitchFamily="34" charset="0"/>
              </a:rPr>
              <a:t>而裡面藍色的區塊</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以下稱為</a:t>
            </a:r>
            <a:r>
              <a:rPr lang="en-US" altLang="zh-TW" sz="1100" dirty="0">
                <a:latin typeface="Verdana" pitchFamily="34" charset="0"/>
                <a:ea typeface="標楷體" pitchFamily="65" charset="-120"/>
                <a:cs typeface="Verdana" pitchFamily="34" charset="0"/>
              </a:rPr>
              <a:t>data),</a:t>
            </a:r>
            <a:r>
              <a:rPr lang="zh-TW" altLang="en-US" sz="1100" dirty="0">
                <a:latin typeface="Verdana" pitchFamily="34" charset="0"/>
                <a:ea typeface="標楷體" pitchFamily="65" charset="-120"/>
                <a:cs typeface="Verdana" pitchFamily="34" charset="0"/>
              </a:rPr>
              <a:t>則負責儲存檔案的資料</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當讀取資料磁會先到</a:t>
            </a:r>
            <a:r>
              <a:rPr lang="en-US" altLang="zh-TW" sz="1100" dirty="0">
                <a:latin typeface="Verdana" pitchFamily="34" charset="0"/>
                <a:ea typeface="標楷體" pitchFamily="65" charset="-120"/>
                <a:cs typeface="Verdana" pitchFamily="34" charset="0"/>
              </a:rPr>
              <a:t>metadata</a:t>
            </a:r>
            <a:r>
              <a:rPr lang="zh-TW" altLang="en-US" sz="1100" dirty="0">
                <a:latin typeface="Verdana" pitchFamily="34" charset="0"/>
                <a:ea typeface="標楷體" pitchFamily="65" charset="-120"/>
                <a:cs typeface="Verdana" pitchFamily="34" charset="0"/>
              </a:rPr>
              <a:t>得檔案的起始磁區與結束磁區</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之後才到</a:t>
            </a:r>
            <a:r>
              <a:rPr lang="en-US" altLang="zh-TW" sz="1100" dirty="0">
                <a:latin typeface="Verdana" pitchFamily="34" charset="0"/>
                <a:ea typeface="標楷體" pitchFamily="65" charset="-120"/>
                <a:cs typeface="Verdana" pitchFamily="34" charset="0"/>
              </a:rPr>
              <a:t>data</a:t>
            </a:r>
            <a:r>
              <a:rPr lang="zh-TW" altLang="en-US" sz="1100" dirty="0">
                <a:latin typeface="Verdana" pitchFamily="34" charset="0"/>
                <a:ea typeface="標楷體" pitchFamily="65" charset="-120"/>
                <a:cs typeface="Verdana" pitchFamily="34" charset="0"/>
              </a:rPr>
              <a:t>將資料讀取出來</a:t>
            </a:r>
            <a:endParaRPr lang="en-US" altLang="zh-TW" sz="1100" dirty="0">
              <a:latin typeface="Verdana" pitchFamily="34" charset="0"/>
              <a:ea typeface="標楷體" pitchFamily="65" charset="-120"/>
              <a:cs typeface="Verdana" pitchFamily="34" charset="0"/>
            </a:endParaRPr>
          </a:p>
          <a:p>
            <a:r>
              <a:rPr lang="zh-TW" altLang="en-US" sz="1100" dirty="0">
                <a:latin typeface="Verdana" pitchFamily="34" charset="0"/>
                <a:ea typeface="標楷體" pitchFamily="65" charset="-120"/>
                <a:cs typeface="Verdana" pitchFamily="34" charset="0"/>
              </a:rPr>
              <a:t>寫入資料亦先建立</a:t>
            </a:r>
            <a:r>
              <a:rPr lang="en-US" altLang="zh-TW" sz="1100" dirty="0">
                <a:latin typeface="Verdana" pitchFamily="34" charset="0"/>
                <a:ea typeface="標楷體" pitchFamily="65" charset="-120"/>
                <a:cs typeface="Verdana" pitchFamily="34" charset="0"/>
              </a:rPr>
              <a:t>metadata</a:t>
            </a:r>
            <a:r>
              <a:rPr lang="zh-TW" altLang="en-US" sz="1100" dirty="0">
                <a:latin typeface="Verdana" pitchFamily="34" charset="0"/>
                <a:ea typeface="標楷體" pitchFamily="65" charset="-120"/>
                <a:cs typeface="Verdana" pitchFamily="34" charset="0"/>
              </a:rPr>
              <a:t>後才將資料寫入</a:t>
            </a:r>
            <a:r>
              <a:rPr lang="en-US" altLang="zh-TW" sz="1100" dirty="0">
                <a:latin typeface="Verdana" pitchFamily="34" charset="0"/>
                <a:ea typeface="標楷體" pitchFamily="65" charset="-120"/>
                <a:cs typeface="Verdana" pitchFamily="34" charset="0"/>
              </a:rPr>
              <a:t>data,</a:t>
            </a:r>
            <a:r>
              <a:rPr lang="zh-TW" altLang="en-US" sz="1100" dirty="0">
                <a:latin typeface="Verdana" pitchFamily="34" charset="0"/>
                <a:ea typeface="標楷體" pitchFamily="65" charset="-120"/>
                <a:cs typeface="Verdana" pitchFamily="34" charset="0"/>
              </a:rPr>
              <a:t>當刪除資料時</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只是將</a:t>
            </a:r>
            <a:r>
              <a:rPr lang="en-US" altLang="zh-TW" sz="1100" dirty="0">
                <a:latin typeface="Verdana" pitchFamily="34" charset="0"/>
                <a:ea typeface="標楷體" pitchFamily="65" charset="-120"/>
                <a:cs typeface="Verdana" pitchFamily="34" charset="0"/>
              </a:rPr>
              <a:t>metadata</a:t>
            </a:r>
            <a:r>
              <a:rPr lang="zh-TW" altLang="en-US" sz="1100" dirty="0">
                <a:latin typeface="Verdana" pitchFamily="34" charset="0"/>
                <a:ea typeface="標楷體" pitchFamily="65" charset="-120"/>
                <a:cs typeface="Verdana" pitchFamily="34" charset="0"/>
              </a:rPr>
              <a:t>該檔案的資訊刪除</a:t>
            </a:r>
            <a:r>
              <a:rPr lang="en-US" altLang="zh-TW" sz="1100" dirty="0">
                <a:latin typeface="Verdana" pitchFamily="34" charset="0"/>
                <a:ea typeface="標楷體" pitchFamily="65" charset="-120"/>
                <a:cs typeface="Verdana" pitchFamily="34" charset="0"/>
              </a:rPr>
              <a:t>,</a:t>
            </a:r>
            <a:r>
              <a:rPr lang="zh-TW" altLang="en-US" sz="1100" dirty="0">
                <a:latin typeface="Verdana" pitchFamily="34" charset="0"/>
                <a:ea typeface="標楷體" pitchFamily="65" charset="-120"/>
                <a:cs typeface="Verdana" pitchFamily="34" charset="0"/>
              </a:rPr>
              <a:t>若未使用到舊磁區時檔案資料其實仍然存在</a:t>
            </a:r>
            <a:endParaRPr lang="en-US" altLang="zh-TW" sz="1100" dirty="0">
              <a:latin typeface="Verdana" pitchFamily="34" charset="0"/>
              <a:ea typeface="標楷體" pitchFamily="65" charset="-120"/>
              <a:cs typeface="Verdana" pitchFamily="34" charset="0"/>
            </a:endParaRPr>
          </a:p>
          <a:p>
            <a:r>
              <a:rPr lang="zh-TW" altLang="en-US" sz="1100" dirty="0">
                <a:latin typeface="Verdana" pitchFamily="34" charset="0"/>
                <a:ea typeface="標楷體" pitchFamily="65" charset="-120"/>
                <a:cs typeface="Verdana" pitchFamily="34" charset="0"/>
              </a:rPr>
              <a:t>亦可做資料還原。</a:t>
            </a:r>
            <a:endParaRPr lang="en-US" altLang="zh-TW" sz="1100" dirty="0">
              <a:latin typeface="Verdana" pitchFamily="34" charset="0"/>
              <a:ea typeface="標楷體" pitchFamily="65" charset="-120"/>
              <a:cs typeface="Verdana" pitchFamily="34" charset="0"/>
            </a:endParaRPr>
          </a:p>
          <a:p>
            <a:endParaRPr lang="en-US" altLang="zh-TW" sz="1100" dirty="0">
              <a:latin typeface="Verdana" pitchFamily="34" charset="0"/>
              <a:ea typeface="標楷體" pitchFamily="65" charset="-120"/>
              <a:cs typeface="Verdana" pitchFamily="34" charset="0"/>
            </a:endParaRPr>
          </a:p>
          <a:p>
            <a:r>
              <a:rPr lang="en-US" altLang="zh-TW" sz="1100" dirty="0">
                <a:latin typeface="Verdana" pitchFamily="34" charset="0"/>
                <a:ea typeface="標楷體" pitchFamily="65" charset="-120"/>
                <a:cs typeface="Verdana" pitchFamily="34" charset="0"/>
              </a:rPr>
              <a:t>Hadoop</a:t>
            </a:r>
            <a:r>
              <a:rPr lang="zh-TW" altLang="en-US" sz="1100" dirty="0">
                <a:latin typeface="Verdana" pitchFamily="34" charset="0"/>
                <a:ea typeface="標楷體" pitchFamily="65" charset="-120"/>
                <a:cs typeface="Verdana" pitchFamily="34" charset="0"/>
              </a:rPr>
              <a:t>的</a:t>
            </a:r>
            <a:r>
              <a:rPr lang="en-US" altLang="zh-TW" sz="1100" dirty="0">
                <a:latin typeface="Verdana" pitchFamily="34" charset="0"/>
                <a:ea typeface="標楷體" pitchFamily="65" charset="-120"/>
                <a:cs typeface="Verdana" pitchFamily="34" charset="0"/>
              </a:rPr>
              <a:t>HDFS</a:t>
            </a:r>
            <a:r>
              <a:rPr lang="zh-TW" altLang="en-US" sz="1100" dirty="0">
                <a:latin typeface="Verdana" pitchFamily="34" charset="0"/>
                <a:ea typeface="標楷體" pitchFamily="65" charset="-120"/>
                <a:cs typeface="Verdana" pitchFamily="34" charset="0"/>
              </a:rPr>
              <a:t>系統也參考了傳統硬碟系統的架構將紅色的磁區取名叫</a:t>
            </a:r>
            <a:r>
              <a:rPr lang="en-US" altLang="zh-TW" sz="1100" dirty="0" err="1">
                <a:latin typeface="Verdana" pitchFamily="34" charset="0"/>
                <a:ea typeface="標楷體" pitchFamily="65" charset="-120"/>
                <a:cs typeface="Verdana" pitchFamily="34" charset="0"/>
              </a:rPr>
              <a:t>Namenode</a:t>
            </a:r>
            <a:r>
              <a:rPr lang="en-US" altLang="zh-TW" sz="1100" dirty="0">
                <a:latin typeface="Verdana" pitchFamily="34" charset="0"/>
                <a:ea typeface="標楷體" pitchFamily="65" charset="-120"/>
                <a:cs typeface="Verdana" pitchFamily="34" charset="0"/>
              </a:rPr>
              <a:t>(java process) </a:t>
            </a:r>
            <a:r>
              <a:rPr lang="zh-TW" altLang="en-US" sz="1100" dirty="0">
                <a:latin typeface="Verdana" pitchFamily="34" charset="0"/>
                <a:ea typeface="標楷體" pitchFamily="65" charset="-120"/>
                <a:cs typeface="Verdana" pitchFamily="34" charset="0"/>
              </a:rPr>
              <a:t>藍色的磁區則是稱為</a:t>
            </a:r>
            <a:r>
              <a:rPr lang="en-US" altLang="zh-TW" sz="1100" dirty="0" err="1">
                <a:latin typeface="Verdana" pitchFamily="34" charset="0"/>
                <a:ea typeface="標楷體" pitchFamily="65" charset="-120"/>
                <a:cs typeface="Verdana" pitchFamily="34" charset="0"/>
              </a:rPr>
              <a:t>datanode</a:t>
            </a:r>
            <a:r>
              <a:rPr lang="en-US" altLang="zh-TW" sz="1100" dirty="0">
                <a:latin typeface="Verdana" pitchFamily="34" charset="0"/>
                <a:ea typeface="標楷體" pitchFamily="65" charset="-120"/>
                <a:cs typeface="Verdana" pitchFamily="34" charset="0"/>
              </a:rPr>
              <a:t>(java process)</a:t>
            </a:r>
          </a:p>
          <a:p>
            <a:r>
              <a:rPr lang="en-US" altLang="zh-TW" sz="1100" dirty="0" err="1">
                <a:latin typeface="Verdana" pitchFamily="34" charset="0"/>
                <a:ea typeface="標楷體" pitchFamily="65" charset="-120"/>
                <a:cs typeface="Verdana" pitchFamily="34" charset="0"/>
              </a:rPr>
              <a:t>Namenode</a:t>
            </a:r>
            <a:r>
              <a:rPr lang="zh-TW" altLang="en-US" sz="1100" dirty="0">
                <a:latin typeface="Verdana" pitchFamily="34" charset="0"/>
                <a:ea typeface="標楷體" pitchFamily="65" charset="-120"/>
                <a:cs typeface="Verdana" pitchFamily="34" charset="0"/>
              </a:rPr>
              <a:t>負責處理</a:t>
            </a:r>
            <a:r>
              <a:rPr lang="en-US" altLang="zh-TW" sz="1100" dirty="0">
                <a:latin typeface="Verdana" pitchFamily="34" charset="0"/>
                <a:ea typeface="標楷體" pitchFamily="65" charset="-120"/>
                <a:cs typeface="Verdana" pitchFamily="34" charset="0"/>
              </a:rPr>
              <a:t>metadata</a:t>
            </a:r>
            <a:r>
              <a:rPr lang="zh-TW" altLang="en-US" sz="1100" dirty="0">
                <a:latin typeface="Verdana" pitchFamily="34" charset="0"/>
                <a:ea typeface="標楷體" pitchFamily="65" charset="-120"/>
                <a:cs typeface="Verdana" pitchFamily="34" charset="0"/>
              </a:rPr>
              <a:t>的工作</a:t>
            </a:r>
            <a:r>
              <a:rPr lang="en-US" altLang="zh-TW" sz="1100" dirty="0">
                <a:latin typeface="Verdana" pitchFamily="34" charset="0"/>
                <a:ea typeface="標楷體" pitchFamily="65" charset="-120"/>
                <a:cs typeface="Verdana" pitchFamily="34" charset="0"/>
              </a:rPr>
              <a:t>,</a:t>
            </a:r>
            <a:r>
              <a:rPr lang="en-US" altLang="zh-TW" sz="1100" dirty="0" err="1">
                <a:latin typeface="Verdana" pitchFamily="34" charset="0"/>
                <a:ea typeface="標楷體" pitchFamily="65" charset="-120"/>
                <a:cs typeface="Verdana" pitchFamily="34" charset="0"/>
              </a:rPr>
              <a:t>datanode</a:t>
            </a:r>
            <a:r>
              <a:rPr lang="zh-TW" altLang="en-US" sz="1100" dirty="0">
                <a:latin typeface="Verdana" pitchFamily="34" charset="0"/>
                <a:ea typeface="標楷體" pitchFamily="65" charset="-120"/>
                <a:cs typeface="Verdana" pitchFamily="34" charset="0"/>
              </a:rPr>
              <a:t>負責處理</a:t>
            </a:r>
            <a:r>
              <a:rPr lang="en-US" altLang="zh-TW" sz="1100" dirty="0">
                <a:latin typeface="Verdana" pitchFamily="34" charset="0"/>
                <a:ea typeface="標楷體" pitchFamily="65" charset="-120"/>
                <a:cs typeface="Verdana" pitchFamily="34" charset="0"/>
              </a:rPr>
              <a:t>filesystem</a:t>
            </a:r>
            <a:r>
              <a:rPr lang="zh-TW" altLang="en-US" sz="1100" dirty="0">
                <a:latin typeface="Verdana" pitchFamily="34" charset="0"/>
                <a:ea typeface="標楷體" pitchFamily="65" charset="-120"/>
                <a:cs typeface="Verdana" pitchFamily="34" charset="0"/>
              </a:rPr>
              <a:t>的工作。</a:t>
            </a:r>
            <a:endParaRPr lang="en-US" altLang="zh-TW" sz="1100" dirty="0">
              <a:latin typeface="Verdana" pitchFamily="34" charset="0"/>
              <a:ea typeface="標楷體" pitchFamily="65" charset="-120"/>
              <a:cs typeface="Verdana" pitchFamily="34" charset="0"/>
            </a:endParaRPr>
          </a:p>
          <a:p>
            <a:r>
              <a:rPr lang="zh-TW" altLang="en-US" sz="1100" dirty="0">
                <a:latin typeface="Verdana" pitchFamily="34" charset="0"/>
                <a:ea typeface="標楷體" pitchFamily="65" charset="-120"/>
                <a:cs typeface="Verdana" pitchFamily="34" charset="0"/>
              </a:rPr>
              <a:t>註</a:t>
            </a:r>
            <a:r>
              <a:rPr lang="en-US" altLang="zh-TW" sz="1100" dirty="0">
                <a:latin typeface="Verdana" pitchFamily="34" charset="0"/>
                <a:ea typeface="標楷體" pitchFamily="65" charset="-120"/>
                <a:cs typeface="Verdana" pitchFamily="34" charset="0"/>
              </a:rPr>
              <a:t>:</a:t>
            </a:r>
          </a:p>
          <a:p>
            <a:r>
              <a:rPr lang="zh-TW" altLang="en-US" sz="1100" dirty="0">
                <a:latin typeface="Verdana" pitchFamily="34" charset="0"/>
                <a:ea typeface="標楷體" pitchFamily="65" charset="-120"/>
                <a:cs typeface="Verdana" pitchFamily="34" charset="0"/>
              </a:rPr>
              <a:t>傳統硬碟</a:t>
            </a:r>
            <a:r>
              <a:rPr lang="en-US" altLang="zh-TW" sz="1100" dirty="0">
                <a:latin typeface="Verdana" pitchFamily="34" charset="0"/>
                <a:ea typeface="標楷體" pitchFamily="65" charset="-120"/>
                <a:cs typeface="Verdana" pitchFamily="34" charset="0"/>
              </a:rPr>
              <a:t>:HDD</a:t>
            </a:r>
          </a:p>
          <a:p>
            <a:r>
              <a:rPr lang="en-US" altLang="zh-TW" sz="1100" dirty="0">
                <a:latin typeface="Verdana" pitchFamily="34" charset="0"/>
                <a:ea typeface="標楷體" pitchFamily="65" charset="-120"/>
                <a:cs typeface="Verdana" pitchFamily="34" charset="0"/>
              </a:rPr>
              <a:t>HDD</a:t>
            </a:r>
            <a:r>
              <a:rPr lang="zh-TW" altLang="en-US" sz="1100" dirty="0">
                <a:latin typeface="Verdana" pitchFamily="34" charset="0"/>
                <a:ea typeface="標楷體" pitchFamily="65" charset="-120"/>
                <a:cs typeface="Verdana" pitchFamily="34" charset="0"/>
              </a:rPr>
              <a:t>的儲存容量已快速成長但是讀取速度卻無法跟上硬碟容量成長的速度</a:t>
            </a:r>
            <a:r>
              <a:rPr lang="en-US" altLang="zh-TW" sz="1100" dirty="0">
                <a:latin typeface="Verdana" pitchFamily="34" charset="0"/>
                <a:ea typeface="標楷體" pitchFamily="65" charset="-120"/>
                <a:cs typeface="Verdana" pitchFamily="34" charset="0"/>
              </a:rPr>
              <a:t>,HDFS</a:t>
            </a:r>
            <a:r>
              <a:rPr lang="zh-TW" altLang="en-US" sz="1100" dirty="0">
                <a:latin typeface="Verdana" pitchFamily="34" charset="0"/>
                <a:ea typeface="標楷體" pitchFamily="65" charset="-120"/>
                <a:cs typeface="Verdana" pitchFamily="34" charset="0"/>
              </a:rPr>
              <a:t>可以在多台電腦間同時讀取或寫入有效的改善</a:t>
            </a:r>
            <a:r>
              <a:rPr lang="en-US" altLang="zh-TW" sz="1100" dirty="0">
                <a:latin typeface="Verdana" pitchFamily="34" charset="0"/>
                <a:ea typeface="標楷體" pitchFamily="65" charset="-120"/>
                <a:cs typeface="Verdana" pitchFamily="34" charset="0"/>
              </a:rPr>
              <a:t>HDD</a:t>
            </a:r>
            <a:r>
              <a:rPr lang="zh-TW" altLang="en-US" sz="1100" dirty="0">
                <a:latin typeface="Verdana" pitchFamily="34" charset="0"/>
                <a:ea typeface="標楷體" pitchFamily="65" charset="-120"/>
                <a:cs typeface="Verdana" pitchFamily="34" charset="0"/>
              </a:rPr>
              <a:t>速度的缺陷。</a:t>
            </a:r>
            <a:endParaRPr lang="en-US" altLang="zh-TW" sz="1100" dirty="0">
              <a:latin typeface="Verdana" pitchFamily="34" charset="0"/>
              <a:ea typeface="標楷體" pitchFamily="65" charset="-120"/>
              <a:cs typeface="Verdana" pitchFamily="34" charset="0"/>
            </a:endParaRPr>
          </a:p>
          <a:p>
            <a:r>
              <a:rPr lang="zh-TW" altLang="en-US" sz="1100" dirty="0">
                <a:latin typeface="Verdana" pitchFamily="34" charset="0"/>
                <a:ea typeface="標楷體" pitchFamily="65" charset="-120"/>
                <a:cs typeface="Verdana" pitchFamily="34" charset="0"/>
              </a:rPr>
              <a:t>以下是單機數據</a:t>
            </a:r>
          </a:p>
          <a:p>
            <a:r>
              <a:rPr lang="en-US" altLang="zh-TW" sz="1100" dirty="0">
                <a:latin typeface="Verdana" pitchFamily="34" charset="0"/>
                <a:ea typeface="標楷體" pitchFamily="65" charset="-120"/>
                <a:cs typeface="Verdana" pitchFamily="34" charset="0"/>
              </a:rPr>
              <a:t>---------------------------------------------------------------------------------</a:t>
            </a:r>
            <a:endParaRPr lang="zh-TW" altLang="en-US" sz="1100" dirty="0">
              <a:latin typeface="Verdana" pitchFamily="34" charset="0"/>
              <a:ea typeface="標楷體" pitchFamily="65" charset="-120"/>
              <a:cs typeface="Verdana" pitchFamily="34" charset="0"/>
            </a:endParaRPr>
          </a:p>
          <a:p>
            <a:r>
              <a:rPr lang="en-US" altLang="zh-TW" sz="1100" dirty="0">
                <a:latin typeface="Verdana" pitchFamily="34" charset="0"/>
                <a:ea typeface="標楷體" pitchFamily="65" charset="-120"/>
                <a:cs typeface="Verdana" pitchFamily="34" charset="0"/>
              </a:rPr>
              <a:t>Year   Capacity (GB)  Cost per GB (USD) </a:t>
            </a:r>
          </a:p>
          <a:p>
            <a:r>
              <a:rPr lang="en-US" altLang="zh-TW" sz="1100" dirty="0">
                <a:latin typeface="Verdana" pitchFamily="34" charset="0"/>
                <a:ea typeface="標楷體" pitchFamily="65" charset="-120"/>
                <a:cs typeface="Verdana" pitchFamily="34" charset="0"/>
              </a:rPr>
              <a:t>1997   2.1                   $157 </a:t>
            </a:r>
          </a:p>
          <a:p>
            <a:r>
              <a:rPr lang="en-US" altLang="zh-TW" sz="1100" dirty="0">
                <a:latin typeface="Verdana" pitchFamily="34" charset="0"/>
                <a:ea typeface="標楷體" pitchFamily="65" charset="-120"/>
                <a:cs typeface="Verdana" pitchFamily="34" charset="0"/>
              </a:rPr>
              <a:t>2004   200                  $1.05 </a:t>
            </a:r>
          </a:p>
          <a:p>
            <a:r>
              <a:rPr lang="en-US" altLang="zh-TW" sz="1100" dirty="0">
                <a:latin typeface="Verdana" pitchFamily="34" charset="0"/>
                <a:ea typeface="標楷體" pitchFamily="65" charset="-120"/>
                <a:cs typeface="Verdana" pitchFamily="34" charset="0"/>
              </a:rPr>
              <a:t>2015   3,000               $0.029 </a:t>
            </a:r>
          </a:p>
          <a:p>
            <a:endParaRPr lang="en-US" altLang="zh-TW" sz="1100" dirty="0">
              <a:latin typeface="Verdana" pitchFamily="34" charset="0"/>
              <a:ea typeface="標楷體" pitchFamily="65" charset="-120"/>
              <a:cs typeface="Verdana" pitchFamily="34" charset="0"/>
            </a:endParaRPr>
          </a:p>
          <a:p>
            <a:r>
              <a:rPr lang="en-US" altLang="zh-TW" sz="1100" dirty="0">
                <a:latin typeface="Verdana" pitchFamily="34" charset="0"/>
                <a:ea typeface="標楷體" pitchFamily="65" charset="-120"/>
                <a:cs typeface="Verdana" pitchFamily="34" charset="0"/>
              </a:rPr>
              <a:t>Year    Capacity (GB)   Transfer Rate (MB/s)   Disk Read Time </a:t>
            </a:r>
          </a:p>
          <a:p>
            <a:r>
              <a:rPr lang="en-US" altLang="zh-TW" sz="1100" dirty="0">
                <a:latin typeface="Verdana" pitchFamily="34" charset="0"/>
                <a:ea typeface="標楷體" pitchFamily="65" charset="-120"/>
                <a:cs typeface="Verdana" pitchFamily="34" charset="0"/>
              </a:rPr>
              <a:t>1997    2.1                    16.6                            126 seconds </a:t>
            </a:r>
          </a:p>
          <a:p>
            <a:r>
              <a:rPr lang="en-US" altLang="zh-TW" sz="1100" dirty="0">
                <a:latin typeface="Verdana" pitchFamily="34" charset="0"/>
                <a:ea typeface="標楷體" pitchFamily="65" charset="-120"/>
                <a:cs typeface="Verdana" pitchFamily="34" charset="0"/>
              </a:rPr>
              <a:t>2004    200                   56.5                            59 minutes </a:t>
            </a:r>
          </a:p>
          <a:p>
            <a:r>
              <a:rPr lang="en-US" altLang="zh-TW" sz="1100" dirty="0">
                <a:latin typeface="Verdana" pitchFamily="34" charset="0"/>
                <a:ea typeface="標楷體" pitchFamily="65" charset="-120"/>
                <a:cs typeface="Verdana" pitchFamily="34" charset="0"/>
              </a:rPr>
              <a:t>2015    3,000                 210                            3 hours, 58 minutes  (</a:t>
            </a:r>
            <a:r>
              <a:rPr lang="zh-TW" altLang="en-US" sz="1100" dirty="0">
                <a:latin typeface="Verdana" pitchFamily="34" charset="0"/>
                <a:ea typeface="標楷體" pitchFamily="65" charset="-120"/>
                <a:cs typeface="Verdana" pitchFamily="34" charset="0"/>
              </a:rPr>
              <a:t>單機存取瓶頸</a:t>
            </a:r>
            <a:r>
              <a:rPr lang="en-US" altLang="zh-TW" sz="1100" dirty="0">
                <a:latin typeface="Verdana" pitchFamily="34" charset="0"/>
                <a:cs typeface="Verdana" pitchFamily="34" charset="0"/>
              </a:rPr>
              <a:t>)</a:t>
            </a:r>
          </a:p>
          <a:p>
            <a:endParaRPr lang="en-US" altLang="zh-TW" sz="1100" dirty="0">
              <a:latin typeface="Verdana" pitchFamily="34" charset="0"/>
              <a:cs typeface="Verdana" pitchFamily="34" charset="0"/>
            </a:endParaRPr>
          </a:p>
          <a:p>
            <a:r>
              <a:rPr lang="en-US" altLang="zh-TW" sz="1100" dirty="0">
                <a:latin typeface="Verdana" pitchFamily="34" charset="0"/>
                <a:cs typeface="Verdana" pitchFamily="34" charset="0"/>
              </a:rPr>
              <a:t>* </a:t>
            </a:r>
            <a:r>
              <a:rPr lang="en-US" altLang="zh-TW" sz="1100" dirty="0" err="1">
                <a:latin typeface="Verdana" pitchFamily="34" charset="0"/>
                <a:cs typeface="Verdana" pitchFamily="34" charset="0"/>
              </a:rPr>
              <a:t>Unfortunately,transfer</a:t>
            </a:r>
            <a:r>
              <a:rPr lang="en-US" altLang="zh-TW" sz="1100" dirty="0">
                <a:latin typeface="Verdana" pitchFamily="34" charset="0"/>
                <a:cs typeface="Verdana" pitchFamily="34" charset="0"/>
              </a:rPr>
              <a:t> rates have not kept pace with capacity</a:t>
            </a:r>
          </a:p>
          <a:p>
            <a:endParaRPr lang="en-US" altLang="zh-TW" sz="1100" dirty="0">
              <a:latin typeface="Verdana" pitchFamily="34" charset="0"/>
              <a:cs typeface="Verdana" pitchFamily="34" charset="0"/>
            </a:endParaRPr>
          </a:p>
          <a:p>
            <a:r>
              <a:rPr lang="zh-TW" altLang="en-US" sz="1100" dirty="0">
                <a:latin typeface="Verdana" pitchFamily="34" charset="0"/>
                <a:cs typeface="Verdana" pitchFamily="34" charset="0"/>
              </a:rPr>
              <a:t>單機與多機比較</a:t>
            </a:r>
            <a:endParaRPr lang="en-US" altLang="zh-TW" sz="1100" dirty="0">
              <a:latin typeface="Verdana" pitchFamily="34" charset="0"/>
              <a:cs typeface="Verdana" pitchFamily="34" charset="0"/>
            </a:endParaRPr>
          </a:p>
          <a:p>
            <a:r>
              <a:rPr lang="en-US" altLang="zh-TW" sz="1100" dirty="0">
                <a:latin typeface="Verdana" pitchFamily="34" charset="0"/>
                <a:cs typeface="Verdana" pitchFamily="34" charset="0"/>
              </a:rPr>
              <a:t>--------------------------------------------------------------------------</a:t>
            </a:r>
          </a:p>
          <a:p>
            <a:r>
              <a:rPr lang="en-US" altLang="zh-TW" sz="1100" dirty="0">
                <a:latin typeface="Verdana" pitchFamily="34" charset="0"/>
                <a:cs typeface="Verdana" pitchFamily="34" charset="0"/>
              </a:rPr>
              <a:t>The transfer rate of one disk might be 210 megabytes/second  </a:t>
            </a:r>
          </a:p>
          <a:p>
            <a:r>
              <a:rPr lang="en-US" altLang="zh-TW" sz="1100" dirty="0">
                <a:latin typeface="Verdana" pitchFamily="34" charset="0"/>
                <a:cs typeface="Verdana" pitchFamily="34" charset="0"/>
              </a:rPr>
              <a:t>  - Almost four hours to read 3 TB of data</a:t>
            </a:r>
          </a:p>
          <a:p>
            <a:r>
              <a:rPr lang="en-US" altLang="zh-TW" sz="1100" dirty="0">
                <a:latin typeface="Verdana" pitchFamily="34" charset="0"/>
                <a:cs typeface="Verdana" pitchFamily="34" charset="0"/>
              </a:rPr>
              <a:t>1000 such disks in parallel can	transfer 210 gigabytes/second	</a:t>
            </a:r>
          </a:p>
          <a:p>
            <a:r>
              <a:rPr lang="en-US" altLang="zh-TW" sz="1100" dirty="0">
                <a:latin typeface="Verdana" pitchFamily="34" charset="0"/>
                <a:cs typeface="Verdana" pitchFamily="34" charset="0"/>
              </a:rPr>
              <a:t>  - Less than 15	seconds to read	3TB of data</a:t>
            </a:r>
          </a:p>
          <a:p>
            <a:endParaRPr lang="zh-TW" altLang="en-US" sz="1100" dirty="0">
              <a:cs typeface="Verdana" pitchFamily="34" charset="0"/>
            </a:endParaRPr>
          </a:p>
        </p:txBody>
      </p:sp>
      <p:sp>
        <p:nvSpPr>
          <p:cNvPr id="20484" name="投影片編號版面配置區 3"/>
          <p:cNvSpPr>
            <a:spLocks noGrp="1"/>
          </p:cNvSpPr>
          <p:nvPr>
            <p:ph type="sldNum" sz="quarter" idx="5"/>
          </p:nvPr>
        </p:nvSpPr>
        <p:spPr>
          <a:noFill/>
        </p:spPr>
        <p:txBody>
          <a:bodyPr/>
          <a:lstStyle>
            <a:lvl1pPr>
              <a:defRPr b="1">
                <a:solidFill>
                  <a:schemeClr val="tx1"/>
                </a:solidFill>
                <a:latin typeface="Arial Narrow" pitchFamily="34" charset="0"/>
              </a:defRPr>
            </a:lvl1pPr>
            <a:lvl2pPr marL="746219" indent="-287007">
              <a:defRPr b="1">
                <a:solidFill>
                  <a:schemeClr val="tx1"/>
                </a:solidFill>
                <a:latin typeface="Arial Narrow" pitchFamily="34" charset="0"/>
              </a:defRPr>
            </a:lvl2pPr>
            <a:lvl3pPr marL="1148029" indent="-229606">
              <a:defRPr b="1">
                <a:solidFill>
                  <a:schemeClr val="tx1"/>
                </a:solidFill>
                <a:latin typeface="Arial Narrow" pitchFamily="34" charset="0"/>
              </a:defRPr>
            </a:lvl3pPr>
            <a:lvl4pPr marL="1607241" indent="-229606">
              <a:defRPr b="1">
                <a:solidFill>
                  <a:schemeClr val="tx1"/>
                </a:solidFill>
                <a:latin typeface="Arial Narrow" pitchFamily="34" charset="0"/>
              </a:defRPr>
            </a:lvl4pPr>
            <a:lvl5pPr marL="2066453" indent="-229606">
              <a:defRPr b="1">
                <a:solidFill>
                  <a:schemeClr val="tx1"/>
                </a:solidFill>
                <a:latin typeface="Arial Narrow" pitchFamily="34" charset="0"/>
              </a:defRPr>
            </a:lvl5pPr>
            <a:lvl6pPr marL="2525664" indent="-229606" eaLnBrk="0" fontAlgn="base" hangingPunct="0">
              <a:spcBef>
                <a:spcPct val="0"/>
              </a:spcBef>
              <a:spcAft>
                <a:spcPct val="0"/>
              </a:spcAft>
              <a:defRPr b="1">
                <a:solidFill>
                  <a:schemeClr val="tx1"/>
                </a:solidFill>
                <a:latin typeface="Arial Narrow" pitchFamily="34" charset="0"/>
              </a:defRPr>
            </a:lvl6pPr>
            <a:lvl7pPr marL="2984876" indent="-229606" eaLnBrk="0" fontAlgn="base" hangingPunct="0">
              <a:spcBef>
                <a:spcPct val="0"/>
              </a:spcBef>
              <a:spcAft>
                <a:spcPct val="0"/>
              </a:spcAft>
              <a:defRPr b="1">
                <a:solidFill>
                  <a:schemeClr val="tx1"/>
                </a:solidFill>
                <a:latin typeface="Arial Narrow" pitchFamily="34" charset="0"/>
              </a:defRPr>
            </a:lvl7pPr>
            <a:lvl8pPr marL="3444088" indent="-229606" eaLnBrk="0" fontAlgn="base" hangingPunct="0">
              <a:spcBef>
                <a:spcPct val="0"/>
              </a:spcBef>
              <a:spcAft>
                <a:spcPct val="0"/>
              </a:spcAft>
              <a:defRPr b="1">
                <a:solidFill>
                  <a:schemeClr val="tx1"/>
                </a:solidFill>
                <a:latin typeface="Arial Narrow" pitchFamily="34" charset="0"/>
              </a:defRPr>
            </a:lvl8pPr>
            <a:lvl9pPr marL="3903299" indent="-229606" eaLnBrk="0" fontAlgn="base" hangingPunct="0">
              <a:spcBef>
                <a:spcPct val="0"/>
              </a:spcBef>
              <a:spcAft>
                <a:spcPct val="0"/>
              </a:spcAft>
              <a:defRPr b="1">
                <a:solidFill>
                  <a:schemeClr val="tx1"/>
                </a:solidFill>
                <a:latin typeface="Arial Narrow" pitchFamily="34" charset="0"/>
              </a:defRPr>
            </a:lvl9pPr>
          </a:lstStyle>
          <a:p>
            <a:fld id="{3846F5A1-D70A-413B-B868-8ED6CC441B11}" type="slidenum">
              <a:rPr lang="en-US" altLang="zh-TW" b="0">
                <a:latin typeface="Arial" charset="0"/>
              </a:rPr>
              <a:pPr/>
              <a:t>8</a:t>
            </a:fld>
            <a:endParaRPr lang="en-US" altLang="zh-TW" b="0">
              <a:latin typeface="Arial" charset="0"/>
            </a:endParaRPr>
          </a:p>
        </p:txBody>
      </p:sp>
    </p:spTree>
    <p:extLst>
      <p:ext uri="{BB962C8B-B14F-4D97-AF65-F5344CB8AC3E}">
        <p14:creationId xmlns:p14="http://schemas.microsoft.com/office/powerpoint/2010/main" val="211112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0721" y="4721186"/>
            <a:ext cx="5445759" cy="4472703"/>
          </a:xfrm>
          <a:prstGeom prst="rect">
            <a:avLst/>
          </a:prstGeom>
        </p:spPr>
        <p:txBody>
          <a:bodyPr lIns="91827" tIns="91827" rIns="91827" bIns="91827" anchor="t" anchorCtr="0">
            <a:noAutofit/>
          </a:bodyPr>
          <a:lstStyle/>
          <a:p>
            <a:r>
              <a:rPr lang="zh-TW" altLang="en-US" dirty="0" smtClean="0"/>
              <a:t>資料科學家或資料分析師透過電腦經過</a:t>
            </a:r>
            <a:r>
              <a:rPr lang="en-US" altLang="zh-TW" dirty="0" smtClean="0"/>
              <a:t>22100</a:t>
            </a:r>
            <a:r>
              <a:rPr lang="zh-TW" altLang="en-US" dirty="0" smtClean="0"/>
              <a:t>阜連線道</a:t>
            </a:r>
            <a:r>
              <a:rPr lang="en-US" altLang="zh-TW" dirty="0" smtClean="0"/>
              <a:t>cla00(</a:t>
            </a:r>
            <a:r>
              <a:rPr lang="zh-TW" altLang="en-US" dirty="0" smtClean="0"/>
              <a:t>使用者電腦</a:t>
            </a:r>
            <a:r>
              <a:rPr lang="en-US" altLang="zh-TW" dirty="0" smtClean="0"/>
              <a:t>),</a:t>
            </a:r>
            <a:r>
              <a:rPr lang="zh-TW" altLang="en-US" dirty="0" smtClean="0"/>
              <a:t>或者</a:t>
            </a:r>
            <a:r>
              <a:rPr lang="en-US" altLang="zh-TW" dirty="0" smtClean="0"/>
              <a:t>cla01(</a:t>
            </a:r>
            <a:r>
              <a:rPr lang="zh-TW" altLang="en-US" dirty="0" smtClean="0"/>
              <a:t>使用者電腦</a:t>
            </a:r>
            <a:r>
              <a:rPr lang="en-US" altLang="zh-TW" dirty="0" smtClean="0"/>
              <a:t>)</a:t>
            </a:r>
            <a:r>
              <a:rPr lang="zh-TW" altLang="en-US" dirty="0" smtClean="0"/>
              <a:t>使用</a:t>
            </a:r>
            <a:endParaRPr lang="en-US" altLang="zh-TW" dirty="0" smtClean="0"/>
          </a:p>
          <a:p>
            <a:r>
              <a:rPr lang="zh-TW" altLang="en-US" dirty="0" smtClean="0"/>
              <a:t>圖中以單台電腦利用</a:t>
            </a:r>
            <a:r>
              <a:rPr lang="en-US" altLang="zh-TW" dirty="0" err="1" smtClean="0"/>
              <a:t>docker</a:t>
            </a:r>
            <a:r>
              <a:rPr lang="zh-TW" altLang="en-US" dirty="0" smtClean="0"/>
              <a:t>產生多台虛擬電腦來解說</a:t>
            </a:r>
            <a:r>
              <a:rPr lang="en-US" altLang="zh-TW" dirty="0" smtClean="0"/>
              <a:t>,</a:t>
            </a:r>
            <a:r>
              <a:rPr lang="en-US" altLang="zh-TW" dirty="0" err="1" smtClean="0"/>
              <a:t>docker</a:t>
            </a:r>
            <a:r>
              <a:rPr lang="zh-TW" altLang="en-US" dirty="0" smtClean="0"/>
              <a:t>的部分暫不探討</a:t>
            </a:r>
            <a:r>
              <a:rPr lang="en-US" altLang="zh-TW" dirty="0" smtClean="0"/>
              <a:t>,</a:t>
            </a:r>
            <a:r>
              <a:rPr lang="zh-TW" altLang="en-US" dirty="0" smtClean="0"/>
              <a:t>目前只需關注在</a:t>
            </a:r>
            <a:r>
              <a:rPr lang="en-US" altLang="zh-TW" dirty="0" err="1" smtClean="0"/>
              <a:t>hadoop</a:t>
            </a:r>
            <a:r>
              <a:rPr lang="zh-TW" altLang="en-US" dirty="0" smtClean="0"/>
              <a:t>系統架構上</a:t>
            </a:r>
            <a:endParaRPr lang="en-US" altLang="zh-TW" dirty="0" smtClean="0"/>
          </a:p>
          <a:p>
            <a:r>
              <a:rPr lang="en-US" altLang="zh-TW" dirty="0" smtClean="0"/>
              <a:t>cla00,cla01,nna,rma,spma,wka01,wka02wka03</a:t>
            </a:r>
            <a:r>
              <a:rPr lang="zh-TW" altLang="en-US" dirty="0" smtClean="0"/>
              <a:t>為電腦名稱</a:t>
            </a:r>
            <a:r>
              <a:rPr lang="en-US" altLang="zh-TW" dirty="0" smtClean="0"/>
              <a:t>,</a:t>
            </a:r>
            <a:r>
              <a:rPr lang="zh-TW" altLang="en-US" dirty="0" smtClean="0"/>
              <a:t>此例來說共</a:t>
            </a:r>
            <a:r>
              <a:rPr lang="en-US" altLang="zh-TW" dirty="0" smtClean="0"/>
              <a:t>8</a:t>
            </a:r>
            <a:r>
              <a:rPr lang="zh-TW" altLang="en-US" dirty="0" smtClean="0"/>
              <a:t>台電腦</a:t>
            </a:r>
            <a:endParaRPr lang="en-US" altLang="zh-TW" dirty="0" smtClean="0"/>
          </a:p>
          <a:p>
            <a:r>
              <a:rPr lang="zh-TW" altLang="en-US" dirty="0" smtClean="0"/>
              <a:t>使用者無法直接連上</a:t>
            </a:r>
            <a:r>
              <a:rPr lang="en-US" altLang="zh-TW" dirty="0" smtClean="0"/>
              <a:t>nna,rma,spma,wka01,wka02,wka03</a:t>
            </a:r>
            <a:r>
              <a:rPr lang="zh-TW" altLang="en-US" dirty="0" smtClean="0"/>
              <a:t>等電腦</a:t>
            </a:r>
            <a:r>
              <a:rPr lang="en-US" altLang="zh-TW" dirty="0" smtClean="0"/>
              <a:t>,</a:t>
            </a:r>
            <a:r>
              <a:rPr lang="zh-TW" altLang="en-US" dirty="0" smtClean="0"/>
              <a:t>需要先連線</a:t>
            </a:r>
            <a:r>
              <a:rPr lang="en-US" altLang="zh-TW" dirty="0" smtClean="0"/>
              <a:t>cla00</a:t>
            </a:r>
            <a:r>
              <a:rPr lang="zh-TW" altLang="en-US" dirty="0" smtClean="0"/>
              <a:t>以帳號</a:t>
            </a:r>
            <a:r>
              <a:rPr lang="en-US" altLang="zh-TW" dirty="0" smtClean="0"/>
              <a:t>dsa00</a:t>
            </a:r>
            <a:r>
              <a:rPr lang="zh-TW" altLang="en-US" dirty="0" smtClean="0"/>
              <a:t>登入或連線道</a:t>
            </a:r>
            <a:r>
              <a:rPr lang="en-US" altLang="zh-TW" dirty="0" smtClean="0"/>
              <a:t>cla01</a:t>
            </a:r>
            <a:r>
              <a:rPr lang="zh-TW" altLang="en-US" dirty="0" smtClean="0"/>
              <a:t>以帳號</a:t>
            </a:r>
            <a:r>
              <a:rPr lang="en-US" altLang="zh-TW" dirty="0" smtClean="0"/>
              <a:t>dsa01</a:t>
            </a:r>
            <a:r>
              <a:rPr lang="zh-TW" altLang="en-US" dirty="0" smtClean="0"/>
              <a:t>登入</a:t>
            </a:r>
            <a:r>
              <a:rPr lang="en-US" altLang="zh-TW" dirty="0" smtClean="0"/>
              <a:t>,</a:t>
            </a:r>
            <a:r>
              <a:rPr lang="zh-TW" altLang="en-US" dirty="0" smtClean="0"/>
              <a:t>以下以</a:t>
            </a:r>
            <a:r>
              <a:rPr lang="en-US" altLang="zh-TW" dirty="0" smtClean="0"/>
              <a:t>cla00</a:t>
            </a:r>
            <a:r>
              <a:rPr lang="zh-TW" altLang="en-US" dirty="0" smtClean="0"/>
              <a:t>為例</a:t>
            </a:r>
            <a:endParaRPr lang="en-US" altLang="zh-TW" dirty="0" smtClean="0"/>
          </a:p>
          <a:p>
            <a:r>
              <a:rPr lang="en-US" altLang="zh-TW" dirty="0" err="1" smtClean="0"/>
              <a:t>nna</a:t>
            </a:r>
            <a:r>
              <a:rPr lang="en-US" altLang="zh-TW" dirty="0" smtClean="0"/>
              <a:t>(</a:t>
            </a:r>
            <a:r>
              <a:rPr lang="en-US" altLang="zh-TW" dirty="0" err="1" smtClean="0"/>
              <a:t>namenode</a:t>
            </a:r>
            <a:r>
              <a:rPr lang="zh-TW" altLang="en-US" dirty="0" smtClean="0"/>
              <a:t> </a:t>
            </a:r>
            <a:r>
              <a:rPr lang="en-US" altLang="zh-TW" dirty="0" smtClean="0"/>
              <a:t>computer)</a:t>
            </a:r>
            <a:r>
              <a:rPr lang="zh-TW" altLang="en-US" dirty="0" smtClean="0"/>
              <a:t>上面必須有</a:t>
            </a:r>
            <a:r>
              <a:rPr lang="en-US" altLang="zh-TW" dirty="0" smtClean="0"/>
              <a:t>cla00</a:t>
            </a:r>
            <a:r>
              <a:rPr lang="zh-TW" altLang="en-US" dirty="0" smtClean="0"/>
              <a:t>的</a:t>
            </a:r>
            <a:r>
              <a:rPr lang="en-US" altLang="zh-TW" dirty="0" err="1" smtClean="0"/>
              <a:t>linux</a:t>
            </a:r>
            <a:r>
              <a:rPr lang="zh-TW" altLang="en-US" dirty="0" smtClean="0"/>
              <a:t>帳號</a:t>
            </a:r>
            <a:r>
              <a:rPr lang="en-US" altLang="zh-TW" dirty="0" smtClean="0"/>
              <a:t>dsa001</a:t>
            </a:r>
            <a:r>
              <a:rPr lang="zh-TW" altLang="en-US" dirty="0" smtClean="0"/>
              <a:t>並且</a:t>
            </a:r>
            <a:r>
              <a:rPr lang="en-US" altLang="zh-TW" dirty="0" err="1" smtClean="0"/>
              <a:t>nna</a:t>
            </a:r>
            <a:r>
              <a:rPr lang="zh-TW" altLang="en-US" dirty="0" smtClean="0"/>
              <a:t>中的</a:t>
            </a:r>
            <a:r>
              <a:rPr lang="en-US" altLang="zh-TW" dirty="0" smtClean="0"/>
              <a:t>dsa00</a:t>
            </a:r>
            <a:r>
              <a:rPr lang="zh-TW" altLang="en-US" dirty="0" smtClean="0"/>
              <a:t>可以設定群組</a:t>
            </a:r>
            <a:r>
              <a:rPr lang="en-US" altLang="zh-TW" dirty="0" smtClean="0"/>
              <a:t>,</a:t>
            </a:r>
            <a:r>
              <a:rPr lang="zh-TW" altLang="en-US" dirty="0" smtClean="0"/>
              <a:t>決定了</a:t>
            </a:r>
            <a:r>
              <a:rPr lang="en-US" altLang="zh-TW" dirty="0" smtClean="0"/>
              <a:t>cla00</a:t>
            </a:r>
            <a:r>
              <a:rPr lang="zh-TW" altLang="en-US" dirty="0" smtClean="0"/>
              <a:t>的</a:t>
            </a:r>
            <a:r>
              <a:rPr lang="en-US" altLang="zh-TW" dirty="0" smtClean="0"/>
              <a:t>dsa00</a:t>
            </a:r>
            <a:r>
              <a:rPr lang="zh-TW" altLang="en-US" dirty="0" smtClean="0"/>
              <a:t>可以訪問</a:t>
            </a:r>
            <a:r>
              <a:rPr lang="en-US" altLang="zh-TW" dirty="0" err="1" smtClean="0"/>
              <a:t>nna</a:t>
            </a:r>
            <a:r>
              <a:rPr lang="zh-TW" altLang="en-US" dirty="0" smtClean="0"/>
              <a:t>中哪一些目錄</a:t>
            </a:r>
            <a:r>
              <a:rPr lang="en-US" altLang="zh-TW" dirty="0" smtClean="0"/>
              <a:t>,</a:t>
            </a:r>
            <a:r>
              <a:rPr lang="zh-TW" altLang="en-US" dirty="0" smtClean="0"/>
              <a:t>一般而言會為使用者建立家目錄。</a:t>
            </a:r>
            <a:endParaRPr lang="en-US" altLang="zh-TW" dirty="0" smtClean="0"/>
          </a:p>
          <a:p>
            <a:endParaRPr lang="en-US" altLang="zh-TW" dirty="0" smtClean="0"/>
          </a:p>
          <a:p>
            <a:r>
              <a:rPr lang="zh-TW" altLang="en-US" dirty="0" smtClean="0"/>
              <a:t>當啟動</a:t>
            </a:r>
            <a:r>
              <a:rPr lang="en-US" altLang="zh-TW" dirty="0" smtClean="0"/>
              <a:t>HDFS</a:t>
            </a:r>
            <a:r>
              <a:rPr lang="zh-TW" altLang="en-US" dirty="0" smtClean="0"/>
              <a:t>時會啟動</a:t>
            </a:r>
            <a:r>
              <a:rPr lang="en-US" altLang="zh-TW" dirty="0" err="1" smtClean="0"/>
              <a:t>namenode</a:t>
            </a:r>
            <a:r>
              <a:rPr lang="zh-TW" altLang="en-US" dirty="0" smtClean="0"/>
              <a:t>、</a:t>
            </a:r>
            <a:r>
              <a:rPr lang="en-US" altLang="zh-TW" dirty="0" err="1" smtClean="0"/>
              <a:t>datanode</a:t>
            </a:r>
            <a:r>
              <a:rPr lang="zh-TW" altLang="en-US" dirty="0" smtClean="0"/>
              <a:t>、</a:t>
            </a:r>
            <a:r>
              <a:rPr lang="en-US" altLang="zh-TW" dirty="0" smtClean="0"/>
              <a:t>job</a:t>
            </a:r>
            <a:r>
              <a:rPr lang="en-US" altLang="zh-TW" baseline="0" dirty="0" smtClean="0"/>
              <a:t> history server</a:t>
            </a:r>
            <a:r>
              <a:rPr lang="zh-TW" altLang="en-US" baseline="0" dirty="0" smtClean="0"/>
              <a:t>三</a:t>
            </a:r>
            <a:r>
              <a:rPr lang="zh-TW" altLang="en-US" dirty="0" smtClean="0"/>
              <a:t>隻</a:t>
            </a:r>
            <a:r>
              <a:rPr lang="en-US" altLang="zh-TW" dirty="0" smtClean="0"/>
              <a:t>java</a:t>
            </a:r>
            <a:r>
              <a:rPr lang="zh-TW" altLang="en-US" dirty="0" smtClean="0"/>
              <a:t>程式</a:t>
            </a:r>
            <a:endParaRPr lang="en-US" altLang="zh-TW" dirty="0" smtClean="0"/>
          </a:p>
          <a:p>
            <a:endParaRPr lang="en-US" altLang="zh-TW" dirty="0" smtClean="0"/>
          </a:p>
          <a:p>
            <a:r>
              <a:rPr lang="en-US" altLang="zh-TW" dirty="0" err="1" smtClean="0"/>
              <a:t>Ps:jobhistory</a:t>
            </a:r>
            <a:r>
              <a:rPr lang="en-US" altLang="zh-TW" baseline="0" dirty="0" err="1" smtClean="0"/>
              <a:t>:</a:t>
            </a:r>
            <a:r>
              <a:rPr lang="en-US" altLang="zh-TW" dirty="0" err="1"/>
              <a:t>ApplicationMaster</a:t>
            </a:r>
            <a:r>
              <a:rPr lang="zh-TW" altLang="en-US" dirty="0"/>
              <a:t>會把</a:t>
            </a:r>
            <a:r>
              <a:rPr lang="en-US" altLang="zh-TW" dirty="0" err="1"/>
              <a:t>jobhistory</a:t>
            </a:r>
            <a:r>
              <a:rPr lang="zh-TW" altLang="en-US" dirty="0"/>
              <a:t>信息寫到</a:t>
            </a:r>
            <a:r>
              <a:rPr lang="en-US" altLang="zh-TW" dirty="0" err="1"/>
              <a:t>hdfs</a:t>
            </a:r>
            <a:r>
              <a:rPr lang="zh-TW" altLang="en-US" dirty="0"/>
              <a:t>的</a:t>
            </a:r>
            <a:r>
              <a:rPr lang="en-US" altLang="zh-TW" dirty="0" err="1"/>
              <a:t>jobhistory</a:t>
            </a:r>
            <a:r>
              <a:rPr lang="zh-TW" altLang="en-US" dirty="0"/>
              <a:t>臨時目錄下，並在結束的時候把</a:t>
            </a:r>
            <a:r>
              <a:rPr lang="en-US" altLang="zh-TW" dirty="0" err="1" smtClean="0"/>
              <a:t>jobhisoty</a:t>
            </a:r>
            <a:r>
              <a:rPr lang="zh-TW" altLang="en-US" dirty="0" smtClean="0"/>
              <a:t>移動</a:t>
            </a:r>
            <a:r>
              <a:rPr lang="zh-TW" altLang="en-US" dirty="0"/>
              <a:t>到最終目錄，這樣就同時支持了</a:t>
            </a:r>
            <a:r>
              <a:rPr lang="en-US" altLang="zh-TW" dirty="0"/>
              <a:t>job</a:t>
            </a:r>
            <a:r>
              <a:rPr lang="zh-TW" altLang="en-US" dirty="0"/>
              <a:t>的恢復</a:t>
            </a:r>
            <a:endParaRPr lang="en-US" altLang="zh-TW" dirty="0"/>
          </a:p>
          <a:p>
            <a:r>
              <a:rPr lang="zh-TW" altLang="en-US" dirty="0" smtClean="0"/>
              <a:t>重點整理</a:t>
            </a:r>
            <a:r>
              <a:rPr lang="en-US" altLang="zh-TW" dirty="0" smtClean="0"/>
              <a:t>:</a:t>
            </a:r>
          </a:p>
          <a:p>
            <a:r>
              <a:rPr lang="en-US" altLang="zh-TW" dirty="0" err="1" smtClean="0"/>
              <a:t>Nna</a:t>
            </a:r>
            <a:r>
              <a:rPr lang="zh-TW" altLang="en-US" dirty="0" smtClean="0"/>
              <a:t>上面需要產生</a:t>
            </a:r>
            <a:r>
              <a:rPr lang="en-US" altLang="zh-TW" dirty="0" smtClean="0"/>
              <a:t>dsa01</a:t>
            </a:r>
            <a:r>
              <a:rPr lang="zh-TW" altLang="en-US" dirty="0" smtClean="0"/>
              <a:t>才能登入</a:t>
            </a:r>
            <a:endParaRPr lang="en-US" altLang="zh-TW" dirty="0" smtClean="0"/>
          </a:p>
          <a:p>
            <a:r>
              <a:rPr lang="en-US" altLang="zh-TW" dirty="0" err="1" smtClean="0"/>
              <a:t>Nna</a:t>
            </a:r>
            <a:r>
              <a:rPr lang="zh-TW" altLang="en-US" dirty="0" smtClean="0"/>
              <a:t>可以將使用者加入群組</a:t>
            </a:r>
            <a:endParaRPr lang="en-US" altLang="zh-TW" dirty="0" smtClean="0"/>
          </a:p>
          <a:p>
            <a:r>
              <a:rPr lang="en-US" altLang="zh-TW" dirty="0" err="1" smtClean="0"/>
              <a:t>Hdfs</a:t>
            </a:r>
            <a:r>
              <a:rPr lang="zh-TW" altLang="en-US" dirty="0" smtClean="0"/>
              <a:t>用</a:t>
            </a:r>
            <a:r>
              <a:rPr lang="en-US" altLang="zh-TW" dirty="0" err="1" smtClean="0"/>
              <a:t>linux</a:t>
            </a:r>
            <a:r>
              <a:rPr lang="zh-TW" altLang="en-US" dirty="0" smtClean="0"/>
              <a:t>帳號登入</a:t>
            </a:r>
            <a:endParaRPr lang="en-US" altLang="zh-TW" dirty="0" smtClean="0"/>
          </a:p>
          <a:p>
            <a:endParaRPr lang="en-US" altLang="zh-TW" dirty="0" smtClean="0"/>
          </a:p>
          <a:p>
            <a:endParaRPr lang="en-US" altLang="zh-TW" dirty="0" smtClean="0"/>
          </a:p>
          <a:p>
            <a:endParaRPr lang="en-US" altLang="zh-TW" dirty="0" smtClean="0"/>
          </a:p>
        </p:txBody>
      </p:sp>
      <p:sp>
        <p:nvSpPr>
          <p:cNvPr id="98" name="Shape 98"/>
          <p:cNvSpPr>
            <a:spLocks noGrp="1" noRot="1" noChangeAspect="1"/>
          </p:cNvSpPr>
          <p:nvPr>
            <p:ph type="sldImg" idx="2"/>
          </p:nvPr>
        </p:nvSpPr>
        <p:spPr>
          <a:xfrm>
            <a:off x="920750" y="746125"/>
            <a:ext cx="4965700" cy="372586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07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圓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標題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p:txBody>
          <a:bodyPr/>
          <a:lstStyle/>
          <a:p>
            <a:fld id="{564CF2E0-CCC4-4E1E-9902-C3C36AB3FDA4}" type="datetimeFigureOut">
              <a:rPr lang="en-US" smtClean="0"/>
              <a:t>4/2/2018</a:t>
            </a:fld>
            <a:endParaRPr 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t>‹#›</a:t>
            </a:fld>
            <a:endParaRPr kumimoji="0" lang="en-US" sz="1400" dirty="0">
              <a:solidFill>
                <a:srgbClr val="FFFFFF"/>
              </a:solidFill>
            </a:endParaRPr>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TW" altLang="en-US" smtClean="0"/>
              <a:t>按一下以編輯母片標題樣式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64CF2E0-CCC4-4E1E-9902-C3C36AB3FDA4}" type="datetimeFigureOut">
              <a:rPr lang="en-US" smtClean="0"/>
              <a:t>4/2/2018</a:t>
            </a:fld>
            <a:endParaRPr 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41"/>
            <a:ext cx="201168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9144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64CF2E0-CCC4-4E1E-9902-C3C36AB3FDA4}" type="datetimeFigureOut">
              <a:rPr lang="en-US" smtClean="0"/>
              <a:t>4/2/2018</a:t>
            </a:fld>
            <a:endParaRPr 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30262" y="0"/>
            <a:ext cx="7399337" cy="841374"/>
          </a:xfrm>
          <a:prstGeom prst="rect">
            <a:avLst/>
          </a:prstGeom>
          <a:noFill/>
          <a:ln>
            <a:noFill/>
          </a:ln>
        </p:spPr>
        <p:txBody>
          <a:bodyPr lIns="91425" tIns="91425" rIns="91425" bIns="91425" anchor="ctr" anchorCtr="0"/>
          <a:lstStyle>
            <a:lvl1pPr marL="0" marR="0" lvl="0"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1pPr>
            <a:lvl2pPr marL="0" marR="0" lvl="1"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2pPr>
            <a:lvl3pPr marL="0" marR="0" lvl="2"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3pPr>
            <a:lvl4pPr marL="0" marR="0" lvl="3"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4pPr>
            <a:lvl5pPr marL="0" marR="0" lvl="4"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5pPr>
            <a:lvl6pPr marL="457200" marR="0" lvl="5"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6pPr>
            <a:lvl7pPr marL="914400" marR="0" lvl="6"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7pPr>
            <a:lvl8pPr marL="1371600" marR="0" lvl="7"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8pPr>
            <a:lvl9pPr marL="1828800" marR="0" lvl="8" indent="0" algn="l" rtl="0">
              <a:lnSpc>
                <a:spcPct val="85000"/>
              </a:lnSpc>
              <a:spcBef>
                <a:spcPts val="0"/>
              </a:spcBef>
              <a:spcAft>
                <a:spcPts val="0"/>
              </a:spcAft>
              <a:buNone/>
              <a:defRPr sz="2800" b="1" i="0" u="none" strike="noStrike" cap="none">
                <a:solidFill>
                  <a:schemeClr val="dk2"/>
                </a:solidFill>
                <a:latin typeface="Arial Narrow"/>
                <a:ea typeface="Arial Narrow"/>
                <a:cs typeface="Arial Narrow"/>
                <a:sym typeface="Arial Narrow"/>
              </a:defRPr>
            </a:lvl9pPr>
          </a:lstStyle>
          <a:p>
            <a:endParaRPr/>
          </a:p>
        </p:txBody>
      </p:sp>
      <p:sp>
        <p:nvSpPr>
          <p:cNvPr id="15" name="Shape 15"/>
          <p:cNvSpPr txBox="1">
            <a:spLocks noGrp="1"/>
          </p:cNvSpPr>
          <p:nvPr>
            <p:ph type="body" idx="1"/>
          </p:nvPr>
        </p:nvSpPr>
        <p:spPr>
          <a:xfrm>
            <a:off x="1049337" y="1460500"/>
            <a:ext cx="3436936" cy="4681537"/>
          </a:xfrm>
          <a:prstGeom prst="rect">
            <a:avLst/>
          </a:prstGeom>
          <a:noFill/>
          <a:ln>
            <a:noFill/>
          </a:ln>
        </p:spPr>
        <p:txBody>
          <a:bodyPr lIns="91425" tIns="91425" rIns="91425" bIns="91425" anchor="t" anchorCtr="0"/>
          <a:lstStyle>
            <a:lvl1pPr marL="228600" marR="0" lvl="0" indent="-121920" algn="l" rtl="0">
              <a:lnSpc>
                <a:spcPct val="90000"/>
              </a:lnSpc>
              <a:spcBef>
                <a:spcPts val="960"/>
              </a:spcBef>
              <a:spcAft>
                <a:spcPts val="0"/>
              </a:spcAft>
              <a:buClr>
                <a:srgbClr val="8DACD0"/>
              </a:buClr>
              <a:buSzPct val="70000"/>
              <a:buFont typeface="Noto Sans Symbols"/>
              <a:buChar char="•"/>
              <a:defRPr sz="2400" b="1" i="0" u="none" strike="noStrike" cap="none">
                <a:solidFill>
                  <a:schemeClr val="dk1"/>
                </a:solidFill>
                <a:latin typeface="Arial Narrow"/>
                <a:ea typeface="Arial Narrow"/>
                <a:cs typeface="Arial Narrow"/>
                <a:sym typeface="Arial Narrow"/>
              </a:defRPr>
            </a:lvl1pPr>
            <a:lvl2pPr marL="631825" marR="0" lvl="1" indent="-22225" algn="l" rtl="0">
              <a:spcBef>
                <a:spcPts val="960"/>
              </a:spcBef>
              <a:spcAft>
                <a:spcPts val="0"/>
              </a:spcAft>
              <a:buClr>
                <a:srgbClr val="8DACD0"/>
              </a:buClr>
              <a:buSzPct val="100000"/>
              <a:buFont typeface="Noto Sans Symbols"/>
              <a:buChar char="•"/>
              <a:defRPr sz="2400" b="0" i="0" u="none" strike="noStrike" cap="none">
                <a:solidFill>
                  <a:schemeClr val="dk1"/>
                </a:solidFill>
                <a:latin typeface="Arial Narrow"/>
                <a:ea typeface="Arial Narrow"/>
                <a:cs typeface="Arial Narrow"/>
                <a:sym typeface="Arial Narrow"/>
              </a:defRPr>
            </a:lvl2pPr>
            <a:lvl3pPr marL="860425" marR="0" lvl="2" indent="-9525"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3pPr>
            <a:lvl4pPr marL="1089025" marR="0" lvl="3" indent="282575"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4pPr>
            <a:lvl5pPr marL="1312863" marR="0" lvl="4" indent="-4762"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5pPr>
            <a:lvl6pPr marL="1770063" marR="0" lvl="5"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6pPr>
            <a:lvl7pPr marL="2227263" marR="0" lvl="6"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7pPr>
            <a:lvl8pPr marL="2684463" marR="0" lvl="7"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8pPr>
            <a:lvl9pPr marL="3141663" marR="0" lvl="8"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16" name="Shape 16"/>
          <p:cNvSpPr txBox="1">
            <a:spLocks noGrp="1"/>
          </p:cNvSpPr>
          <p:nvPr>
            <p:ph type="body" idx="2"/>
          </p:nvPr>
        </p:nvSpPr>
        <p:spPr>
          <a:xfrm>
            <a:off x="4638675" y="1460500"/>
            <a:ext cx="3438525" cy="2263774"/>
          </a:xfrm>
          <a:prstGeom prst="rect">
            <a:avLst/>
          </a:prstGeom>
          <a:noFill/>
          <a:ln>
            <a:noFill/>
          </a:ln>
        </p:spPr>
        <p:txBody>
          <a:bodyPr lIns="91425" tIns="91425" rIns="91425" bIns="91425" anchor="t" anchorCtr="0"/>
          <a:lstStyle>
            <a:lvl1pPr marL="228600" marR="0" lvl="0" indent="-121920" algn="l" rtl="0">
              <a:lnSpc>
                <a:spcPct val="90000"/>
              </a:lnSpc>
              <a:spcBef>
                <a:spcPts val="960"/>
              </a:spcBef>
              <a:spcAft>
                <a:spcPts val="0"/>
              </a:spcAft>
              <a:buClr>
                <a:srgbClr val="8DACD0"/>
              </a:buClr>
              <a:buSzPct val="70000"/>
              <a:buFont typeface="Noto Sans Symbols"/>
              <a:buChar char="•"/>
              <a:defRPr sz="2400" b="1" i="0" u="none" strike="noStrike" cap="none">
                <a:solidFill>
                  <a:schemeClr val="dk1"/>
                </a:solidFill>
                <a:latin typeface="Arial Narrow"/>
                <a:ea typeface="Arial Narrow"/>
                <a:cs typeface="Arial Narrow"/>
                <a:sym typeface="Arial Narrow"/>
              </a:defRPr>
            </a:lvl1pPr>
            <a:lvl2pPr marL="631825" marR="0" lvl="1" indent="-22225" algn="l" rtl="0">
              <a:spcBef>
                <a:spcPts val="960"/>
              </a:spcBef>
              <a:spcAft>
                <a:spcPts val="0"/>
              </a:spcAft>
              <a:buClr>
                <a:srgbClr val="8DACD0"/>
              </a:buClr>
              <a:buSzPct val="100000"/>
              <a:buFont typeface="Noto Sans Symbols"/>
              <a:buChar char="•"/>
              <a:defRPr sz="2400" b="0" i="0" u="none" strike="noStrike" cap="none">
                <a:solidFill>
                  <a:schemeClr val="dk1"/>
                </a:solidFill>
                <a:latin typeface="Arial Narrow"/>
                <a:ea typeface="Arial Narrow"/>
                <a:cs typeface="Arial Narrow"/>
                <a:sym typeface="Arial Narrow"/>
              </a:defRPr>
            </a:lvl2pPr>
            <a:lvl3pPr marL="860425" marR="0" lvl="2" indent="-9525"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3pPr>
            <a:lvl4pPr marL="1089025" marR="0" lvl="3" indent="282575"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4pPr>
            <a:lvl5pPr marL="1312863" marR="0" lvl="4" indent="-4762"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5pPr>
            <a:lvl6pPr marL="1770063" marR="0" lvl="5"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6pPr>
            <a:lvl7pPr marL="2227263" marR="0" lvl="6"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7pPr>
            <a:lvl8pPr marL="2684463" marR="0" lvl="7"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8pPr>
            <a:lvl9pPr marL="3141663" marR="0" lvl="8"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17" name="Shape 17"/>
          <p:cNvSpPr txBox="1">
            <a:spLocks noGrp="1"/>
          </p:cNvSpPr>
          <p:nvPr>
            <p:ph type="body" idx="3"/>
          </p:nvPr>
        </p:nvSpPr>
        <p:spPr>
          <a:xfrm>
            <a:off x="4638675" y="3876675"/>
            <a:ext cx="3438525" cy="2265362"/>
          </a:xfrm>
          <a:prstGeom prst="rect">
            <a:avLst/>
          </a:prstGeom>
          <a:noFill/>
          <a:ln>
            <a:noFill/>
          </a:ln>
        </p:spPr>
        <p:txBody>
          <a:bodyPr lIns="91425" tIns="91425" rIns="91425" bIns="91425" anchor="t" anchorCtr="0"/>
          <a:lstStyle>
            <a:lvl1pPr marL="228600" marR="0" lvl="0" indent="-121920" algn="l" rtl="0">
              <a:lnSpc>
                <a:spcPct val="90000"/>
              </a:lnSpc>
              <a:spcBef>
                <a:spcPts val="960"/>
              </a:spcBef>
              <a:spcAft>
                <a:spcPts val="0"/>
              </a:spcAft>
              <a:buClr>
                <a:srgbClr val="8DACD0"/>
              </a:buClr>
              <a:buSzPct val="70000"/>
              <a:buFont typeface="Noto Sans Symbols"/>
              <a:buChar char="•"/>
              <a:defRPr sz="2400" b="1" i="0" u="none" strike="noStrike" cap="none">
                <a:solidFill>
                  <a:schemeClr val="dk1"/>
                </a:solidFill>
                <a:latin typeface="Arial Narrow"/>
                <a:ea typeface="Arial Narrow"/>
                <a:cs typeface="Arial Narrow"/>
                <a:sym typeface="Arial Narrow"/>
              </a:defRPr>
            </a:lvl1pPr>
            <a:lvl2pPr marL="631825" marR="0" lvl="1" indent="-22225" algn="l" rtl="0">
              <a:spcBef>
                <a:spcPts val="960"/>
              </a:spcBef>
              <a:spcAft>
                <a:spcPts val="0"/>
              </a:spcAft>
              <a:buClr>
                <a:srgbClr val="8DACD0"/>
              </a:buClr>
              <a:buSzPct val="100000"/>
              <a:buFont typeface="Noto Sans Symbols"/>
              <a:buChar char="•"/>
              <a:defRPr sz="2400" b="0" i="0" u="none" strike="noStrike" cap="none">
                <a:solidFill>
                  <a:schemeClr val="dk1"/>
                </a:solidFill>
                <a:latin typeface="Arial Narrow"/>
                <a:ea typeface="Arial Narrow"/>
                <a:cs typeface="Arial Narrow"/>
                <a:sym typeface="Arial Narrow"/>
              </a:defRPr>
            </a:lvl2pPr>
            <a:lvl3pPr marL="860425" marR="0" lvl="2" indent="-9525"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3pPr>
            <a:lvl4pPr marL="1089025" marR="0" lvl="3" indent="282575"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4pPr>
            <a:lvl5pPr marL="1312863" marR="0" lvl="4" indent="-4762"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5pPr>
            <a:lvl6pPr marL="1770063" marR="0" lvl="5"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6pPr>
            <a:lvl7pPr marL="2227263" marR="0" lvl="6"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7pPr>
            <a:lvl8pPr marL="2684463" marR="0" lvl="7"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8pPr>
            <a:lvl9pPr marL="3141663" marR="0" lvl="8" indent="-4763" algn="l" rtl="0">
              <a:spcBef>
                <a:spcPts val="400"/>
              </a:spcBef>
              <a:spcAft>
                <a:spcPts val="0"/>
              </a:spcAft>
              <a:buNone/>
              <a:defRPr sz="2000"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278716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4" name="日期版面配置區 3"/>
          <p:cNvSpPr>
            <a:spLocks noGrp="1"/>
          </p:cNvSpPr>
          <p:nvPr>
            <p:ph type="dt" sz="half" idx="10"/>
          </p:nvPr>
        </p:nvSpPr>
        <p:spPr/>
        <p:txBody>
          <a:bodyPr/>
          <a:lstStyle/>
          <a:p>
            <a:fld id="{564CF2E0-CCC4-4E1E-9902-C3C36AB3FDA4}" type="datetimeFigureOut">
              <a:rPr lang="en-US" smtClean="0"/>
              <a:t>4/2/2018</a:t>
            </a:fld>
            <a:endParaRPr 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8" name="內容版面配置區 7"/>
          <p:cNvSpPr>
            <a:spLocks noGrp="1"/>
          </p:cNvSpPr>
          <p:nvPr>
            <p:ph sz="quarter" idx="1"/>
          </p:nvPr>
        </p:nvSpPr>
        <p:spPr>
          <a:xfrm>
            <a:off x="914400" y="1447800"/>
            <a:ext cx="777240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圓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564CF2E0-CCC4-4E1E-9902-C3C36AB3FDA4}" type="datetimeFigureOut">
              <a:rPr lang="en-US" smtClean="0"/>
              <a:t>4/2/2018</a:t>
            </a:fld>
            <a:endParaRPr lang="en-US"/>
          </a:p>
        </p:txBody>
      </p:sp>
      <p:sp>
        <p:nvSpPr>
          <p:cNvPr id="5" name="頁尾版面配置區 4"/>
          <p:cNvSpPr>
            <a:spLocks noGrp="1"/>
          </p:cNvSpPr>
          <p:nvPr>
            <p:ph type="ftr" sz="quarter" idx="11"/>
          </p:nvPr>
        </p:nvSpPr>
        <p:spPr>
          <a:xfrm>
            <a:off x="800100" y="6172200"/>
            <a:ext cx="4000500" cy="457200"/>
          </a:xfrm>
        </p:spPr>
        <p:txBody>
          <a:bodyPr/>
          <a:lstStyle/>
          <a:p>
            <a:endParaRPr lang="zh-TW"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投影片編號版面配置區 5"/>
          <p:cNvSpPr>
            <a:spLocks noGrp="1"/>
          </p:cNvSpPr>
          <p:nvPr>
            <p:ph type="sldNum" sz="quarter" idx="12"/>
          </p:nvPr>
        </p:nvSpPr>
        <p:spPr>
          <a:xfrm>
            <a:off x="146304" y="6208776"/>
            <a:ext cx="457200" cy="457200"/>
          </a:xfrm>
        </p:spPr>
        <p:txBody>
          <a:bodyPr/>
          <a:lstStyle/>
          <a:p>
            <a:fld id="{73DA0BB7-265A-403C-9275-D587AB510ED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64CF2E0-CCC4-4E1E-9902-C3C36AB3FDA4}" type="datetimeFigureOut">
              <a:rPr lang="en-US" smtClean="0"/>
              <a:t>4/2/2018</a:t>
            </a:fld>
            <a:endParaRPr 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9" name="內容版面配置區 8"/>
          <p:cNvSpPr>
            <a:spLocks noGrp="1"/>
          </p:cNvSpPr>
          <p:nvPr>
            <p:ph sz="quarter" idx="1"/>
          </p:nvPr>
        </p:nvSpPr>
        <p:spPr>
          <a:xfrm>
            <a:off x="91440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933950" y="1447800"/>
            <a:ext cx="3749040" cy="45720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914400" y="273050"/>
            <a:ext cx="7772400" cy="1143000"/>
          </a:xfrm>
        </p:spPr>
        <p:txBody>
          <a:bodyPr anchor="b" anchorCtr="0"/>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7" name="日期版面配置區 6"/>
          <p:cNvSpPr>
            <a:spLocks noGrp="1"/>
          </p:cNvSpPr>
          <p:nvPr>
            <p:ph type="dt" sz="half" idx="10"/>
          </p:nvPr>
        </p:nvSpPr>
        <p:spPr/>
        <p:txBody>
          <a:bodyPr/>
          <a:lstStyle/>
          <a:p>
            <a:fld id="{564CF2E0-CCC4-4E1E-9902-C3C36AB3FDA4}" type="datetimeFigureOut">
              <a:rPr lang="en-US" smtClean="0"/>
              <a:t>4/2/2018</a:t>
            </a:fld>
            <a:endParaRPr 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half" idx="2"/>
          </p:nvPr>
        </p:nvSpPr>
        <p:spPr>
          <a:xfrm>
            <a:off x="9144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half" idx="4"/>
          </p:nvPr>
        </p:nvSpPr>
        <p:spPr>
          <a:xfrm>
            <a:off x="4953000" y="2247900"/>
            <a:ext cx="3733800" cy="38862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64CF2E0-CCC4-4E1E-9902-C3C36AB3FDA4}" type="datetimeFigureOut">
              <a:rPr lang="en-US" smtClean="0"/>
              <a:t>4/2/2018</a:t>
            </a:fld>
            <a:endParaRPr 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4CF2E0-CCC4-4E1E-9902-C3C36AB3FDA4}" type="datetimeFigureOut">
              <a:rPr lang="en-US" smtClean="0"/>
              <a:t>4/2/2018</a:t>
            </a:fld>
            <a:endParaRPr 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圓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914400" y="273050"/>
            <a:ext cx="7772400" cy="1143000"/>
          </a:xfrm>
        </p:spPr>
        <p:txBody>
          <a:bodyPr anchor="b" anchorCtr="0"/>
          <a:lstStyle>
            <a:lvl1pPr algn="l">
              <a:buNone/>
              <a:defRPr sz="4000" b="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64CF2E0-CCC4-4E1E-9902-C3C36AB3FDA4}" type="datetimeFigureOut">
              <a:rPr lang="en-US" smtClean="0"/>
              <a:t>4/2/2018</a:t>
            </a:fld>
            <a:endParaRPr 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quarter" idx="1"/>
          </p:nvPr>
        </p:nvSpPr>
        <p:spPr>
          <a:xfrm>
            <a:off x="2971800" y="1600200"/>
            <a:ext cx="5715000" cy="4495800"/>
          </a:xfrm>
        </p:spPr>
        <p:txBody>
          <a:bodyPr vert="horz"/>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64CF2E0-CCC4-4E1E-9902-C3C36AB3FDA4}" type="datetimeFigureOut">
              <a:rPr lang="en-US" smtClean="0"/>
              <a:t>4/2/2018</a:t>
            </a:fld>
            <a:endParaRPr lang="en-US"/>
          </a:p>
        </p:txBody>
      </p:sp>
      <p:sp>
        <p:nvSpPr>
          <p:cNvPr id="6" name="頁尾版面配置區 5"/>
          <p:cNvSpPr>
            <a:spLocks noGrp="1"/>
          </p:cNvSpPr>
          <p:nvPr>
            <p:ph type="ftr" sz="quarter" idx="11"/>
          </p:nvPr>
        </p:nvSpPr>
        <p:spPr>
          <a:xfrm>
            <a:off x="914400" y="6172200"/>
            <a:ext cx="3886200" cy="457200"/>
          </a:xfrm>
        </p:spPr>
        <p:txBody>
          <a:bodyPr/>
          <a:lstStyle/>
          <a:p>
            <a:endParaRPr lang="zh-TW" altLang="en-US"/>
          </a:p>
        </p:txBody>
      </p:sp>
      <p:sp>
        <p:nvSpPr>
          <p:cNvPr id="7" name="投影片編號版面配置區 6"/>
          <p:cNvSpPr>
            <a:spLocks noGrp="1"/>
          </p:cNvSpPr>
          <p:nvPr>
            <p:ph type="sldNum" sz="quarter" idx="12"/>
          </p:nvPr>
        </p:nvSpPr>
        <p:spPr>
          <a:xfrm>
            <a:off x="146304" y="6208776"/>
            <a:ext cx="457200" cy="457200"/>
          </a:xfrm>
        </p:spPr>
        <p:txBody>
          <a:bodyPr/>
          <a:lstStyle/>
          <a:p>
            <a:fld id="{73DA0BB7-265A-403C-9275-D587AB510EDC}" type="slidenum">
              <a:rPr lang="zh-TW" altLang="en-US" smtClean="0"/>
              <a:t>‹#›</a:t>
            </a:fld>
            <a:endParaRPr lang="zh-TW"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圖片版面配置區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TW" altLang="en-US" smtClean="0"/>
              <a:t>按一下圖示以新增圖片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圓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標題版面配置區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t>4/2/2018</a:t>
            </a:fld>
            <a:endParaRPr lang="en-US" sz="1400" dirty="0">
              <a:solidFill>
                <a:schemeClr val="tx2"/>
              </a:solidFill>
            </a:endParaRPr>
          </a:p>
        </p:txBody>
      </p:sp>
      <p:sp>
        <p:nvSpPr>
          <p:cNvPr id="3" name="頁尾版面配置區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403648" y="3861048"/>
            <a:ext cx="6440760" cy="3960440"/>
          </a:xfrm>
        </p:spPr>
        <p:txBody>
          <a:bodyPr>
            <a:normAutofit/>
          </a:bodyPr>
          <a:lstStyle/>
          <a:p>
            <a:r>
              <a:rPr lang="en-US" altLang="zh-TW" sz="4200" b="1" smtClean="0">
                <a:solidFill>
                  <a:schemeClr val="tx2"/>
                </a:solidFill>
                <a:latin typeface="Verdana" pitchFamily="34" charset="0"/>
                <a:ea typeface="新細明體" charset="-120"/>
              </a:rPr>
              <a:t>Hadoop</a:t>
            </a:r>
            <a:r>
              <a:rPr lang="zh-TW" altLang="en-US" sz="4200" b="1" smtClean="0">
                <a:solidFill>
                  <a:schemeClr val="tx2"/>
                </a:solidFill>
                <a:latin typeface="Verdana" pitchFamily="34" charset="0"/>
                <a:ea typeface="新細明體" charset="-120"/>
              </a:rPr>
              <a:t>生態系統簡介</a:t>
            </a:r>
            <a:endParaRPr lang="zh-TW" altLang="en-US" sz="4200" dirty="0"/>
          </a:p>
        </p:txBody>
      </p:sp>
    </p:spTree>
    <p:extLst>
      <p:ext uri="{BB962C8B-B14F-4D97-AF65-F5344CB8AC3E}">
        <p14:creationId xmlns:p14="http://schemas.microsoft.com/office/powerpoint/2010/main" val="3260298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1"/>
          <p:cNvSpPr>
            <a:spLocks noGrp="1"/>
          </p:cNvSpPr>
          <p:nvPr>
            <p:ph type="sldNum" sz="quarter" idx="12"/>
          </p:nvPr>
        </p:nvSpPr>
        <p:spPr bwMode="auto">
          <a:xfrm>
            <a:off x="8543925" y="6356350"/>
            <a:ext cx="56197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4BA1F826-11CD-47C4-BB8B-B22116FD16A7}" type="slidenum">
              <a:rPr lang="en-US" altLang="zh-TW">
                <a:ea typeface="新細明體" charset="-120"/>
              </a:rPr>
              <a:pPr/>
              <a:t>10</a:t>
            </a:fld>
            <a:endParaRPr lang="en-US" altLang="zh-TW">
              <a:ea typeface="新細明體" charset="-120"/>
            </a:endParaRPr>
          </a:p>
        </p:txBody>
      </p:sp>
      <p:sp>
        <p:nvSpPr>
          <p:cNvPr id="21507" name="標題 3"/>
          <p:cNvSpPr txBox="1">
            <a:spLocks/>
          </p:cNvSpPr>
          <p:nvPr/>
        </p:nvSpPr>
        <p:spPr bwMode="auto">
          <a:xfrm>
            <a:off x="433388" y="231775"/>
            <a:ext cx="81534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eaLnBrk="1" hangingPunct="1">
              <a:lnSpc>
                <a:spcPts val="3200"/>
              </a:lnSpc>
            </a:pPr>
            <a:r>
              <a:rPr lang="en-US" altLang="zh-TW" sz="3200" dirty="0">
                <a:solidFill>
                  <a:schemeClr val="tx2"/>
                </a:solidFill>
                <a:latin typeface="Verdana" pitchFamily="34" charset="0"/>
                <a:ea typeface="新細明體" charset="-120"/>
              </a:rPr>
              <a:t>HDFS</a:t>
            </a:r>
            <a:r>
              <a:rPr lang="zh-TW" altLang="en-US" sz="3200" dirty="0">
                <a:solidFill>
                  <a:schemeClr val="tx2"/>
                </a:solidFill>
                <a:latin typeface="Verdana" pitchFamily="34" charset="0"/>
                <a:ea typeface="標楷體" pitchFamily="65" charset="-120"/>
                <a:cs typeface="Verdana" pitchFamily="34" charset="0"/>
              </a:rPr>
              <a:t> </a:t>
            </a:r>
            <a:r>
              <a:rPr lang="zh-TW" altLang="en-US" sz="3600" dirty="0">
                <a:solidFill>
                  <a:schemeClr val="tx2"/>
                </a:solidFill>
                <a:latin typeface="Verdana" pitchFamily="34" charset="0"/>
                <a:ea typeface="標楷體" pitchFamily="65" charset="-120"/>
                <a:cs typeface="Verdana" pitchFamily="34" charset="0"/>
              </a:rPr>
              <a:t>分散檔案系統 </a:t>
            </a:r>
            <a:r>
              <a:rPr lang="en-US" altLang="zh-TW" sz="3600" dirty="0">
                <a:solidFill>
                  <a:schemeClr val="tx2"/>
                </a:solidFill>
                <a:latin typeface="Verdana" pitchFamily="34" charset="0"/>
                <a:ea typeface="標楷體" pitchFamily="65" charset="-120"/>
                <a:cs typeface="Verdana" pitchFamily="34" charset="0"/>
              </a:rPr>
              <a:t>- </a:t>
            </a:r>
            <a:r>
              <a:rPr lang="zh-TW" altLang="en-US" sz="3600" dirty="0">
                <a:solidFill>
                  <a:schemeClr val="tx2"/>
                </a:solidFill>
                <a:latin typeface="Verdana" pitchFamily="34" charset="0"/>
                <a:ea typeface="標楷體" pitchFamily="65" charset="-120"/>
                <a:cs typeface="Verdana" pitchFamily="34" charset="0"/>
              </a:rPr>
              <a:t>寫入檔案 </a:t>
            </a:r>
            <a:endParaRPr lang="en-US" altLang="zh-TW" sz="3600" dirty="0">
              <a:solidFill>
                <a:schemeClr val="tx2"/>
              </a:solidFill>
              <a:latin typeface="Verdana" pitchFamily="34" charset="0"/>
              <a:ea typeface="標楷體" pitchFamily="65" charset="-120"/>
              <a:cs typeface="Verdana" pitchFamily="34" charset="0"/>
            </a:endParaRPr>
          </a:p>
        </p:txBody>
      </p:sp>
      <p:pic>
        <p:nvPicPr>
          <p:cNvPr id="21508" name="Picture 2" descr="http://tobala.net/x/Cloud2010/img/hadoop/HDFS-Pipleline-Wri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298575"/>
            <a:ext cx="72739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文字方塊 1"/>
          <p:cNvSpPr txBox="1">
            <a:spLocks noChangeArrowheads="1"/>
          </p:cNvSpPr>
          <p:nvPr/>
        </p:nvSpPr>
        <p:spPr bwMode="auto">
          <a:xfrm>
            <a:off x="1063625" y="3140075"/>
            <a:ext cx="132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128M Block</a:t>
            </a:r>
            <a:endParaRPr lang="zh-TW" altLang="en-US">
              <a:ea typeface="新細明體" charset="-120"/>
            </a:endParaRPr>
          </a:p>
        </p:txBody>
      </p:sp>
      <p:cxnSp>
        <p:nvCxnSpPr>
          <p:cNvPr id="21510" name="直線單箭頭接點 3"/>
          <p:cNvCxnSpPr>
            <a:cxnSpLocks noChangeShapeType="1"/>
            <a:stCxn id="21509" idx="0"/>
          </p:cNvCxnSpPr>
          <p:nvPr/>
        </p:nvCxnSpPr>
        <p:spPr bwMode="auto">
          <a:xfrm flipH="1" flipV="1">
            <a:off x="1508125" y="2651125"/>
            <a:ext cx="217488" cy="488950"/>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11" name="直線單箭頭接點 5"/>
          <p:cNvCxnSpPr>
            <a:cxnSpLocks noChangeShapeType="1"/>
            <a:stCxn id="21509" idx="0"/>
          </p:cNvCxnSpPr>
          <p:nvPr/>
        </p:nvCxnSpPr>
        <p:spPr bwMode="auto">
          <a:xfrm flipV="1">
            <a:off x="1725613" y="2651125"/>
            <a:ext cx="206375" cy="488950"/>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12" name="直線單箭頭接點 9"/>
          <p:cNvCxnSpPr>
            <a:cxnSpLocks noChangeShapeType="1"/>
            <a:stCxn id="21509" idx="0"/>
          </p:cNvCxnSpPr>
          <p:nvPr/>
        </p:nvCxnSpPr>
        <p:spPr bwMode="auto">
          <a:xfrm flipV="1">
            <a:off x="1725613" y="2651125"/>
            <a:ext cx="658812" cy="488950"/>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sp>
        <p:nvSpPr>
          <p:cNvPr id="21513" name="文字方塊 10"/>
          <p:cNvSpPr txBox="1">
            <a:spLocks noChangeArrowheads="1"/>
          </p:cNvSpPr>
          <p:nvPr/>
        </p:nvSpPr>
        <p:spPr bwMode="auto">
          <a:xfrm>
            <a:off x="4510088" y="1992313"/>
            <a:ext cx="78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cla01</a:t>
            </a:r>
            <a:endParaRPr lang="zh-TW" altLang="en-US">
              <a:ea typeface="新細明體" charset="-120"/>
            </a:endParaRPr>
          </a:p>
        </p:txBody>
      </p:sp>
      <p:cxnSp>
        <p:nvCxnSpPr>
          <p:cNvPr id="21514" name="直線單箭頭接點 12"/>
          <p:cNvCxnSpPr>
            <a:cxnSpLocks noChangeShapeType="1"/>
          </p:cNvCxnSpPr>
          <p:nvPr/>
        </p:nvCxnSpPr>
        <p:spPr bwMode="auto">
          <a:xfrm>
            <a:off x="5299075" y="2178050"/>
            <a:ext cx="587375" cy="73025"/>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15" name="直線單箭頭接點 16"/>
          <p:cNvCxnSpPr>
            <a:cxnSpLocks noChangeShapeType="1"/>
          </p:cNvCxnSpPr>
          <p:nvPr/>
        </p:nvCxnSpPr>
        <p:spPr bwMode="auto">
          <a:xfrm flipH="1" flipV="1">
            <a:off x="4619625" y="2362200"/>
            <a:ext cx="2559050" cy="962025"/>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sp>
        <p:nvSpPr>
          <p:cNvPr id="21516" name="文字方塊 18"/>
          <p:cNvSpPr txBox="1">
            <a:spLocks noChangeArrowheads="1"/>
          </p:cNvSpPr>
          <p:nvPr/>
        </p:nvSpPr>
        <p:spPr bwMode="auto">
          <a:xfrm>
            <a:off x="2741613" y="4387850"/>
            <a:ext cx="1878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1.Apache server</a:t>
            </a:r>
            <a:endParaRPr lang="zh-TW" altLang="en-US">
              <a:ea typeface="新細明體" charset="-120"/>
            </a:endParaRPr>
          </a:p>
        </p:txBody>
      </p:sp>
      <p:sp>
        <p:nvSpPr>
          <p:cNvPr id="21517" name="文字方塊 22"/>
          <p:cNvSpPr txBox="1">
            <a:spLocks noChangeArrowheads="1"/>
          </p:cNvSpPr>
          <p:nvPr/>
        </p:nvSpPr>
        <p:spPr bwMode="auto">
          <a:xfrm>
            <a:off x="2741613" y="4721225"/>
            <a:ext cx="1878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2.Apache server</a:t>
            </a:r>
            <a:endParaRPr lang="zh-TW" altLang="en-US">
              <a:ea typeface="新細明體" charset="-120"/>
            </a:endParaRPr>
          </a:p>
        </p:txBody>
      </p:sp>
      <p:sp>
        <p:nvSpPr>
          <p:cNvPr id="21518" name="文字方塊 23"/>
          <p:cNvSpPr txBox="1">
            <a:spLocks noChangeArrowheads="1"/>
          </p:cNvSpPr>
          <p:nvPr/>
        </p:nvSpPr>
        <p:spPr bwMode="auto">
          <a:xfrm>
            <a:off x="2741613" y="5094288"/>
            <a:ext cx="187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3.Apache server</a:t>
            </a:r>
            <a:endParaRPr lang="zh-TW" altLang="en-US">
              <a:ea typeface="新細明體" charset="-120"/>
            </a:endParaRPr>
          </a:p>
        </p:txBody>
      </p:sp>
      <p:cxnSp>
        <p:nvCxnSpPr>
          <p:cNvPr id="21519" name="直線單箭頭接點 24"/>
          <p:cNvCxnSpPr>
            <a:cxnSpLocks noChangeShapeType="1"/>
            <a:endCxn id="21516" idx="1"/>
          </p:cNvCxnSpPr>
          <p:nvPr/>
        </p:nvCxnSpPr>
        <p:spPr bwMode="auto">
          <a:xfrm flipV="1">
            <a:off x="1617663" y="4573588"/>
            <a:ext cx="1123950" cy="1392237"/>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20" name="直線單箭頭接點 26"/>
          <p:cNvCxnSpPr>
            <a:cxnSpLocks noChangeShapeType="1"/>
            <a:endCxn id="21517" idx="1"/>
          </p:cNvCxnSpPr>
          <p:nvPr/>
        </p:nvCxnSpPr>
        <p:spPr bwMode="auto">
          <a:xfrm flipV="1">
            <a:off x="1617663" y="4905375"/>
            <a:ext cx="1123950" cy="1073150"/>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21" name="直線單箭頭接點 28"/>
          <p:cNvCxnSpPr>
            <a:cxnSpLocks noChangeShapeType="1"/>
            <a:endCxn id="21518" idx="1"/>
          </p:cNvCxnSpPr>
          <p:nvPr/>
        </p:nvCxnSpPr>
        <p:spPr bwMode="auto">
          <a:xfrm flipV="1">
            <a:off x="1617663" y="5280025"/>
            <a:ext cx="1123950" cy="685800"/>
          </a:xfrm>
          <a:prstGeom prst="straightConnector1">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sp>
        <p:nvSpPr>
          <p:cNvPr id="21522" name="橢圓 29"/>
          <p:cNvSpPr>
            <a:spLocks noChangeArrowheads="1"/>
          </p:cNvSpPr>
          <p:nvPr/>
        </p:nvSpPr>
        <p:spPr bwMode="auto">
          <a:xfrm>
            <a:off x="1189038" y="5607050"/>
            <a:ext cx="319087" cy="266700"/>
          </a:xfrm>
          <a:prstGeom prst="ellipse">
            <a:avLst/>
          </a:prstGeom>
          <a:solidFill>
            <a:schemeClr val="bg1"/>
          </a:solidFill>
          <a:ln w="9525" algn="ctr">
            <a:solidFill>
              <a:srgbClr val="333333"/>
            </a:solid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a:endParaRPr lang="zh-TW" altLang="en-US">
              <a:ea typeface="新細明體" charset="-120"/>
            </a:endParaRPr>
          </a:p>
        </p:txBody>
      </p:sp>
      <p:cxnSp>
        <p:nvCxnSpPr>
          <p:cNvPr id="21523" name="直線接點 21503"/>
          <p:cNvCxnSpPr>
            <a:cxnSpLocks noChangeShapeType="1"/>
          </p:cNvCxnSpPr>
          <p:nvPr/>
        </p:nvCxnSpPr>
        <p:spPr bwMode="auto">
          <a:xfrm>
            <a:off x="1085850" y="5978525"/>
            <a:ext cx="531813" cy="0"/>
          </a:xfrm>
          <a:prstGeom prst="line">
            <a:avLst/>
          </a:prstGeom>
          <a:noFill/>
          <a:ln w="9525" algn="ctr">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24" name="直線接點 21510"/>
          <p:cNvCxnSpPr>
            <a:cxnSpLocks noChangeShapeType="1"/>
          </p:cNvCxnSpPr>
          <p:nvPr/>
        </p:nvCxnSpPr>
        <p:spPr bwMode="auto">
          <a:xfrm>
            <a:off x="1349375" y="5905500"/>
            <a:ext cx="268288" cy="576263"/>
          </a:xfrm>
          <a:prstGeom prst="line">
            <a:avLst/>
          </a:prstGeom>
          <a:noFill/>
          <a:ln w="9525" algn="ctr">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1525" name="直線接點 21513"/>
          <p:cNvCxnSpPr>
            <a:cxnSpLocks noChangeShapeType="1"/>
          </p:cNvCxnSpPr>
          <p:nvPr/>
        </p:nvCxnSpPr>
        <p:spPr bwMode="auto">
          <a:xfrm flipH="1">
            <a:off x="1085850" y="5945188"/>
            <a:ext cx="263525" cy="531812"/>
          </a:xfrm>
          <a:prstGeom prst="line">
            <a:avLst/>
          </a:prstGeom>
          <a:noFill/>
          <a:ln w="9525" algn="ctr">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spTree>
    <p:extLst>
      <p:ext uri="{BB962C8B-B14F-4D97-AF65-F5344CB8AC3E}">
        <p14:creationId xmlns:p14="http://schemas.microsoft.com/office/powerpoint/2010/main" val="1692527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1"/>
          <p:cNvSpPr>
            <a:spLocks noGrp="1"/>
          </p:cNvSpPr>
          <p:nvPr>
            <p:ph type="sldNum" sz="quarter" idx="12"/>
          </p:nvPr>
        </p:nvSpPr>
        <p:spPr bwMode="auto">
          <a:xfrm>
            <a:off x="8543925" y="6356350"/>
            <a:ext cx="56197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fld id="{DD72C1CF-8FED-4645-9F9D-BB42856C7E05}" type="slidenum">
              <a:rPr lang="en-US" altLang="zh-TW">
                <a:ea typeface="新細明體" charset="-120"/>
              </a:rPr>
              <a:pPr/>
              <a:t>11</a:t>
            </a:fld>
            <a:endParaRPr lang="en-US" altLang="zh-TW">
              <a:ea typeface="新細明體" charset="-120"/>
            </a:endParaRP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1484313"/>
            <a:ext cx="7248525" cy="4198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6" name="標題 3"/>
          <p:cNvSpPr txBox="1">
            <a:spLocks/>
          </p:cNvSpPr>
          <p:nvPr/>
        </p:nvSpPr>
        <p:spPr bwMode="auto">
          <a:xfrm>
            <a:off x="433388" y="106363"/>
            <a:ext cx="8153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eaLnBrk="1" hangingPunct="1">
              <a:lnSpc>
                <a:spcPts val="4200"/>
              </a:lnSpc>
            </a:pPr>
            <a:r>
              <a:rPr lang="en-US" altLang="zh-TW" sz="3200" dirty="0">
                <a:solidFill>
                  <a:schemeClr val="tx2"/>
                </a:solidFill>
                <a:latin typeface="Verdana" pitchFamily="34" charset="0"/>
                <a:ea typeface="新細明體" charset="-120"/>
              </a:rPr>
              <a:t>HDFS</a:t>
            </a:r>
            <a:r>
              <a:rPr lang="zh-TW" altLang="en-US" sz="3200" dirty="0">
                <a:solidFill>
                  <a:schemeClr val="tx2"/>
                </a:solidFill>
                <a:latin typeface="Verdana" pitchFamily="34" charset="0"/>
                <a:ea typeface="新細明體" charset="-120"/>
              </a:rPr>
              <a:t> </a:t>
            </a:r>
            <a:r>
              <a:rPr lang="zh-TW" altLang="en-US" sz="3600" dirty="0">
                <a:solidFill>
                  <a:schemeClr val="tx2"/>
                </a:solidFill>
                <a:latin typeface="標楷體" pitchFamily="65" charset="-120"/>
                <a:ea typeface="標楷體" pitchFamily="65" charset="-120"/>
              </a:rPr>
              <a:t>分散檔案系統 </a:t>
            </a:r>
            <a:r>
              <a:rPr lang="en-US" altLang="zh-TW" sz="3600" dirty="0">
                <a:solidFill>
                  <a:schemeClr val="tx2"/>
                </a:solidFill>
                <a:latin typeface="標楷體" pitchFamily="65" charset="-120"/>
                <a:ea typeface="標楷體" pitchFamily="65" charset="-120"/>
              </a:rPr>
              <a:t>- </a:t>
            </a:r>
            <a:r>
              <a:rPr lang="zh-TW" altLang="en-US" sz="3600" dirty="0">
                <a:solidFill>
                  <a:schemeClr val="tx2"/>
                </a:solidFill>
                <a:latin typeface="標楷體" pitchFamily="65" charset="-120"/>
                <a:ea typeface="標楷體" pitchFamily="65" charset="-120"/>
              </a:rPr>
              <a:t>讀取檔案 </a:t>
            </a:r>
            <a:endParaRPr lang="en-US" altLang="zh-TW" sz="3600" dirty="0">
              <a:solidFill>
                <a:schemeClr val="tx2"/>
              </a:solidFill>
              <a:latin typeface="標楷體" pitchFamily="65" charset="-120"/>
              <a:ea typeface="標楷體" pitchFamily="65" charset="-120"/>
            </a:endParaRPr>
          </a:p>
        </p:txBody>
      </p:sp>
      <p:sp>
        <p:nvSpPr>
          <p:cNvPr id="23557" name="矩形 1"/>
          <p:cNvSpPr>
            <a:spLocks noChangeArrowheads="1"/>
          </p:cNvSpPr>
          <p:nvPr/>
        </p:nvSpPr>
        <p:spPr bwMode="auto">
          <a:xfrm>
            <a:off x="7223125" y="2057400"/>
            <a:ext cx="206375" cy="765175"/>
          </a:xfrm>
          <a:prstGeom prst="rect">
            <a:avLst/>
          </a:prstGeom>
          <a:noFill/>
          <a:ln w="9525" algn="ctr">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a:endParaRPr lang="zh-TW" altLang="en-US">
              <a:ea typeface="新細明體" charset="-120"/>
            </a:endParaRPr>
          </a:p>
        </p:txBody>
      </p:sp>
      <p:sp>
        <p:nvSpPr>
          <p:cNvPr id="23558" name="文字方塊 5"/>
          <p:cNvSpPr txBox="1">
            <a:spLocks noChangeArrowheads="1"/>
          </p:cNvSpPr>
          <p:nvPr/>
        </p:nvSpPr>
        <p:spPr bwMode="auto">
          <a:xfrm>
            <a:off x="3279775" y="2365375"/>
            <a:ext cx="1109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client2</a:t>
            </a:r>
            <a:endParaRPr lang="zh-TW" altLang="en-US">
              <a:ea typeface="新細明體" charset="-120"/>
            </a:endParaRPr>
          </a:p>
        </p:txBody>
      </p:sp>
      <p:sp>
        <p:nvSpPr>
          <p:cNvPr id="23559" name="文字方塊 9"/>
          <p:cNvSpPr txBox="1">
            <a:spLocks noChangeArrowheads="1"/>
          </p:cNvSpPr>
          <p:nvPr/>
        </p:nvSpPr>
        <p:spPr bwMode="auto">
          <a:xfrm>
            <a:off x="3268663" y="1997075"/>
            <a:ext cx="1109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client3</a:t>
            </a:r>
            <a:endParaRPr lang="zh-TW" altLang="en-US">
              <a:ea typeface="新細明體" charset="-120"/>
            </a:endParaRPr>
          </a:p>
        </p:txBody>
      </p:sp>
      <p:sp>
        <p:nvSpPr>
          <p:cNvPr id="23560" name="矩形 6"/>
          <p:cNvSpPr>
            <a:spLocks noChangeArrowheads="1"/>
          </p:cNvSpPr>
          <p:nvPr/>
        </p:nvSpPr>
        <p:spPr bwMode="auto">
          <a:xfrm>
            <a:off x="7429500" y="2057400"/>
            <a:ext cx="125413" cy="765175"/>
          </a:xfrm>
          <a:prstGeom prst="rect">
            <a:avLst/>
          </a:prstGeom>
          <a:noFill/>
          <a:ln w="9525" algn="ctr">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a:endParaRPr lang="zh-TW" altLang="en-US">
              <a:ea typeface="新細明體" charset="-120"/>
            </a:endParaRPr>
          </a:p>
        </p:txBody>
      </p:sp>
      <p:cxnSp>
        <p:nvCxnSpPr>
          <p:cNvPr id="23561" name="弧形接點 11"/>
          <p:cNvCxnSpPr>
            <a:cxnSpLocks noChangeShapeType="1"/>
            <a:stCxn id="23557" idx="2"/>
          </p:cNvCxnSpPr>
          <p:nvPr/>
        </p:nvCxnSpPr>
        <p:spPr bwMode="auto">
          <a:xfrm rot="5400000">
            <a:off x="5697538" y="1514475"/>
            <a:ext cx="320675" cy="2936875"/>
          </a:xfrm>
          <a:prstGeom prst="curvedConnector2">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3562" name="弧形接點 13"/>
          <p:cNvCxnSpPr>
            <a:cxnSpLocks noChangeShapeType="1"/>
            <a:stCxn id="23560" idx="0"/>
          </p:cNvCxnSpPr>
          <p:nvPr/>
        </p:nvCxnSpPr>
        <p:spPr bwMode="auto">
          <a:xfrm rot="-5400000" flipH="1" flipV="1">
            <a:off x="5505450" y="563563"/>
            <a:ext cx="493713" cy="3481387"/>
          </a:xfrm>
          <a:prstGeom prst="curvedConnector4">
            <a:avLst>
              <a:gd name="adj1" fmla="val -46343"/>
              <a:gd name="adj2" fmla="val 50903"/>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23563" name="弧形接點 17"/>
          <p:cNvCxnSpPr>
            <a:cxnSpLocks noChangeShapeType="1"/>
            <a:stCxn id="23564" idx="2"/>
          </p:cNvCxnSpPr>
          <p:nvPr/>
        </p:nvCxnSpPr>
        <p:spPr bwMode="auto">
          <a:xfrm rot="5400000" flipH="1">
            <a:off x="5507832" y="672306"/>
            <a:ext cx="654050" cy="3646487"/>
          </a:xfrm>
          <a:prstGeom prst="curvedConnector4">
            <a:avLst>
              <a:gd name="adj1" fmla="val -34898"/>
              <a:gd name="adj2" fmla="val 51412"/>
            </a:avLst>
          </a:prstGeom>
          <a:noFill/>
          <a:ln w="9525" algn="ctr">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cxnSp>
      <p:sp>
        <p:nvSpPr>
          <p:cNvPr id="23564" name="矩形 18"/>
          <p:cNvSpPr>
            <a:spLocks noChangeArrowheads="1"/>
          </p:cNvSpPr>
          <p:nvPr/>
        </p:nvSpPr>
        <p:spPr bwMode="auto">
          <a:xfrm>
            <a:off x="7554913" y="2057400"/>
            <a:ext cx="206375" cy="765175"/>
          </a:xfrm>
          <a:prstGeom prst="rect">
            <a:avLst/>
          </a:prstGeom>
          <a:noFill/>
          <a:ln w="9525" algn="ctr">
            <a:solidFill>
              <a:srgbClr val="33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a:endParaRPr lang="zh-TW" altLang="en-US">
              <a:ea typeface="新細明體" charset="-120"/>
            </a:endParaRPr>
          </a:p>
        </p:txBody>
      </p:sp>
    </p:spTree>
    <p:extLst>
      <p:ext uri="{BB962C8B-B14F-4D97-AF65-F5344CB8AC3E}">
        <p14:creationId xmlns:p14="http://schemas.microsoft.com/office/powerpoint/2010/main" val="1766148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1093787" y="1665286"/>
            <a:ext cx="6753225" cy="9239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5400" b="1" i="0" u="none" strike="noStrike" cap="none" dirty="0">
                <a:solidFill>
                  <a:schemeClr val="dk1"/>
                </a:solidFill>
                <a:latin typeface="Verdana"/>
                <a:ea typeface="Verdana"/>
                <a:cs typeface="Verdana"/>
                <a:sym typeface="Verdana"/>
              </a:rPr>
              <a:t>YARN </a:t>
            </a:r>
            <a:r>
              <a:rPr lang="en-US" sz="5400" b="1" i="0" u="none" strike="noStrike" cap="none" dirty="0" err="1">
                <a:solidFill>
                  <a:schemeClr val="dk1"/>
                </a:solidFill>
                <a:latin typeface="Arial"/>
                <a:ea typeface="Arial"/>
                <a:cs typeface="Arial"/>
                <a:sym typeface="Arial"/>
              </a:rPr>
              <a:t>分散運算系統</a:t>
            </a:r>
            <a:endParaRPr lang="en-US" sz="5400" b="1" i="0" u="none" strike="noStrike" cap="none" dirty="0">
              <a:solidFill>
                <a:schemeClr val="dk1"/>
              </a:solidFill>
              <a:latin typeface="Arial"/>
              <a:ea typeface="Arial"/>
              <a:cs typeface="Arial"/>
              <a:sym typeface="Arial"/>
            </a:endParaRPr>
          </a:p>
        </p:txBody>
      </p:sp>
      <p:sp>
        <p:nvSpPr>
          <p:cNvPr id="67" name="Shape 67"/>
          <p:cNvSpPr txBox="1">
            <a:spLocks noGrp="1"/>
          </p:cNvSpPr>
          <p:nvPr>
            <p:ph type="title"/>
          </p:nvPr>
        </p:nvSpPr>
        <p:spPr>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SzPct val="25000"/>
              <a:buNone/>
            </a:pPr>
            <a:endParaRPr sz="2800" b="1" i="0" u="none" strike="noStrike" cap="none">
              <a:solidFill>
                <a:schemeClr val="dk2"/>
              </a:solidFill>
              <a:latin typeface="Arial Narrow"/>
              <a:ea typeface="Arial Narrow"/>
              <a:cs typeface="Arial Narrow"/>
              <a:sym typeface="Arial Narrow"/>
            </a:endParaRPr>
          </a:p>
        </p:txBody>
      </p:sp>
      <p:pic>
        <p:nvPicPr>
          <p:cNvPr id="68" name="Shape 68" descr="http://2s7gjr373w3x22jf92z99mgm5w.wpengine.netdna-cdn.com/wp-content/uploads/2014/06/green-hadoop-elephant-200x130.png"/>
          <p:cNvPicPr preferRelativeResize="0"/>
          <p:nvPr/>
        </p:nvPicPr>
        <p:blipFill rotWithShape="1">
          <a:blip r:embed="rId3">
            <a:alphaModFix/>
          </a:blip>
          <a:srcRect/>
          <a:stretch/>
        </p:blipFill>
        <p:spPr>
          <a:xfrm>
            <a:off x="2578100" y="3259136"/>
            <a:ext cx="3525837" cy="2295524"/>
          </a:xfrm>
          <a:prstGeom prst="rect">
            <a:avLst/>
          </a:prstGeom>
          <a:noFill/>
          <a:ln>
            <a:noFill/>
          </a:ln>
        </p:spPr>
      </p:pic>
    </p:spTree>
    <p:extLst>
      <p:ext uri="{BB962C8B-B14F-4D97-AF65-F5344CB8AC3E}">
        <p14:creationId xmlns:p14="http://schemas.microsoft.com/office/powerpoint/2010/main" val="2515334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3200" b="1" i="0" u="none" strike="noStrike" cap="none" dirty="0" err="1" smtClean="0">
                <a:solidFill>
                  <a:srgbClr val="000000"/>
                </a:solidFill>
                <a:latin typeface="Verdana"/>
                <a:ea typeface="Verdana"/>
                <a:cs typeface="Verdana"/>
                <a:sym typeface="Verdana"/>
              </a:rPr>
              <a:t>資料湖生態系統架構圖</a:t>
            </a:r>
            <a:endParaRPr lang="en-US" sz="3200" b="1" i="0" u="none" strike="noStrike" cap="none" dirty="0">
              <a:solidFill>
                <a:srgbClr val="000000"/>
              </a:solidFill>
              <a:latin typeface="Verdana"/>
              <a:ea typeface="Verdana"/>
              <a:cs typeface="Verdana"/>
              <a:sym typeface="Verdana"/>
            </a:endParaRPr>
          </a:p>
        </p:txBody>
      </p:sp>
      <p:pic>
        <p:nvPicPr>
          <p:cNvPr id="101" name="Shape 101"/>
          <p:cNvPicPr preferRelativeResize="0"/>
          <p:nvPr/>
        </p:nvPicPr>
        <p:blipFill rotWithShape="1">
          <a:blip r:embed="rId3">
            <a:alphaModFix/>
          </a:blip>
          <a:srcRect/>
          <a:stretch/>
        </p:blipFill>
        <p:spPr>
          <a:xfrm>
            <a:off x="899592" y="548680"/>
            <a:ext cx="6696743" cy="5720357"/>
          </a:xfrm>
          <a:prstGeom prst="rect">
            <a:avLst/>
          </a:prstGeom>
          <a:noFill/>
          <a:ln>
            <a:noFill/>
          </a:ln>
        </p:spPr>
      </p:pic>
    </p:spTree>
    <p:extLst>
      <p:ext uri="{BB962C8B-B14F-4D97-AF65-F5344CB8AC3E}">
        <p14:creationId xmlns:p14="http://schemas.microsoft.com/office/powerpoint/2010/main" val="3290960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p:nvPr/>
        </p:nvSpPr>
        <p:spPr>
          <a:xfrm>
            <a:off x="10293312" y="5991189"/>
            <a:ext cx="561975" cy="3651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fld id="{00000000-1234-1234-1234-123412341234}" type="slidenum">
              <a:rPr lang="en-US" sz="1800" b="1" i="0" u="none" strike="noStrike" cap="none">
                <a:solidFill>
                  <a:schemeClr val="dk1"/>
                </a:solidFill>
                <a:latin typeface="Arial Narrow"/>
                <a:ea typeface="Arial Narrow"/>
                <a:cs typeface="Arial Narrow"/>
                <a:sym typeface="Arial Narrow"/>
              </a:rPr>
              <a:t>14</a:t>
            </a:fld>
            <a:endParaRPr lang="en-US" sz="1800" b="1" i="0" u="none" strike="noStrike" cap="none">
              <a:solidFill>
                <a:schemeClr val="dk1"/>
              </a:solidFill>
              <a:latin typeface="Arial Narrow"/>
              <a:ea typeface="Arial Narrow"/>
              <a:cs typeface="Arial Narrow"/>
              <a:sym typeface="Arial Narrow"/>
            </a:endParaRPr>
          </a:p>
        </p:txBody>
      </p:sp>
      <p:sp>
        <p:nvSpPr>
          <p:cNvPr id="74" name="Shape 74"/>
          <p:cNvSpPr txBox="1"/>
          <p:nvPr/>
        </p:nvSpPr>
        <p:spPr>
          <a:xfrm>
            <a:off x="788987" y="68261"/>
            <a:ext cx="5837237" cy="781049"/>
          </a:xfrm>
          <a:prstGeom prst="rect">
            <a:avLst/>
          </a:prstGeom>
          <a:noFill/>
          <a:ln>
            <a:noFill/>
          </a:ln>
        </p:spPr>
        <p:txBody>
          <a:bodyPr lIns="91425" tIns="45700" rIns="91425" bIns="45700" anchor="t" anchorCtr="0">
            <a:noAutofit/>
          </a:bodyPr>
          <a:lstStyle/>
          <a:p>
            <a:pPr marL="0" marR="0" lvl="0" indent="0" algn="ctr" rtl="0">
              <a:lnSpc>
                <a:spcPct val="161111"/>
              </a:lnSpc>
              <a:spcBef>
                <a:spcPts val="0"/>
              </a:spcBef>
              <a:spcAft>
                <a:spcPts val="0"/>
              </a:spcAft>
              <a:buClr>
                <a:schemeClr val="dk2"/>
              </a:buClr>
              <a:buSzPct val="25000"/>
              <a:buFont typeface="Verdana"/>
              <a:buNone/>
            </a:pPr>
            <a:r>
              <a:rPr lang="en-US" sz="3200" b="1" i="0" u="none" strike="noStrike" cap="none">
                <a:solidFill>
                  <a:schemeClr val="dk2"/>
                </a:solidFill>
                <a:latin typeface="Verdana"/>
                <a:ea typeface="Verdana"/>
                <a:cs typeface="Verdana"/>
                <a:sym typeface="Verdana"/>
              </a:rPr>
              <a:t>YARN </a:t>
            </a:r>
            <a:r>
              <a:rPr lang="en-US" sz="3600" b="1" i="0" u="none" strike="noStrike" cap="none">
                <a:solidFill>
                  <a:schemeClr val="dk2"/>
                </a:solidFill>
                <a:latin typeface="Verdana"/>
                <a:ea typeface="Verdana"/>
                <a:cs typeface="Verdana"/>
                <a:sym typeface="Verdana"/>
              </a:rPr>
              <a:t>分散運算系統運作圖</a:t>
            </a:r>
          </a:p>
        </p:txBody>
      </p:sp>
      <p:pic>
        <p:nvPicPr>
          <p:cNvPr id="75" name="Shape 75"/>
          <p:cNvPicPr preferRelativeResize="0"/>
          <p:nvPr/>
        </p:nvPicPr>
        <p:blipFill rotWithShape="1">
          <a:blip r:embed="rId3">
            <a:alphaModFix/>
          </a:blip>
          <a:srcRect t="16055" b="5751"/>
          <a:stretch/>
        </p:blipFill>
        <p:spPr>
          <a:xfrm>
            <a:off x="338100" y="1779550"/>
            <a:ext cx="7172400" cy="4211700"/>
          </a:xfrm>
          <a:prstGeom prst="rect">
            <a:avLst/>
          </a:prstGeom>
          <a:noFill/>
          <a:ln>
            <a:noFill/>
          </a:ln>
        </p:spPr>
      </p:pic>
      <p:sp>
        <p:nvSpPr>
          <p:cNvPr id="76" name="Shape 76"/>
          <p:cNvSpPr txBox="1"/>
          <p:nvPr/>
        </p:nvSpPr>
        <p:spPr>
          <a:xfrm>
            <a:off x="4321137" y="2955889"/>
            <a:ext cx="1028700" cy="368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1800" b="1" i="0" u="none" strike="noStrike" cap="none">
                <a:solidFill>
                  <a:schemeClr val="dk1"/>
                </a:solidFill>
                <a:latin typeface="Arial Narrow"/>
                <a:ea typeface="Arial Narrow"/>
                <a:cs typeface="Arial Narrow"/>
                <a:sym typeface="Arial Narrow"/>
              </a:rPr>
              <a:t>YARN</a:t>
            </a:r>
          </a:p>
        </p:txBody>
      </p:sp>
      <p:sp>
        <p:nvSpPr>
          <p:cNvPr id="77" name="Shape 77"/>
          <p:cNvSpPr txBox="1"/>
          <p:nvPr/>
        </p:nvSpPr>
        <p:spPr>
          <a:xfrm>
            <a:off x="7413587" y="2344700"/>
            <a:ext cx="2203450" cy="368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1800" b="1" i="0" u="none" strike="noStrike" cap="none">
                <a:solidFill>
                  <a:schemeClr val="dk1"/>
                </a:solidFill>
                <a:latin typeface="Arial Narrow"/>
                <a:ea typeface="Arial Narrow"/>
                <a:cs typeface="Arial Narrow"/>
                <a:sym typeface="Arial Narrow"/>
              </a:rPr>
              <a:t>Application Master</a:t>
            </a:r>
          </a:p>
        </p:txBody>
      </p:sp>
      <p:sp>
        <p:nvSpPr>
          <p:cNvPr id="78" name="Shape 78"/>
          <p:cNvSpPr txBox="1"/>
          <p:nvPr/>
        </p:nvSpPr>
        <p:spPr>
          <a:xfrm>
            <a:off x="5673687" y="3152739"/>
            <a:ext cx="1200150" cy="368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1800" b="1" i="0" u="none" strike="noStrike" cap="none">
                <a:solidFill>
                  <a:schemeClr val="dk1"/>
                </a:solidFill>
                <a:latin typeface="Arial Narrow"/>
                <a:ea typeface="Arial Narrow"/>
                <a:cs typeface="Arial Narrow"/>
                <a:sym typeface="Arial Narrow"/>
              </a:rPr>
              <a:t>Container</a:t>
            </a:r>
          </a:p>
        </p:txBody>
      </p:sp>
      <p:sp>
        <p:nvSpPr>
          <p:cNvPr id="79" name="Shape 79"/>
          <p:cNvSpPr txBox="1"/>
          <p:nvPr/>
        </p:nvSpPr>
        <p:spPr>
          <a:xfrm>
            <a:off x="5673687" y="4271926"/>
            <a:ext cx="120015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1800" b="1" i="0" u="none" strike="noStrike" cap="none">
                <a:solidFill>
                  <a:schemeClr val="dk1"/>
                </a:solidFill>
                <a:latin typeface="Arial Narrow"/>
                <a:ea typeface="Arial Narrow"/>
                <a:cs typeface="Arial Narrow"/>
                <a:sym typeface="Arial Narrow"/>
              </a:rPr>
              <a:t>Container</a:t>
            </a:r>
          </a:p>
        </p:txBody>
      </p:sp>
      <p:cxnSp>
        <p:nvCxnSpPr>
          <p:cNvPr id="80" name="Shape 80"/>
          <p:cNvCxnSpPr/>
          <p:nvPr/>
        </p:nvCxnSpPr>
        <p:spPr>
          <a:xfrm>
            <a:off x="6451562" y="3140039"/>
            <a:ext cx="327025" cy="0"/>
          </a:xfrm>
          <a:prstGeom prst="straightConnector1">
            <a:avLst/>
          </a:prstGeom>
          <a:solidFill>
            <a:schemeClr val="lt1"/>
          </a:solidFill>
          <a:ln w="9525" cap="flat" cmpd="sng">
            <a:solidFill>
              <a:srgbClr val="333333"/>
            </a:solidFill>
            <a:prstDash val="solid"/>
            <a:miter/>
            <a:headEnd type="none" w="med" len="med"/>
            <a:tailEnd type="triangle" w="lg" len="lg"/>
          </a:ln>
        </p:spPr>
      </p:cxnSp>
      <p:sp>
        <p:nvSpPr>
          <p:cNvPr id="81" name="Shape 81"/>
          <p:cNvSpPr txBox="1"/>
          <p:nvPr/>
        </p:nvSpPr>
        <p:spPr>
          <a:xfrm>
            <a:off x="5940387" y="5403814"/>
            <a:ext cx="120015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1800" b="1" i="0" u="none" strike="noStrike" cap="none">
                <a:solidFill>
                  <a:schemeClr val="dk1"/>
                </a:solidFill>
                <a:latin typeface="Arial Narrow"/>
                <a:ea typeface="Arial Narrow"/>
                <a:cs typeface="Arial Narrow"/>
                <a:sym typeface="Arial Narrow"/>
              </a:rPr>
              <a:t>Container</a:t>
            </a:r>
          </a:p>
        </p:txBody>
      </p:sp>
      <p:cxnSp>
        <p:nvCxnSpPr>
          <p:cNvPr id="82" name="Shape 82"/>
          <p:cNvCxnSpPr/>
          <p:nvPr/>
        </p:nvCxnSpPr>
        <p:spPr>
          <a:xfrm rot="-5400000">
            <a:off x="6182410" y="3428176"/>
            <a:ext cx="935099" cy="752400"/>
          </a:xfrm>
          <a:prstGeom prst="curvedConnector3">
            <a:avLst>
              <a:gd name="adj1" fmla="val 10799"/>
            </a:avLst>
          </a:prstGeom>
          <a:solidFill>
            <a:schemeClr val="lt1"/>
          </a:solidFill>
          <a:ln w="9525" cap="flat" cmpd="sng">
            <a:solidFill>
              <a:srgbClr val="333333"/>
            </a:solidFill>
            <a:prstDash val="solid"/>
            <a:miter/>
            <a:headEnd type="none" w="med" len="med"/>
            <a:tailEnd type="triangle" w="lg" len="lg"/>
          </a:ln>
        </p:spPr>
      </p:cxnSp>
      <p:cxnSp>
        <p:nvCxnSpPr>
          <p:cNvPr id="83" name="Shape 83"/>
          <p:cNvCxnSpPr/>
          <p:nvPr/>
        </p:nvCxnSpPr>
        <p:spPr>
          <a:xfrm rot="-5400000">
            <a:off x="5766674" y="4172687"/>
            <a:ext cx="2184300" cy="487499"/>
          </a:xfrm>
          <a:prstGeom prst="curvedConnector3">
            <a:avLst>
              <a:gd name="adj1" fmla="val 10800"/>
            </a:avLst>
          </a:prstGeom>
          <a:solidFill>
            <a:schemeClr val="lt1"/>
          </a:solidFill>
          <a:ln w="9525" cap="flat" cmpd="sng">
            <a:solidFill>
              <a:srgbClr val="333333"/>
            </a:solidFill>
            <a:prstDash val="solid"/>
            <a:miter/>
            <a:headEnd type="none" w="med" len="med"/>
            <a:tailEnd type="triangle" w="lg" len="lg"/>
          </a:ln>
        </p:spPr>
      </p:cxnSp>
      <p:cxnSp>
        <p:nvCxnSpPr>
          <p:cNvPr id="84" name="Shape 84"/>
          <p:cNvCxnSpPr/>
          <p:nvPr/>
        </p:nvCxnSpPr>
        <p:spPr>
          <a:xfrm rot="10800000" flipH="1">
            <a:off x="7400887" y="2712887"/>
            <a:ext cx="1114499" cy="509700"/>
          </a:xfrm>
          <a:prstGeom prst="curvedConnector2">
            <a:avLst/>
          </a:prstGeom>
          <a:solidFill>
            <a:schemeClr val="lt1"/>
          </a:solidFill>
          <a:ln w="9525" cap="flat" cmpd="sng">
            <a:solidFill>
              <a:srgbClr val="333333"/>
            </a:solidFill>
            <a:prstDash val="solid"/>
            <a:miter/>
            <a:headEnd type="none" w="med" len="med"/>
            <a:tailEnd type="triangle" w="lg" len="lg"/>
          </a:ln>
        </p:spPr>
      </p:cxnSp>
      <p:cxnSp>
        <p:nvCxnSpPr>
          <p:cNvPr id="85" name="Shape 85"/>
          <p:cNvCxnSpPr/>
          <p:nvPr/>
        </p:nvCxnSpPr>
        <p:spPr>
          <a:xfrm rot="10800000" flipH="1">
            <a:off x="4733887" y="3324188"/>
            <a:ext cx="101599" cy="479425"/>
          </a:xfrm>
          <a:prstGeom prst="straightConnector1">
            <a:avLst/>
          </a:prstGeom>
          <a:solidFill>
            <a:schemeClr val="lt1"/>
          </a:solidFill>
          <a:ln w="9525" cap="flat" cmpd="sng">
            <a:solidFill>
              <a:srgbClr val="333333"/>
            </a:solidFill>
            <a:prstDash val="solid"/>
            <a:miter/>
            <a:headEnd type="none" w="med" len="med"/>
            <a:tailEnd type="triangle" w="lg" len="lg"/>
          </a:ln>
        </p:spPr>
      </p:cxnSp>
      <p:sp>
        <p:nvSpPr>
          <p:cNvPr id="86" name="Shape 86"/>
          <p:cNvSpPr txBox="1"/>
          <p:nvPr/>
        </p:nvSpPr>
        <p:spPr>
          <a:xfrm>
            <a:off x="2698712" y="4581489"/>
            <a:ext cx="1555750"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1800" b="1" i="0" u="none" strike="noStrike" cap="none">
                <a:solidFill>
                  <a:schemeClr val="dk1"/>
                </a:solidFill>
                <a:latin typeface="Arial Narrow"/>
                <a:ea typeface="Arial Narrow"/>
                <a:cs typeface="Arial Narrow"/>
                <a:sym typeface="Arial Narrow"/>
              </a:rPr>
              <a:t>MapReduce</a:t>
            </a:r>
          </a:p>
        </p:txBody>
      </p:sp>
      <p:cxnSp>
        <p:nvCxnSpPr>
          <p:cNvPr id="87" name="Shape 87"/>
          <p:cNvCxnSpPr/>
          <p:nvPr/>
        </p:nvCxnSpPr>
        <p:spPr>
          <a:xfrm rot="10800000">
            <a:off x="3273387" y="4359238"/>
            <a:ext cx="203199" cy="222250"/>
          </a:xfrm>
          <a:prstGeom prst="straightConnector1">
            <a:avLst/>
          </a:prstGeom>
          <a:solidFill>
            <a:schemeClr val="lt1"/>
          </a:solidFill>
          <a:ln w="9525" cap="flat" cmpd="sng">
            <a:solidFill>
              <a:srgbClr val="333333"/>
            </a:solidFill>
            <a:prstDash val="solid"/>
            <a:miter/>
            <a:headEnd type="none" w="med" len="med"/>
            <a:tailEnd type="triangle" w="lg" len="lg"/>
          </a:ln>
        </p:spPr>
      </p:cxnSp>
      <p:sp>
        <p:nvSpPr>
          <p:cNvPr id="88" name="Shape 88"/>
          <p:cNvSpPr txBox="1"/>
          <p:nvPr/>
        </p:nvSpPr>
        <p:spPr>
          <a:xfrm>
            <a:off x="5349837" y="849310"/>
            <a:ext cx="3523000" cy="598800"/>
          </a:xfrm>
          <a:prstGeom prst="rect">
            <a:avLst/>
          </a:prstGeom>
          <a:noFill/>
          <a:ln>
            <a:noFill/>
          </a:ln>
        </p:spPr>
        <p:txBody>
          <a:bodyPr lIns="91425" tIns="91425" rIns="91425" bIns="91425" anchor="t" anchorCtr="0">
            <a:noAutofit/>
          </a:bodyPr>
          <a:lstStyle/>
          <a:p>
            <a:pPr lvl="0">
              <a:spcBef>
                <a:spcPts val="0"/>
              </a:spcBef>
              <a:buNone/>
            </a:pPr>
            <a:r>
              <a:rPr lang="en-US" dirty="0" err="1"/>
              <a:t>每一台電腦都有執行hdfs的DataNode去取得所需要的資料</a:t>
            </a:r>
            <a:r>
              <a:rPr lang="en-US" dirty="0"/>
              <a:t>,</a:t>
            </a:r>
          </a:p>
          <a:p>
            <a:pPr lvl="0">
              <a:spcBef>
                <a:spcPts val="0"/>
              </a:spcBef>
              <a:buNone/>
            </a:pPr>
            <a:r>
              <a:rPr lang="en-US" dirty="0" err="1"/>
              <a:t>就地取材從自己的電腦透過hdfs取得資料比從其他電腦取得更快</a:t>
            </a:r>
            <a:endParaRPr lang="en-US" dirty="0"/>
          </a:p>
        </p:txBody>
      </p:sp>
      <p:sp>
        <p:nvSpPr>
          <p:cNvPr id="89" name="Shape 89"/>
          <p:cNvSpPr txBox="1"/>
          <p:nvPr/>
        </p:nvSpPr>
        <p:spPr>
          <a:xfrm>
            <a:off x="6014462" y="2836089"/>
            <a:ext cx="1399200" cy="365100"/>
          </a:xfrm>
          <a:prstGeom prst="rect">
            <a:avLst/>
          </a:prstGeom>
          <a:noFill/>
          <a:ln>
            <a:noFill/>
          </a:ln>
        </p:spPr>
        <p:txBody>
          <a:bodyPr lIns="91425" tIns="91425" rIns="91425" bIns="91425" anchor="t" anchorCtr="0">
            <a:noAutofit/>
          </a:bodyPr>
          <a:lstStyle/>
          <a:p>
            <a:pPr lvl="0">
              <a:spcBef>
                <a:spcPts val="0"/>
              </a:spcBef>
              <a:buNone/>
            </a:pPr>
            <a:r>
              <a:rPr lang="en-US"/>
              <a:t>DataNode</a:t>
            </a:r>
          </a:p>
        </p:txBody>
      </p:sp>
      <p:sp>
        <p:nvSpPr>
          <p:cNvPr id="90" name="Shape 90"/>
          <p:cNvSpPr txBox="1"/>
          <p:nvPr/>
        </p:nvSpPr>
        <p:spPr>
          <a:xfrm>
            <a:off x="6014462" y="4089376"/>
            <a:ext cx="1399200" cy="365100"/>
          </a:xfrm>
          <a:prstGeom prst="rect">
            <a:avLst/>
          </a:prstGeom>
          <a:noFill/>
          <a:ln>
            <a:noFill/>
          </a:ln>
        </p:spPr>
        <p:txBody>
          <a:bodyPr lIns="91425" tIns="91425" rIns="91425" bIns="91425" anchor="t" anchorCtr="0">
            <a:noAutofit/>
          </a:bodyPr>
          <a:lstStyle/>
          <a:p>
            <a:pPr lvl="0" rtl="0">
              <a:spcBef>
                <a:spcPts val="0"/>
              </a:spcBef>
              <a:buNone/>
            </a:pPr>
            <a:r>
              <a:rPr lang="en-US"/>
              <a:t>DataNode</a:t>
            </a:r>
          </a:p>
        </p:txBody>
      </p:sp>
      <p:sp>
        <p:nvSpPr>
          <p:cNvPr id="91" name="Shape 91"/>
          <p:cNvSpPr txBox="1"/>
          <p:nvPr/>
        </p:nvSpPr>
        <p:spPr>
          <a:xfrm>
            <a:off x="6014462" y="5626089"/>
            <a:ext cx="1399200" cy="365100"/>
          </a:xfrm>
          <a:prstGeom prst="rect">
            <a:avLst/>
          </a:prstGeom>
          <a:noFill/>
          <a:ln>
            <a:noFill/>
          </a:ln>
        </p:spPr>
        <p:txBody>
          <a:bodyPr lIns="91425" tIns="91425" rIns="91425" bIns="91425" anchor="t" anchorCtr="0">
            <a:noAutofit/>
          </a:bodyPr>
          <a:lstStyle/>
          <a:p>
            <a:pPr lvl="0" rtl="0">
              <a:spcBef>
                <a:spcPts val="0"/>
              </a:spcBef>
              <a:buNone/>
            </a:pPr>
            <a:r>
              <a:rPr lang="en-US"/>
              <a:t>DataNode</a:t>
            </a:r>
          </a:p>
        </p:txBody>
      </p:sp>
      <p:sp>
        <p:nvSpPr>
          <p:cNvPr id="92" name="Shape 92"/>
          <p:cNvSpPr txBox="1"/>
          <p:nvPr/>
        </p:nvSpPr>
        <p:spPr>
          <a:xfrm>
            <a:off x="3476587" y="4180438"/>
            <a:ext cx="1440459" cy="357600"/>
          </a:xfrm>
          <a:prstGeom prst="rect">
            <a:avLst/>
          </a:prstGeom>
          <a:noFill/>
          <a:ln>
            <a:noFill/>
          </a:ln>
        </p:spPr>
        <p:txBody>
          <a:bodyPr lIns="91425" tIns="91425" rIns="91425" bIns="91425" anchor="t" anchorCtr="0">
            <a:noAutofit/>
          </a:bodyPr>
          <a:lstStyle/>
          <a:p>
            <a:pPr lvl="0">
              <a:spcBef>
                <a:spcPts val="0"/>
              </a:spcBef>
              <a:buNone/>
            </a:pPr>
            <a:r>
              <a:rPr lang="en-US" dirty="0"/>
              <a:t>Create Job</a:t>
            </a:r>
          </a:p>
        </p:txBody>
      </p:sp>
      <p:sp>
        <p:nvSpPr>
          <p:cNvPr id="93" name="Shape 93"/>
          <p:cNvSpPr txBox="1"/>
          <p:nvPr/>
        </p:nvSpPr>
        <p:spPr>
          <a:xfrm>
            <a:off x="2339752" y="2344700"/>
            <a:ext cx="3333935" cy="368299"/>
          </a:xfrm>
          <a:prstGeom prst="rect">
            <a:avLst/>
          </a:prstGeom>
          <a:noFill/>
          <a:ln>
            <a:noFill/>
          </a:ln>
        </p:spPr>
        <p:txBody>
          <a:bodyPr lIns="91425" tIns="91425" rIns="91425" bIns="91425" anchor="t" anchorCtr="0">
            <a:noAutofit/>
          </a:bodyPr>
          <a:lstStyle/>
          <a:p>
            <a:r>
              <a:rPr lang="en-US" dirty="0"/>
              <a:t>Pig,Hive,R(透過R server</a:t>
            </a:r>
            <a:r>
              <a:rPr lang="en-US" dirty="0" smtClean="0"/>
              <a:t>)</a:t>
            </a:r>
            <a:r>
              <a:rPr lang="en-US" altLang="zh-TW" dirty="0"/>
              <a:t> </a:t>
            </a:r>
            <a:r>
              <a:rPr lang="en-US" altLang="zh-TW" dirty="0" smtClean="0"/>
              <a:t>		Excel </a:t>
            </a:r>
            <a:r>
              <a:rPr lang="en-US" altLang="zh-TW" dirty="0"/>
              <a:t>Power BI</a:t>
            </a:r>
          </a:p>
          <a:p>
            <a:pPr lvl="0">
              <a:spcBef>
                <a:spcPts val="0"/>
              </a:spcBef>
              <a:buNone/>
            </a:pPr>
            <a:endParaRPr lang="en-US" dirty="0"/>
          </a:p>
        </p:txBody>
      </p:sp>
      <p:cxnSp>
        <p:nvCxnSpPr>
          <p:cNvPr id="95" name="Shape 95"/>
          <p:cNvCxnSpPr/>
          <p:nvPr/>
        </p:nvCxnSpPr>
        <p:spPr>
          <a:xfrm flipH="1">
            <a:off x="3201387" y="2903988"/>
            <a:ext cx="144000" cy="1185388"/>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360637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ea typeface="新細明體" charset="-120"/>
            </a:endParaRPr>
          </a:p>
        </p:txBody>
      </p:sp>
      <p:pic>
        <p:nvPicPr>
          <p:cNvPr id="4099" name="Picture 2" descr="https://documentation.altiscale.com/userfiles/1651/2522/ckfinder/images/MR_Mem_Alloc%20-%20java_opts%20vs%20mr.png?dc=201508172029-0"/>
          <p:cNvPicPr>
            <a:picLocks noChangeAspect="1" noChangeArrowheads="1"/>
          </p:cNvPicPr>
          <p:nvPr/>
        </p:nvPicPr>
        <p:blipFill>
          <a:blip r:embed="rId3">
            <a:extLst>
              <a:ext uri="{28A0092B-C50C-407E-A947-70E740481C1C}">
                <a14:useLocalDpi xmlns:a14="http://schemas.microsoft.com/office/drawing/2010/main" val="0"/>
              </a:ext>
            </a:extLst>
          </a:blip>
          <a:srcRect l="5206" t="5179"/>
          <a:stretch>
            <a:fillRect/>
          </a:stretch>
        </p:blipFill>
        <p:spPr bwMode="auto">
          <a:xfrm>
            <a:off x="1974850" y="1255713"/>
            <a:ext cx="4967288"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27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2065336" y="1758950"/>
            <a:ext cx="4870449" cy="9239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5400" b="1" i="0" u="none" strike="noStrike" cap="none" dirty="0">
                <a:solidFill>
                  <a:schemeClr val="dk1"/>
                </a:solidFill>
                <a:latin typeface="Verdana"/>
                <a:ea typeface="Verdana"/>
                <a:cs typeface="Verdana"/>
                <a:sym typeface="Verdana"/>
              </a:rPr>
              <a:t>MapReduce </a:t>
            </a:r>
          </a:p>
        </p:txBody>
      </p:sp>
      <p:sp>
        <p:nvSpPr>
          <p:cNvPr id="67" name="Shape 67"/>
          <p:cNvSpPr txBox="1">
            <a:spLocks noGrp="1"/>
          </p:cNvSpPr>
          <p:nvPr>
            <p:ph type="title"/>
          </p:nvPr>
        </p:nvSpPr>
        <p:spPr>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SzPct val="25000"/>
              <a:buNone/>
            </a:pPr>
            <a:endParaRPr sz="2800" b="1" i="0" u="none" strike="noStrike" cap="none" dirty="0">
              <a:solidFill>
                <a:schemeClr val="dk2"/>
              </a:solidFill>
              <a:latin typeface="Arial Narrow"/>
              <a:ea typeface="Arial Narrow"/>
              <a:cs typeface="Arial Narrow"/>
              <a:sym typeface="Arial Narrow"/>
            </a:endParaRPr>
          </a:p>
        </p:txBody>
      </p:sp>
      <p:sp>
        <p:nvSpPr>
          <p:cNvPr id="68" name="Shape 68" descr="「mapreduce logo」的圖片搜尋結果"/>
          <p:cNvSpPr txBox="1"/>
          <p:nvPr/>
        </p:nvSpPr>
        <p:spPr>
          <a:xfrm>
            <a:off x="144461" y="-144461"/>
            <a:ext cx="304799"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Arial Narrow"/>
              <a:ea typeface="Arial Narrow"/>
              <a:cs typeface="Arial Narrow"/>
              <a:sym typeface="Arial Narrow"/>
            </a:endParaRPr>
          </a:p>
        </p:txBody>
      </p:sp>
      <p:pic>
        <p:nvPicPr>
          <p:cNvPr id="69" name="Shape 69"/>
          <p:cNvPicPr preferRelativeResize="0"/>
          <p:nvPr/>
        </p:nvPicPr>
        <p:blipFill rotWithShape="1">
          <a:blip r:embed="rId3">
            <a:alphaModFix/>
          </a:blip>
          <a:srcRect/>
          <a:stretch/>
        </p:blipFill>
        <p:spPr>
          <a:xfrm>
            <a:off x="2352675" y="3398837"/>
            <a:ext cx="4049711" cy="1233487"/>
          </a:xfrm>
          <a:prstGeom prst="rect">
            <a:avLst/>
          </a:prstGeom>
          <a:noFill/>
          <a:ln>
            <a:noFill/>
          </a:ln>
        </p:spPr>
      </p:pic>
      <p:sp>
        <p:nvSpPr>
          <p:cNvPr id="70" name="Shape 70"/>
          <p:cNvSpPr txBox="1"/>
          <p:nvPr/>
        </p:nvSpPr>
        <p:spPr>
          <a:xfrm>
            <a:off x="1168400" y="5318125"/>
            <a:ext cx="6883400" cy="461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Verdana"/>
              <a:buNone/>
            </a:pPr>
            <a:r>
              <a:rPr lang="en-US" sz="1200" b="1" i="0" u="none">
                <a:solidFill>
                  <a:srgbClr val="000000"/>
                </a:solidFill>
                <a:latin typeface="Verdana"/>
                <a:ea typeface="Verdana"/>
                <a:cs typeface="Verdana"/>
                <a:sym typeface="Verdana"/>
              </a:rPr>
              <a:t>Hadoop Basics I: Working with Sequence Files</a:t>
            </a:r>
          </a:p>
          <a:p>
            <a:pPr marL="0" marR="0" lvl="0" indent="0" algn="l" rtl="0">
              <a:lnSpc>
                <a:spcPct val="100000"/>
              </a:lnSpc>
              <a:spcBef>
                <a:spcPts val="0"/>
              </a:spcBef>
              <a:spcAft>
                <a:spcPts val="0"/>
              </a:spcAft>
              <a:buClr>
                <a:srgbClr val="000000"/>
              </a:buClr>
              <a:buSzPct val="25000"/>
              <a:buFont typeface="Verdana"/>
              <a:buNone/>
            </a:pPr>
            <a:r>
              <a:rPr lang="en-US" sz="1200" b="0" i="0" u="none">
                <a:solidFill>
                  <a:srgbClr val="000000"/>
                </a:solidFill>
                <a:latin typeface="Verdana"/>
                <a:ea typeface="Verdana"/>
                <a:cs typeface="Verdana"/>
                <a:sym typeface="Verdana"/>
              </a:rPr>
              <a:t>http://blog.ditullio.fr/2015/12/18/hadoop-basics-working-with-sequence-files/</a:t>
            </a:r>
          </a:p>
        </p:txBody>
      </p:sp>
    </p:spTree>
    <p:extLst>
      <p:ext uri="{BB962C8B-B14F-4D97-AF65-F5344CB8AC3E}">
        <p14:creationId xmlns:p14="http://schemas.microsoft.com/office/powerpoint/2010/main" val="1814306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分散式計算框架</a:t>
            </a:r>
            <a:endParaRPr lang="zh-TW" altLang="en-US" dirty="0"/>
          </a:p>
        </p:txBody>
      </p:sp>
      <p:sp>
        <p:nvSpPr>
          <p:cNvPr id="5" name="內容版面配置區 4"/>
          <p:cNvSpPr>
            <a:spLocks noGrp="1"/>
          </p:cNvSpPr>
          <p:nvPr>
            <p:ph sz="quarter" idx="1"/>
          </p:nvPr>
        </p:nvSpPr>
        <p:spPr>
          <a:xfrm>
            <a:off x="457200" y="1268760"/>
            <a:ext cx="8229600" cy="4857403"/>
          </a:xfrm>
        </p:spPr>
        <p:txBody>
          <a:bodyPr/>
          <a:lstStyle/>
          <a:p>
            <a:r>
              <a:rPr lang="en-US" altLang="zh-TW" dirty="0" smtClean="0"/>
              <a:t>Map</a:t>
            </a:r>
            <a:r>
              <a:rPr lang="zh-TW" altLang="en-US" dirty="0" smtClean="0"/>
              <a:t>任務處理</a:t>
            </a:r>
            <a:endParaRPr lang="en-US" altLang="zh-TW" dirty="0" smtClean="0"/>
          </a:p>
          <a:p>
            <a:pPr marL="1314450" lvl="2" indent="-514350">
              <a:buFont typeface="Wingdings" panose="05000000000000000000" pitchFamily="2" charset="2"/>
              <a:buAutoNum type="circleNumWdWhitePlain"/>
            </a:pPr>
            <a:r>
              <a:rPr lang="zh-TW" altLang="en-US" sz="2600" dirty="0" smtClean="0"/>
              <a:t>讀取輸入文件內容，解析成</a:t>
            </a:r>
            <a:r>
              <a:rPr lang="en-US" altLang="zh-TW" sz="2600" dirty="0" smtClean="0"/>
              <a:t>key</a:t>
            </a:r>
            <a:r>
              <a:rPr lang="zh-TW" altLang="en-US" sz="2600" dirty="0" smtClean="0"/>
              <a:t>、</a:t>
            </a:r>
            <a:r>
              <a:rPr lang="en-US" altLang="zh-TW" sz="2600" dirty="0" smtClean="0"/>
              <a:t>value</a:t>
            </a:r>
            <a:r>
              <a:rPr lang="zh-TW" altLang="en-US" sz="2600" dirty="0" smtClean="0"/>
              <a:t>對</a:t>
            </a:r>
            <a:endParaRPr lang="en-US" altLang="zh-TW" sz="2600" dirty="0" smtClean="0"/>
          </a:p>
          <a:p>
            <a:pPr marL="1314450" lvl="2" indent="-514350">
              <a:buFont typeface="Wingdings" panose="05000000000000000000" pitchFamily="2" charset="2"/>
              <a:buAutoNum type="circleNumWdWhitePlain"/>
            </a:pPr>
            <a:r>
              <a:rPr lang="zh-TW" altLang="en-US" sz="2600" dirty="0"/>
              <a:t>重寫</a:t>
            </a:r>
            <a:r>
              <a:rPr lang="en-US" altLang="zh-TW" sz="2600" dirty="0"/>
              <a:t>map</a:t>
            </a:r>
            <a:r>
              <a:rPr lang="zh-TW" altLang="en-US" sz="2600" dirty="0" smtClean="0"/>
              <a:t>方法，編寫業務邏輯輸出新的</a:t>
            </a:r>
            <a:r>
              <a:rPr lang="en-US" altLang="zh-TW" sz="2600" dirty="0" smtClean="0"/>
              <a:t>key</a:t>
            </a:r>
            <a:r>
              <a:rPr lang="zh-TW" altLang="en-US" sz="2600" dirty="0" smtClean="0"/>
              <a:t>、</a:t>
            </a:r>
            <a:r>
              <a:rPr lang="en-US" altLang="zh-TW" sz="2600" dirty="0" smtClean="0"/>
              <a:t>value</a:t>
            </a:r>
            <a:r>
              <a:rPr lang="zh-TW" altLang="en-US" sz="2600" dirty="0" smtClean="0"/>
              <a:t>對</a:t>
            </a:r>
            <a:endParaRPr lang="en-US" altLang="zh-TW" sz="2600" dirty="0" smtClean="0"/>
          </a:p>
          <a:p>
            <a:pPr marL="1314450" lvl="2" indent="-514350">
              <a:buFont typeface="Wingdings" panose="05000000000000000000" pitchFamily="2" charset="2"/>
              <a:buAutoNum type="circleNumWdWhitePlain"/>
            </a:pPr>
            <a:r>
              <a:rPr lang="zh-TW" altLang="en-US" sz="2600" dirty="0"/>
              <a:t>對輸出</a:t>
            </a:r>
            <a:r>
              <a:rPr lang="zh-TW" altLang="en-US" sz="2600" dirty="0" smtClean="0"/>
              <a:t>的</a:t>
            </a:r>
            <a:r>
              <a:rPr lang="en-US" altLang="zh-TW" sz="2600" dirty="0" smtClean="0"/>
              <a:t>key</a:t>
            </a:r>
            <a:r>
              <a:rPr lang="zh-TW" altLang="en-US" sz="2600" dirty="0" smtClean="0"/>
              <a:t>、</a:t>
            </a:r>
            <a:r>
              <a:rPr lang="en-US" altLang="zh-TW" sz="2600" dirty="0" smtClean="0"/>
              <a:t>value</a:t>
            </a:r>
            <a:r>
              <a:rPr lang="zh-TW" altLang="en-US" sz="2600" dirty="0" smtClean="0"/>
              <a:t>進行分區。</a:t>
            </a:r>
            <a:r>
              <a:rPr lang="en-US" altLang="zh-TW" sz="2600" dirty="0" smtClean="0"/>
              <a:t>(Partitione</a:t>
            </a:r>
            <a:r>
              <a:rPr lang="zh-TW" altLang="en-US" sz="2600" dirty="0" smtClean="0"/>
              <a:t>類</a:t>
            </a:r>
            <a:r>
              <a:rPr lang="en-US" altLang="zh-TW" sz="2600" dirty="0" smtClean="0"/>
              <a:t>)</a:t>
            </a:r>
          </a:p>
          <a:p>
            <a:pPr marL="1314450" lvl="2" indent="-514350">
              <a:buFont typeface="Wingdings" panose="05000000000000000000" pitchFamily="2" charset="2"/>
              <a:buAutoNum type="circleNumWdWhitePlain"/>
            </a:pPr>
            <a:r>
              <a:rPr lang="zh-TW" altLang="en-US" sz="2600" dirty="0"/>
              <a:t>對數據</a:t>
            </a:r>
            <a:r>
              <a:rPr lang="zh-TW" altLang="en-US" sz="2600" dirty="0" smtClean="0"/>
              <a:t>按照</a:t>
            </a:r>
            <a:r>
              <a:rPr lang="en-US" altLang="zh-TW" sz="2600" dirty="0" smtClean="0"/>
              <a:t>key</a:t>
            </a:r>
            <a:r>
              <a:rPr lang="zh-TW" altLang="en-US" sz="2600" dirty="0" smtClean="0"/>
              <a:t>進行排序、分組。相同</a:t>
            </a:r>
            <a:r>
              <a:rPr lang="en-US" altLang="zh-TW" sz="2600" dirty="0" smtClean="0"/>
              <a:t>key</a:t>
            </a:r>
            <a:r>
              <a:rPr lang="zh-TW" altLang="en-US" sz="2600" dirty="0" smtClean="0"/>
              <a:t>的</a:t>
            </a:r>
            <a:r>
              <a:rPr lang="en-US" altLang="zh-TW" sz="2600" dirty="0" smtClean="0"/>
              <a:t>value</a:t>
            </a:r>
            <a:r>
              <a:rPr lang="zh-TW" altLang="en-US" sz="2600" dirty="0" smtClean="0"/>
              <a:t>放到一個集合中</a:t>
            </a:r>
            <a:endParaRPr lang="en-US" altLang="zh-TW" sz="2600" dirty="0" smtClean="0"/>
          </a:p>
          <a:p>
            <a:pPr marL="1714500" lvl="4" indent="0">
              <a:buNone/>
            </a:pPr>
            <a:r>
              <a:rPr lang="en-US" altLang="zh-TW" sz="2400" dirty="0"/>
              <a:t>	</a:t>
            </a:r>
            <a:endParaRPr lang="zh-TW" altLang="en-US" sz="2400" dirty="0"/>
          </a:p>
        </p:txBody>
      </p:sp>
    </p:spTree>
    <p:extLst>
      <p:ext uri="{BB962C8B-B14F-4D97-AF65-F5344CB8AC3E}">
        <p14:creationId xmlns:p14="http://schemas.microsoft.com/office/powerpoint/2010/main" val="360875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分散式計算</a:t>
            </a:r>
            <a:r>
              <a:rPr lang="zh-TW" altLang="en-US" dirty="0"/>
              <a:t>框架</a:t>
            </a:r>
          </a:p>
        </p:txBody>
      </p:sp>
      <p:sp>
        <p:nvSpPr>
          <p:cNvPr id="3" name="內容版面配置區 2"/>
          <p:cNvSpPr>
            <a:spLocks noGrp="1"/>
          </p:cNvSpPr>
          <p:nvPr>
            <p:ph sz="quarter" idx="1"/>
          </p:nvPr>
        </p:nvSpPr>
        <p:spPr>
          <a:xfrm>
            <a:off x="467544" y="1268760"/>
            <a:ext cx="8229600" cy="4525963"/>
          </a:xfrm>
        </p:spPr>
        <p:txBody>
          <a:bodyPr/>
          <a:lstStyle/>
          <a:p>
            <a:r>
              <a:rPr lang="en-US" altLang="zh-TW" dirty="0" smtClean="0"/>
              <a:t>Reduce</a:t>
            </a:r>
            <a:r>
              <a:rPr lang="zh-TW" altLang="en-US" dirty="0" smtClean="0"/>
              <a:t>任務處理</a:t>
            </a:r>
            <a:endParaRPr lang="en-US" altLang="zh-TW" dirty="0" smtClean="0"/>
          </a:p>
          <a:p>
            <a:pPr marL="1314450" lvl="2" indent="-514350">
              <a:buFont typeface="Wingdings" panose="05000000000000000000" pitchFamily="2" charset="2"/>
              <a:buAutoNum type="circleNumWdWhitePlain"/>
            </a:pPr>
            <a:r>
              <a:rPr lang="zh-TW" altLang="en-US" sz="2600" dirty="0" smtClean="0"/>
              <a:t>對</a:t>
            </a:r>
            <a:r>
              <a:rPr lang="zh-TW" altLang="en-US" sz="2600" dirty="0"/>
              <a:t>多個</a:t>
            </a:r>
            <a:r>
              <a:rPr lang="en-US" altLang="zh-TW" sz="2600" dirty="0"/>
              <a:t>map</a:t>
            </a:r>
            <a:r>
              <a:rPr lang="zh-TW" altLang="en-US" sz="2600" dirty="0"/>
              <a:t>任務的輸出，按照不同的分區，通過網路複製到不同的</a:t>
            </a:r>
            <a:r>
              <a:rPr lang="en-US" altLang="zh-TW" sz="2600" dirty="0"/>
              <a:t>reduce</a:t>
            </a:r>
            <a:r>
              <a:rPr lang="zh-TW" altLang="en-US" sz="2600" dirty="0"/>
              <a:t>結點。</a:t>
            </a:r>
            <a:endParaRPr lang="en-US" altLang="zh-TW" sz="2600" dirty="0"/>
          </a:p>
          <a:p>
            <a:pPr marL="1314450" lvl="2" indent="-514350">
              <a:buFont typeface="Wingdings" panose="05000000000000000000" pitchFamily="2" charset="2"/>
              <a:buAutoNum type="circleNumWdWhitePlain"/>
            </a:pPr>
            <a:r>
              <a:rPr lang="zh-TW" altLang="en-US" sz="2600" dirty="0"/>
              <a:t>對多個</a:t>
            </a:r>
            <a:r>
              <a:rPr lang="en-US" altLang="zh-TW" sz="2600" dirty="0"/>
              <a:t>map</a:t>
            </a:r>
            <a:r>
              <a:rPr lang="zh-TW" altLang="en-US" sz="2600" dirty="0"/>
              <a:t>任務的輸出進行合併、排序、寫</a:t>
            </a:r>
            <a:r>
              <a:rPr lang="en-US" altLang="zh-TW" sz="2600" dirty="0"/>
              <a:t>reduce</a:t>
            </a:r>
            <a:r>
              <a:rPr lang="zh-TW" altLang="en-US" sz="2600" dirty="0"/>
              <a:t>含數自己的</a:t>
            </a:r>
            <a:r>
              <a:rPr lang="zh-TW" altLang="en-US" sz="2600" dirty="0" smtClean="0"/>
              <a:t>邏輯，對輸入的</a:t>
            </a:r>
            <a:r>
              <a:rPr lang="en-US" altLang="zh-TW" sz="2600" dirty="0" smtClean="0"/>
              <a:t>key</a:t>
            </a:r>
            <a:r>
              <a:rPr lang="zh-TW" altLang="en-US" sz="2600" dirty="0" smtClean="0"/>
              <a:t>、</a:t>
            </a:r>
            <a:r>
              <a:rPr lang="en-US" altLang="zh-TW" sz="2600" dirty="0" smtClean="0"/>
              <a:t>value</a:t>
            </a:r>
            <a:r>
              <a:rPr lang="zh-TW" altLang="en-US" sz="2600" dirty="0" smtClean="0"/>
              <a:t>處理，轉換成新的</a:t>
            </a:r>
            <a:r>
              <a:rPr lang="en-US" altLang="zh-TW" sz="2600" dirty="0" smtClean="0"/>
              <a:t>key</a:t>
            </a:r>
            <a:r>
              <a:rPr lang="zh-TW" altLang="en-US" sz="2600" dirty="0" smtClean="0"/>
              <a:t>、</a:t>
            </a:r>
            <a:r>
              <a:rPr lang="en-US" altLang="zh-TW" sz="2600" dirty="0" smtClean="0"/>
              <a:t>value</a:t>
            </a:r>
            <a:r>
              <a:rPr lang="zh-TW" altLang="en-US" sz="2600" dirty="0" smtClean="0"/>
              <a:t>輸出</a:t>
            </a:r>
            <a:endParaRPr lang="en-US" altLang="zh-TW" sz="2600" dirty="0" smtClean="0"/>
          </a:p>
          <a:p>
            <a:pPr marL="1314450" lvl="2" indent="-514350">
              <a:buFont typeface="Wingdings" panose="05000000000000000000" pitchFamily="2" charset="2"/>
              <a:buAutoNum type="circleNumWdWhitePlain"/>
            </a:pPr>
            <a:r>
              <a:rPr lang="zh-TW" altLang="en-US" sz="2600" dirty="0" smtClean="0"/>
              <a:t>把</a:t>
            </a:r>
            <a:r>
              <a:rPr lang="en-US" altLang="zh-TW" sz="2600" dirty="0" smtClean="0"/>
              <a:t>reduce</a:t>
            </a:r>
            <a:r>
              <a:rPr lang="zh-TW" altLang="en-US" sz="2600" dirty="0" smtClean="0"/>
              <a:t>的輸出保存到文件中</a:t>
            </a:r>
            <a:endParaRPr lang="en-US" altLang="zh-TW" sz="2600" dirty="0"/>
          </a:p>
          <a:p>
            <a:endParaRPr lang="zh-TW" altLang="en-US" dirty="0"/>
          </a:p>
        </p:txBody>
      </p:sp>
    </p:spTree>
    <p:extLst>
      <p:ext uri="{BB962C8B-B14F-4D97-AF65-F5344CB8AC3E}">
        <p14:creationId xmlns:p14="http://schemas.microsoft.com/office/powerpoint/2010/main" val="59979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277119" y="137320"/>
            <a:ext cx="739933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2800" b="1" i="0" u="none" strike="noStrike" cap="none" dirty="0">
                <a:solidFill>
                  <a:schemeClr val="dk2"/>
                </a:solidFill>
                <a:latin typeface="Verdana"/>
                <a:ea typeface="Verdana"/>
                <a:cs typeface="Verdana"/>
                <a:sym typeface="Verdana"/>
              </a:rPr>
              <a:t>MapReduce</a:t>
            </a:r>
            <a:r>
              <a:rPr lang="en-US" sz="3200" b="1" i="0" u="none" strike="noStrike" cap="none" dirty="0">
                <a:solidFill>
                  <a:schemeClr val="dk2"/>
                </a:solidFill>
                <a:latin typeface="Verdana"/>
                <a:ea typeface="Verdana"/>
                <a:cs typeface="Verdana"/>
                <a:sym typeface="Verdana"/>
              </a:rPr>
              <a:t> </a:t>
            </a:r>
            <a:r>
              <a:rPr lang="en-US" sz="3200" b="1" i="0" u="none" strike="noStrike" cap="none" dirty="0" err="1">
                <a:solidFill>
                  <a:schemeClr val="dk2"/>
                </a:solidFill>
                <a:latin typeface="Arial"/>
                <a:ea typeface="Arial"/>
                <a:cs typeface="Arial"/>
                <a:sym typeface="Arial"/>
              </a:rPr>
              <a:t>運作原理</a:t>
            </a:r>
            <a:endParaRPr lang="en-US" sz="3200" b="1" i="0" u="none" strike="noStrike" cap="none" dirty="0">
              <a:solidFill>
                <a:schemeClr val="dk2"/>
              </a:solidFill>
              <a:latin typeface="Arial"/>
              <a:ea typeface="Arial"/>
              <a:cs typeface="Arial"/>
              <a:sym typeface="Arial"/>
            </a:endParaRPr>
          </a:p>
        </p:txBody>
      </p:sp>
      <p:pic>
        <p:nvPicPr>
          <p:cNvPr id="76" name="Shape 76"/>
          <p:cNvPicPr preferRelativeResize="0"/>
          <p:nvPr/>
        </p:nvPicPr>
        <p:blipFill rotWithShape="1">
          <a:blip r:embed="rId3">
            <a:alphaModFix/>
          </a:blip>
          <a:srcRect/>
          <a:stretch/>
        </p:blipFill>
        <p:spPr>
          <a:xfrm>
            <a:off x="611560" y="3074986"/>
            <a:ext cx="8064896" cy="1722166"/>
          </a:xfrm>
          <a:prstGeom prst="rect">
            <a:avLst/>
          </a:prstGeom>
          <a:noFill/>
          <a:ln>
            <a:noFill/>
          </a:ln>
        </p:spPr>
      </p:pic>
      <p:pic>
        <p:nvPicPr>
          <p:cNvPr id="77" name="Shape 77"/>
          <p:cNvPicPr preferRelativeResize="0"/>
          <p:nvPr/>
        </p:nvPicPr>
        <p:blipFill rotWithShape="1">
          <a:blip r:embed="rId4">
            <a:alphaModFix/>
          </a:blip>
          <a:srcRect/>
          <a:stretch/>
        </p:blipFill>
        <p:spPr>
          <a:xfrm>
            <a:off x="901700" y="1516062"/>
            <a:ext cx="7188199" cy="1325562"/>
          </a:xfrm>
          <a:prstGeom prst="rect">
            <a:avLst/>
          </a:prstGeom>
          <a:noFill/>
          <a:ln>
            <a:noFill/>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012" y="1531388"/>
            <a:ext cx="72390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202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lstStyle/>
          <a:p>
            <a:r>
              <a:rPr lang="en-US" altLang="zh-TW" dirty="0">
                <a:latin typeface="Verdana" pitchFamily="34" charset="0"/>
                <a:ea typeface="新細明體" charset="-120"/>
              </a:rPr>
              <a:t>Hadoop </a:t>
            </a:r>
            <a:r>
              <a:rPr lang="zh-TW" altLang="en-US" dirty="0">
                <a:latin typeface="Verdana" pitchFamily="34" charset="0"/>
                <a:ea typeface="新細明體" charset="-120"/>
              </a:rPr>
              <a:t>系統架構</a:t>
            </a:r>
            <a:endParaRPr lang="en-US" altLang="zh-TW" dirty="0">
              <a:latin typeface="Verdana" pitchFamily="34" charset="0"/>
              <a:ea typeface="新細明體" charset="-120"/>
            </a:endParaRPr>
          </a:p>
          <a:p>
            <a:r>
              <a:rPr lang="en-US" altLang="zh-TW" dirty="0">
                <a:latin typeface="Verdana" pitchFamily="34" charset="0"/>
                <a:ea typeface="新細明體" charset="-120"/>
              </a:rPr>
              <a:t>HDFS </a:t>
            </a:r>
            <a:r>
              <a:rPr lang="zh-TW" altLang="en-US" dirty="0">
                <a:latin typeface="Verdana" pitchFamily="34" charset="0"/>
                <a:ea typeface="新細明體" charset="-120"/>
              </a:rPr>
              <a:t>分散檔案系統</a:t>
            </a:r>
            <a:endParaRPr lang="en-US" altLang="zh-TW" dirty="0">
              <a:latin typeface="Verdana" pitchFamily="34" charset="0"/>
              <a:ea typeface="新細明體" charset="-120"/>
            </a:endParaRPr>
          </a:p>
          <a:p>
            <a:pPr lvl="0"/>
            <a:r>
              <a:rPr lang="en-US" altLang="zh-TW" dirty="0">
                <a:latin typeface="Verdana" pitchFamily="34" charset="0"/>
                <a:ea typeface="新細明體" charset="-120"/>
                <a:sym typeface="Verdana"/>
              </a:rPr>
              <a:t>YARN </a:t>
            </a:r>
            <a:r>
              <a:rPr lang="en-US" altLang="zh-TW" dirty="0" err="1">
                <a:latin typeface="Verdana" pitchFamily="34" charset="0"/>
                <a:ea typeface="新細明體" charset="-120"/>
                <a:sym typeface="Arial"/>
              </a:rPr>
              <a:t>分散運算系統</a:t>
            </a:r>
            <a:endParaRPr lang="en-US" altLang="zh-TW" dirty="0">
              <a:latin typeface="Verdana" pitchFamily="34" charset="0"/>
              <a:ea typeface="新細明體" charset="-120"/>
              <a:sym typeface="Arial"/>
            </a:endParaRPr>
          </a:p>
          <a:p>
            <a:r>
              <a:rPr lang="en-US" altLang="zh-TW" dirty="0">
                <a:latin typeface="Verdana" pitchFamily="34" charset="0"/>
                <a:ea typeface="新細明體" charset="-120"/>
                <a:sym typeface="Verdana"/>
              </a:rPr>
              <a:t>MapReduce</a:t>
            </a:r>
            <a:endParaRPr lang="en-US" altLang="zh-TW" dirty="0" smtClean="0"/>
          </a:p>
          <a:p>
            <a:pPr lvl="0"/>
            <a:r>
              <a:rPr lang="en-US" altLang="zh-TW" dirty="0">
                <a:latin typeface="Verdana" pitchFamily="34" charset="0"/>
                <a:ea typeface="新細明體" charset="-120"/>
              </a:rPr>
              <a:t>Hadoop</a:t>
            </a:r>
            <a:r>
              <a:rPr lang="zh-TW" altLang="en-US" dirty="0">
                <a:latin typeface="Verdana" pitchFamily="34" charset="0"/>
                <a:ea typeface="新細明體" charset="-120"/>
              </a:rPr>
              <a:t>資料預處理</a:t>
            </a:r>
            <a:r>
              <a:rPr lang="en-US" altLang="zh-TW" dirty="0">
                <a:latin typeface="Verdana" pitchFamily="34" charset="0"/>
                <a:ea typeface="新細明體" charset="-120"/>
              </a:rPr>
              <a:t>(ETL)</a:t>
            </a:r>
            <a:r>
              <a:rPr lang="zh-TW" altLang="en-US" dirty="0" smtClean="0">
                <a:latin typeface="Verdana" pitchFamily="34" charset="0"/>
                <a:ea typeface="新細明體" charset="-120"/>
              </a:rPr>
              <a:t>工具</a:t>
            </a:r>
            <a:endParaRPr lang="en-US" altLang="zh-TW" dirty="0" smtClean="0">
              <a:latin typeface="Verdana" pitchFamily="34" charset="0"/>
              <a:ea typeface="新細明體" charset="-120"/>
            </a:endParaRPr>
          </a:p>
          <a:p>
            <a:pPr lvl="0"/>
            <a:r>
              <a:rPr lang="en-US" altLang="zh-TW" dirty="0" err="1" smtClean="0">
                <a:latin typeface="Verdana" pitchFamily="34" charset="0"/>
                <a:ea typeface="新細明體" charset="-120"/>
                <a:sym typeface="Verdana"/>
              </a:rPr>
              <a:t>Hbase</a:t>
            </a:r>
            <a:endParaRPr lang="en-US" altLang="zh-TW" dirty="0">
              <a:latin typeface="Verdana" pitchFamily="34" charset="0"/>
              <a:ea typeface="新細明體" charset="-120"/>
              <a:sym typeface="Verdana"/>
            </a:endParaRPr>
          </a:p>
          <a:p>
            <a:pPr marL="514350" lvl="0" indent="-514350">
              <a:buAutoNum type="arabicPeriod" startAt="3"/>
            </a:pPr>
            <a:endParaRPr lang="en-US" altLang="zh-TW" dirty="0">
              <a:latin typeface="Verdana" pitchFamily="34" charset="0"/>
              <a:ea typeface="新細明體" charset="-120"/>
            </a:endParaRPr>
          </a:p>
          <a:p>
            <a:endParaRPr lang="zh-TW" altLang="en-US" dirty="0"/>
          </a:p>
        </p:txBody>
      </p:sp>
    </p:spTree>
    <p:extLst>
      <p:ext uri="{BB962C8B-B14F-4D97-AF65-F5344CB8AC3E}">
        <p14:creationId xmlns:p14="http://schemas.microsoft.com/office/powerpoint/2010/main" val="261185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403648" y="0"/>
            <a:ext cx="739933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2800" b="1" i="0" u="none" strike="noStrike" cap="none" dirty="0" err="1">
                <a:solidFill>
                  <a:schemeClr val="dk2"/>
                </a:solidFill>
                <a:latin typeface="Verdana"/>
                <a:ea typeface="Verdana"/>
                <a:cs typeface="Verdana"/>
                <a:sym typeface="Verdana"/>
              </a:rPr>
              <a:t>MapReduce</a:t>
            </a:r>
            <a:r>
              <a:rPr lang="en-US" sz="3200" b="1" i="0" u="none" strike="noStrike" cap="none" dirty="0">
                <a:solidFill>
                  <a:schemeClr val="dk2"/>
                </a:solidFill>
                <a:latin typeface="Verdana"/>
                <a:ea typeface="Verdana"/>
                <a:cs typeface="Verdana"/>
                <a:sym typeface="Verdana"/>
              </a:rPr>
              <a:t> </a:t>
            </a:r>
            <a:r>
              <a:rPr lang="en-US" sz="3200" b="1" i="0" u="none" strike="noStrike" cap="none" dirty="0" err="1">
                <a:solidFill>
                  <a:schemeClr val="dk2"/>
                </a:solidFill>
                <a:latin typeface="Arial"/>
                <a:ea typeface="Arial"/>
                <a:cs typeface="Arial"/>
                <a:sym typeface="Arial"/>
              </a:rPr>
              <a:t>運作原理</a:t>
            </a:r>
            <a:endParaRPr lang="en-US" sz="3200" b="1" i="0" u="none" strike="noStrike" cap="none" dirty="0">
              <a:solidFill>
                <a:schemeClr val="dk2"/>
              </a:solidFill>
              <a:latin typeface="Arial"/>
              <a:ea typeface="Arial"/>
              <a:cs typeface="Arial"/>
              <a:sym typeface="Arial"/>
            </a:endParaRPr>
          </a:p>
        </p:txBody>
      </p:sp>
      <p:pic>
        <p:nvPicPr>
          <p:cNvPr id="83" name="Shape 83"/>
          <p:cNvPicPr preferRelativeResize="0"/>
          <p:nvPr/>
        </p:nvPicPr>
        <p:blipFill rotWithShape="1">
          <a:blip r:embed="rId3">
            <a:alphaModFix/>
          </a:blip>
          <a:srcRect/>
          <a:stretch/>
        </p:blipFill>
        <p:spPr>
          <a:xfrm>
            <a:off x="893762" y="1720850"/>
            <a:ext cx="7188199" cy="3824287"/>
          </a:xfrm>
          <a:prstGeom prst="rect">
            <a:avLst/>
          </a:prstGeom>
          <a:noFill/>
          <a:ln>
            <a:noFill/>
          </a:ln>
        </p:spPr>
      </p:pic>
    </p:spTree>
    <p:extLst>
      <p:ext uri="{BB962C8B-B14F-4D97-AF65-F5344CB8AC3E}">
        <p14:creationId xmlns:p14="http://schemas.microsoft.com/office/powerpoint/2010/main" val="3009709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62020" y="548680"/>
            <a:ext cx="7399337" cy="841374"/>
          </a:xfrm>
        </p:spPr>
        <p:txBody>
          <a:bodyPr>
            <a:normAutofit/>
          </a:bodyPr>
          <a:lstStyle/>
          <a:p>
            <a:pPr algn="ctr"/>
            <a:r>
              <a:rPr lang="en-US" altLang="zh-TW" sz="4400" dirty="0" smtClean="0"/>
              <a:t>Hadoop</a:t>
            </a:r>
            <a:r>
              <a:rPr lang="zh-TW" altLang="en-US" sz="4400" dirty="0" smtClean="0"/>
              <a:t>資料預處理</a:t>
            </a:r>
            <a:r>
              <a:rPr lang="en-US" altLang="zh-TW" sz="4400" dirty="0" smtClean="0"/>
              <a:t>(ETL)</a:t>
            </a:r>
            <a:r>
              <a:rPr lang="zh-TW" altLang="en-US" sz="4400" dirty="0" smtClean="0"/>
              <a:t>工具</a:t>
            </a:r>
            <a:endParaRPr lang="zh-TW" altLang="en-US" sz="4400" dirty="0"/>
          </a:p>
        </p:txBody>
      </p:sp>
      <p:pic>
        <p:nvPicPr>
          <p:cNvPr id="6" name="Shape 181"/>
          <p:cNvPicPr preferRelativeResize="0"/>
          <p:nvPr/>
        </p:nvPicPr>
        <p:blipFill rotWithShape="1">
          <a:blip r:embed="rId3">
            <a:alphaModFix/>
          </a:blip>
          <a:srcRect/>
          <a:stretch/>
        </p:blipFill>
        <p:spPr>
          <a:xfrm>
            <a:off x="0" y="1268760"/>
            <a:ext cx="1809780" cy="2448272"/>
          </a:xfrm>
          <a:prstGeom prst="rect">
            <a:avLst/>
          </a:prstGeom>
          <a:noFill/>
          <a:ln>
            <a:noFill/>
          </a:ln>
        </p:spPr>
      </p:pic>
      <p:pic>
        <p:nvPicPr>
          <p:cNvPr id="7" name="Shape 69"/>
          <p:cNvPicPr preferRelativeResize="0"/>
          <p:nvPr/>
        </p:nvPicPr>
        <p:blipFill rotWithShape="1">
          <a:blip r:embed="rId4">
            <a:alphaModFix/>
          </a:blip>
          <a:srcRect/>
          <a:stretch/>
        </p:blipFill>
        <p:spPr>
          <a:xfrm>
            <a:off x="6864193" y="1268760"/>
            <a:ext cx="2230139" cy="2647229"/>
          </a:xfrm>
          <a:prstGeom prst="rect">
            <a:avLst/>
          </a:prstGeom>
          <a:noFill/>
          <a:ln>
            <a:noFill/>
          </a:ln>
        </p:spPr>
      </p:pic>
      <p:pic>
        <p:nvPicPr>
          <p:cNvPr id="8" name="Shape 122" descr="https://www.mapr.com/sites/default/files/apache-hbase-image.png"/>
          <p:cNvPicPr preferRelativeResize="0"/>
          <p:nvPr/>
        </p:nvPicPr>
        <p:blipFill rotWithShape="1">
          <a:blip r:embed="rId5">
            <a:alphaModFix/>
          </a:blip>
          <a:srcRect t="26408" b="25321"/>
          <a:stretch/>
        </p:blipFill>
        <p:spPr>
          <a:xfrm>
            <a:off x="2771800" y="1367208"/>
            <a:ext cx="2736304" cy="1557735"/>
          </a:xfrm>
          <a:prstGeom prst="rect">
            <a:avLst/>
          </a:prstGeom>
          <a:noFill/>
          <a:ln>
            <a:noFill/>
          </a:ln>
        </p:spPr>
      </p:pic>
      <p:pic>
        <p:nvPicPr>
          <p:cNvPr id="9" name="Shape 183"/>
          <p:cNvPicPr preferRelativeResize="0"/>
          <p:nvPr/>
        </p:nvPicPr>
        <p:blipFill rotWithShape="1">
          <a:blip r:embed="rId6">
            <a:alphaModFix/>
          </a:blip>
          <a:srcRect/>
          <a:stretch/>
        </p:blipFill>
        <p:spPr>
          <a:xfrm>
            <a:off x="904890" y="2924944"/>
            <a:ext cx="6945385" cy="2517700"/>
          </a:xfrm>
          <a:prstGeom prst="rect">
            <a:avLst/>
          </a:prstGeom>
          <a:noFill/>
          <a:ln>
            <a:noFill/>
          </a:ln>
        </p:spPr>
      </p:pic>
      <p:sp>
        <p:nvSpPr>
          <p:cNvPr id="3" name="文字方塊 2"/>
          <p:cNvSpPr txBox="1"/>
          <p:nvPr/>
        </p:nvSpPr>
        <p:spPr>
          <a:xfrm>
            <a:off x="1547664" y="5470101"/>
            <a:ext cx="45719" cy="369332"/>
          </a:xfrm>
          <a:prstGeom prst="rect">
            <a:avLst/>
          </a:prstGeom>
          <a:noFill/>
        </p:spPr>
        <p:txBody>
          <a:bodyPr wrap="square" rtlCol="0">
            <a:spAutoFit/>
          </a:bodyPr>
          <a:lstStyle/>
          <a:p>
            <a:endParaRPr lang="zh-TW" altLang="en-US" dirty="0"/>
          </a:p>
        </p:txBody>
      </p:sp>
      <p:sp>
        <p:nvSpPr>
          <p:cNvPr id="4" name="文字方塊 3"/>
          <p:cNvSpPr txBox="1"/>
          <p:nvPr/>
        </p:nvSpPr>
        <p:spPr>
          <a:xfrm>
            <a:off x="962020" y="5470100"/>
            <a:ext cx="6888255" cy="646331"/>
          </a:xfrm>
          <a:prstGeom prst="rect">
            <a:avLst/>
          </a:prstGeom>
          <a:noFill/>
        </p:spPr>
        <p:txBody>
          <a:bodyPr wrap="square" rtlCol="0">
            <a:spAutoFit/>
          </a:bodyPr>
          <a:lstStyle/>
          <a:p>
            <a:r>
              <a:rPr lang="en-US" altLang="zh-TW" dirty="0"/>
              <a:t>ETL:</a:t>
            </a:r>
            <a:r>
              <a:rPr lang="zh-TW" altLang="en-US" dirty="0"/>
              <a:t>指</a:t>
            </a:r>
            <a:r>
              <a:rPr lang="en-US" altLang="zh-TW" dirty="0"/>
              <a:t>Extract(</a:t>
            </a:r>
            <a:r>
              <a:rPr lang="zh-TW" altLang="en-US" dirty="0"/>
              <a:t>資料抽取</a:t>
            </a:r>
            <a:r>
              <a:rPr lang="en-US" altLang="zh-TW" dirty="0"/>
              <a:t>)</a:t>
            </a:r>
            <a:r>
              <a:rPr lang="zh-TW" altLang="en-US" dirty="0"/>
              <a:t>、 </a:t>
            </a:r>
            <a:r>
              <a:rPr lang="en-US" altLang="zh-TW" dirty="0"/>
              <a:t>Transform(</a:t>
            </a:r>
            <a:r>
              <a:rPr lang="zh-TW" altLang="en-US" dirty="0"/>
              <a:t>轉換</a:t>
            </a:r>
            <a:r>
              <a:rPr lang="en-US" altLang="zh-TW" dirty="0"/>
              <a:t>)</a:t>
            </a:r>
            <a:r>
              <a:rPr lang="zh-TW" altLang="en-US" dirty="0"/>
              <a:t>、 </a:t>
            </a:r>
            <a:r>
              <a:rPr lang="en-US" altLang="zh-TW" dirty="0"/>
              <a:t>Loading(</a:t>
            </a:r>
            <a:r>
              <a:rPr lang="zh-TW" altLang="en-US" dirty="0"/>
              <a:t>裝載</a:t>
            </a:r>
            <a:r>
              <a:rPr lang="en-US" altLang="zh-TW" dirty="0"/>
              <a:t>)</a:t>
            </a:r>
            <a:r>
              <a:rPr lang="zh-TW" altLang="en-US" dirty="0"/>
              <a:t>三個過程，是構建資料倉庫的前提所在。</a:t>
            </a:r>
            <a:endParaRPr lang="en-US" altLang="zh-TW" dirty="0"/>
          </a:p>
        </p:txBody>
      </p:sp>
    </p:spTree>
    <p:extLst>
      <p:ext uri="{BB962C8B-B14F-4D97-AF65-F5344CB8AC3E}">
        <p14:creationId xmlns:p14="http://schemas.microsoft.com/office/powerpoint/2010/main" val="56395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p:nvPr/>
        </p:nvSpPr>
        <p:spPr>
          <a:xfrm>
            <a:off x="1189037" y="1370012"/>
            <a:ext cx="6305550" cy="92233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4800" b="1" i="0" u="none" strike="noStrike" cap="none">
                <a:solidFill>
                  <a:schemeClr val="dk1"/>
                </a:solidFill>
                <a:latin typeface="Verdana"/>
                <a:ea typeface="Verdana"/>
                <a:cs typeface="Verdana"/>
                <a:sym typeface="Verdana"/>
              </a:rPr>
              <a:t>Hive </a:t>
            </a:r>
            <a:r>
              <a:rPr lang="en-US" sz="5400" b="1" i="0" u="none" strike="noStrike" cap="none">
                <a:solidFill>
                  <a:schemeClr val="dk1"/>
                </a:solidFill>
                <a:latin typeface="Arial"/>
                <a:ea typeface="Arial"/>
                <a:cs typeface="Arial"/>
                <a:sym typeface="Arial"/>
              </a:rPr>
              <a:t>資料倉儲工具</a:t>
            </a:r>
          </a:p>
        </p:txBody>
      </p:sp>
      <p:sp>
        <p:nvSpPr>
          <p:cNvPr id="67" name="Shape 67"/>
          <p:cNvSpPr txBox="1">
            <a:spLocks noGrp="1"/>
          </p:cNvSpPr>
          <p:nvPr>
            <p:ph type="title"/>
          </p:nvPr>
        </p:nvSpPr>
        <p:spPr>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SzPct val="25000"/>
              <a:buNone/>
            </a:pPr>
            <a:endParaRPr sz="2800" b="1" i="0" u="none" strike="noStrike" cap="none">
              <a:solidFill>
                <a:schemeClr val="dk2"/>
              </a:solidFill>
              <a:latin typeface="Arial Narrow"/>
              <a:ea typeface="Arial Narrow"/>
              <a:cs typeface="Arial Narrow"/>
              <a:sym typeface="Arial Narrow"/>
            </a:endParaRPr>
          </a:p>
        </p:txBody>
      </p:sp>
      <p:sp>
        <p:nvSpPr>
          <p:cNvPr id="68" name="Shape 68" descr="「apache pig picture」的圖片搜尋結果"/>
          <p:cNvSpPr txBox="1"/>
          <p:nvPr/>
        </p:nvSpPr>
        <p:spPr>
          <a:xfrm>
            <a:off x="144461" y="-144461"/>
            <a:ext cx="304799"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Arial Narrow"/>
              <a:ea typeface="Arial Narrow"/>
              <a:cs typeface="Arial Narrow"/>
              <a:sym typeface="Arial Narrow"/>
            </a:endParaRPr>
          </a:p>
        </p:txBody>
      </p:sp>
      <p:pic>
        <p:nvPicPr>
          <p:cNvPr id="69" name="Shape 69"/>
          <p:cNvPicPr preferRelativeResize="0"/>
          <p:nvPr/>
        </p:nvPicPr>
        <p:blipFill rotWithShape="1">
          <a:blip r:embed="rId3">
            <a:alphaModFix/>
          </a:blip>
          <a:srcRect/>
          <a:stretch/>
        </p:blipFill>
        <p:spPr>
          <a:xfrm>
            <a:off x="2994025" y="2425700"/>
            <a:ext cx="2732087" cy="2730500"/>
          </a:xfrm>
          <a:prstGeom prst="rect">
            <a:avLst/>
          </a:prstGeom>
          <a:noFill/>
          <a:ln>
            <a:noFill/>
          </a:ln>
        </p:spPr>
      </p:pic>
      <p:sp>
        <p:nvSpPr>
          <p:cNvPr id="70" name="Shape 70"/>
          <p:cNvSpPr txBox="1"/>
          <p:nvPr/>
        </p:nvSpPr>
        <p:spPr>
          <a:xfrm>
            <a:off x="1401762" y="5429250"/>
            <a:ext cx="5880099" cy="584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1600" b="0" i="0" u="none">
                <a:solidFill>
                  <a:schemeClr val="dk1"/>
                </a:solidFill>
                <a:latin typeface="Verdana"/>
                <a:ea typeface="Verdana"/>
                <a:cs typeface="Verdana"/>
                <a:sym typeface="Verdana"/>
              </a:rPr>
              <a:t>1. Data Warehousing - Schemas</a:t>
            </a:r>
          </a:p>
          <a:p>
            <a:pPr marL="0" marR="0" lvl="0" indent="0" algn="l" rtl="0">
              <a:lnSpc>
                <a:spcPct val="100000"/>
              </a:lnSpc>
              <a:spcBef>
                <a:spcPts val="0"/>
              </a:spcBef>
              <a:spcAft>
                <a:spcPts val="0"/>
              </a:spcAft>
              <a:buClr>
                <a:schemeClr val="dk1"/>
              </a:buClr>
              <a:buSzPct val="25000"/>
              <a:buFont typeface="Verdana"/>
              <a:buNone/>
            </a:pPr>
            <a:r>
              <a:rPr lang="en-US" sz="1600" b="0" i="0" u="none">
                <a:solidFill>
                  <a:schemeClr val="dk1"/>
                </a:solidFill>
                <a:latin typeface="Verdana"/>
                <a:ea typeface="Verdana"/>
                <a:cs typeface="Verdana"/>
                <a:sym typeface="Verdana"/>
              </a:rPr>
              <a:t>http://www.tutorialspoint.com/dwh/dwh_schemas.htm</a:t>
            </a:r>
          </a:p>
        </p:txBody>
      </p:sp>
    </p:spTree>
    <p:extLst>
      <p:ext uri="{BB962C8B-B14F-4D97-AF65-F5344CB8AC3E}">
        <p14:creationId xmlns:p14="http://schemas.microsoft.com/office/powerpoint/2010/main" val="27280107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Shape 83" descr="http://image.slidesharecdn.com/integrationofapachehiveandhbasefinal-120504182226-phpapp02/95/integration-of-hive-and-hbase-5-728.jpg?cb=1336156216"/>
          <p:cNvPicPr preferRelativeResize="0"/>
          <p:nvPr/>
        </p:nvPicPr>
        <p:blipFill rotWithShape="1">
          <a:blip r:embed="rId3">
            <a:alphaModFix/>
          </a:blip>
          <a:srcRect l="8716" t="19578" r="14483" b="11113"/>
          <a:stretch/>
        </p:blipFill>
        <p:spPr>
          <a:xfrm>
            <a:off x="1120775" y="1323975"/>
            <a:ext cx="6959599" cy="4859336"/>
          </a:xfrm>
          <a:prstGeom prst="rect">
            <a:avLst/>
          </a:prstGeom>
          <a:noFill/>
          <a:ln>
            <a:noFill/>
          </a:ln>
        </p:spPr>
      </p:pic>
      <p:sp>
        <p:nvSpPr>
          <p:cNvPr id="84" name="Shape 84"/>
          <p:cNvSpPr txBox="1"/>
          <p:nvPr/>
        </p:nvSpPr>
        <p:spPr>
          <a:xfrm>
            <a:off x="900112" y="0"/>
            <a:ext cx="739933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chemeClr val="dk2"/>
              </a:buClr>
              <a:buSzPct val="25000"/>
              <a:buFont typeface="Verdana"/>
              <a:buNone/>
            </a:pPr>
            <a:r>
              <a:rPr lang="en-US" sz="2400" b="1" i="0" u="none">
                <a:solidFill>
                  <a:schemeClr val="dk2"/>
                </a:solidFill>
                <a:latin typeface="Verdana"/>
                <a:ea typeface="Verdana"/>
                <a:cs typeface="Verdana"/>
                <a:sym typeface="Verdana"/>
              </a:rPr>
              <a:t>Apache Hive </a:t>
            </a:r>
            <a:r>
              <a:rPr lang="en-US" sz="3200" b="1" i="0" u="none">
                <a:solidFill>
                  <a:schemeClr val="dk2"/>
                </a:solidFill>
                <a:latin typeface="Arial"/>
                <a:ea typeface="Arial"/>
                <a:cs typeface="Arial"/>
                <a:sym typeface="Arial"/>
              </a:rPr>
              <a:t>運作架構圖</a:t>
            </a:r>
          </a:p>
        </p:txBody>
      </p:sp>
      <p:sp>
        <p:nvSpPr>
          <p:cNvPr id="85" name="Shape 85"/>
          <p:cNvSpPr txBox="1"/>
          <p:nvPr/>
        </p:nvSpPr>
        <p:spPr>
          <a:xfrm>
            <a:off x="1894425" y="2233100"/>
            <a:ext cx="687900" cy="317400"/>
          </a:xfrm>
          <a:prstGeom prst="rect">
            <a:avLst/>
          </a:prstGeom>
          <a:noFill/>
          <a:ln>
            <a:noFill/>
          </a:ln>
        </p:spPr>
        <p:txBody>
          <a:bodyPr lIns="91425" tIns="91425" rIns="91425" bIns="91425" anchor="t" anchorCtr="0">
            <a:noAutofit/>
          </a:bodyPr>
          <a:lstStyle/>
          <a:p>
            <a:pPr lvl="0">
              <a:spcBef>
                <a:spcPts val="0"/>
              </a:spcBef>
              <a:buNone/>
            </a:pPr>
            <a:r>
              <a:rPr lang="en-US"/>
              <a:t>Hive</a:t>
            </a:r>
          </a:p>
        </p:txBody>
      </p:sp>
      <p:sp>
        <p:nvSpPr>
          <p:cNvPr id="86" name="Shape 86"/>
          <p:cNvSpPr txBox="1"/>
          <p:nvPr/>
        </p:nvSpPr>
        <p:spPr>
          <a:xfrm>
            <a:off x="2942050" y="3270300"/>
            <a:ext cx="687900" cy="317400"/>
          </a:xfrm>
          <a:prstGeom prst="rect">
            <a:avLst/>
          </a:prstGeom>
          <a:noFill/>
          <a:ln>
            <a:noFill/>
          </a:ln>
        </p:spPr>
        <p:txBody>
          <a:bodyPr lIns="91425" tIns="91425" rIns="91425" bIns="91425" anchor="t" anchorCtr="0">
            <a:noAutofit/>
          </a:bodyPr>
          <a:lstStyle/>
          <a:p>
            <a:pPr lvl="0" rtl="0">
              <a:spcBef>
                <a:spcPts val="0"/>
              </a:spcBef>
              <a:buNone/>
            </a:pPr>
            <a:r>
              <a:rPr lang="en-US"/>
              <a:t>SQL</a:t>
            </a:r>
          </a:p>
        </p:txBody>
      </p:sp>
      <p:cxnSp>
        <p:nvCxnSpPr>
          <p:cNvPr id="87" name="Shape 87"/>
          <p:cNvCxnSpPr>
            <a:stCxn id="86" idx="2"/>
          </p:cNvCxnSpPr>
          <p:nvPr/>
        </p:nvCxnSpPr>
        <p:spPr>
          <a:xfrm flipH="1">
            <a:off x="2920900" y="3587700"/>
            <a:ext cx="365100" cy="349200"/>
          </a:xfrm>
          <a:prstGeom prst="straightConnector1">
            <a:avLst/>
          </a:prstGeom>
          <a:noFill/>
          <a:ln w="9525" cap="flat" cmpd="sng">
            <a:solidFill>
              <a:schemeClr val="dk2"/>
            </a:solidFill>
            <a:prstDash val="solid"/>
            <a:round/>
            <a:headEnd type="none" w="lg" len="lg"/>
            <a:tailEnd type="triangle" w="lg" len="lg"/>
          </a:ln>
        </p:spPr>
      </p:cxnSp>
      <p:cxnSp>
        <p:nvCxnSpPr>
          <p:cNvPr id="88" name="Shape 88"/>
          <p:cNvCxnSpPr/>
          <p:nvPr/>
        </p:nvCxnSpPr>
        <p:spPr>
          <a:xfrm>
            <a:off x="3291425" y="4021675"/>
            <a:ext cx="645600" cy="0"/>
          </a:xfrm>
          <a:prstGeom prst="straightConnector1">
            <a:avLst/>
          </a:prstGeom>
          <a:noFill/>
          <a:ln w="9525" cap="flat" cmpd="sng">
            <a:solidFill>
              <a:schemeClr val="dk2"/>
            </a:solidFill>
            <a:prstDash val="solid"/>
            <a:round/>
            <a:headEnd type="none" w="lg" len="lg"/>
            <a:tailEnd type="triangle" w="lg" len="lg"/>
          </a:ln>
        </p:spPr>
      </p:cxnSp>
      <p:cxnSp>
        <p:nvCxnSpPr>
          <p:cNvPr id="89" name="Shape 89"/>
          <p:cNvCxnSpPr/>
          <p:nvPr/>
        </p:nvCxnSpPr>
        <p:spPr>
          <a:xfrm>
            <a:off x="4455575" y="4095750"/>
            <a:ext cx="10500" cy="381000"/>
          </a:xfrm>
          <a:prstGeom prst="straightConnector1">
            <a:avLst/>
          </a:prstGeom>
          <a:noFill/>
          <a:ln w="9525" cap="flat" cmpd="sng">
            <a:solidFill>
              <a:schemeClr val="dk2"/>
            </a:solidFill>
            <a:prstDash val="solid"/>
            <a:round/>
            <a:headEnd type="none" w="lg" len="lg"/>
            <a:tailEnd type="triangle" w="lg" len="lg"/>
          </a:ln>
        </p:spPr>
      </p:cxnSp>
      <p:cxnSp>
        <p:nvCxnSpPr>
          <p:cNvPr id="90" name="Shape 90"/>
          <p:cNvCxnSpPr/>
          <p:nvPr/>
        </p:nvCxnSpPr>
        <p:spPr>
          <a:xfrm rot="10800000">
            <a:off x="3238400" y="4699075"/>
            <a:ext cx="1016100" cy="10500"/>
          </a:xfrm>
          <a:prstGeom prst="straightConnector1">
            <a:avLst/>
          </a:prstGeom>
          <a:noFill/>
          <a:ln w="9525" cap="flat" cmpd="sng">
            <a:solidFill>
              <a:schemeClr val="dk2"/>
            </a:solidFill>
            <a:prstDash val="solid"/>
            <a:round/>
            <a:headEnd type="none" w="lg" len="lg"/>
            <a:tailEnd type="triangle" w="lg" len="lg"/>
          </a:ln>
        </p:spPr>
      </p:cxnSp>
      <p:sp>
        <p:nvSpPr>
          <p:cNvPr id="91" name="Shape 91"/>
          <p:cNvSpPr txBox="1"/>
          <p:nvPr/>
        </p:nvSpPr>
        <p:spPr>
          <a:xfrm>
            <a:off x="1609150" y="3666012"/>
            <a:ext cx="2020800" cy="7113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US" sz="1200">
                <a:solidFill>
                  <a:schemeClr val="dk1"/>
                </a:solidFill>
              </a:rPr>
              <a:t>分析語法正不正確</a:t>
            </a:r>
          </a:p>
        </p:txBody>
      </p:sp>
      <p:sp>
        <p:nvSpPr>
          <p:cNvPr id="92" name="Shape 92"/>
          <p:cNvSpPr txBox="1"/>
          <p:nvPr/>
        </p:nvSpPr>
        <p:spPr>
          <a:xfrm>
            <a:off x="3915800" y="3666025"/>
            <a:ext cx="1714500" cy="711300"/>
          </a:xfrm>
          <a:prstGeom prst="rect">
            <a:avLst/>
          </a:prstGeom>
          <a:noFill/>
          <a:ln>
            <a:noFill/>
          </a:ln>
        </p:spPr>
        <p:txBody>
          <a:bodyPr lIns="91425" tIns="91425" rIns="91425" bIns="91425" anchor="t" anchorCtr="0">
            <a:noAutofit/>
          </a:bodyPr>
          <a:lstStyle/>
          <a:p>
            <a:pPr lvl="0" rtl="0">
              <a:spcBef>
                <a:spcPts val="0"/>
              </a:spcBef>
              <a:buNone/>
            </a:pPr>
            <a:r>
              <a:rPr lang="en-US" sz="1200">
                <a:solidFill>
                  <a:schemeClr val="dk1"/>
                </a:solidFill>
              </a:rPr>
              <a:t>分析語法該如何執行</a:t>
            </a:r>
          </a:p>
          <a:p>
            <a:pPr lvl="0" rtl="0">
              <a:spcBef>
                <a:spcPts val="0"/>
              </a:spcBef>
              <a:buNone/>
            </a:pPr>
            <a:endParaRPr sz="1800">
              <a:solidFill>
                <a:schemeClr val="dk1"/>
              </a:solidFill>
            </a:endParaRPr>
          </a:p>
        </p:txBody>
      </p:sp>
      <p:sp>
        <p:nvSpPr>
          <p:cNvPr id="93" name="Shape 93"/>
          <p:cNvSpPr txBox="1"/>
          <p:nvPr/>
        </p:nvSpPr>
        <p:spPr>
          <a:xfrm>
            <a:off x="3831200" y="4635600"/>
            <a:ext cx="1883700" cy="7113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US" sz="1200">
                <a:solidFill>
                  <a:schemeClr val="dk1"/>
                </a:solidFill>
              </a:rPr>
              <a:t>語法SQL最佳化</a:t>
            </a:r>
          </a:p>
        </p:txBody>
      </p:sp>
      <p:sp>
        <p:nvSpPr>
          <p:cNvPr id="94" name="Shape 94"/>
          <p:cNvSpPr txBox="1"/>
          <p:nvPr/>
        </p:nvSpPr>
        <p:spPr>
          <a:xfrm>
            <a:off x="1540050" y="4455650"/>
            <a:ext cx="2243700" cy="6348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US" sz="1200">
                <a:solidFill>
                  <a:schemeClr val="dk1"/>
                </a:solidFill>
              </a:rPr>
              <a:t>產生程式</a:t>
            </a:r>
          </a:p>
        </p:txBody>
      </p:sp>
      <p:sp>
        <p:nvSpPr>
          <p:cNvPr id="95" name="Shape 95"/>
          <p:cNvSpPr txBox="1"/>
          <p:nvPr/>
        </p:nvSpPr>
        <p:spPr>
          <a:xfrm>
            <a:off x="6482600" y="2824228"/>
            <a:ext cx="2020800" cy="540900"/>
          </a:xfrm>
          <a:prstGeom prst="rect">
            <a:avLst/>
          </a:prstGeom>
          <a:noFill/>
          <a:ln>
            <a:noFill/>
          </a:ln>
        </p:spPr>
        <p:txBody>
          <a:bodyPr lIns="91425" tIns="91425" rIns="91425" bIns="91425" anchor="t" anchorCtr="0">
            <a:noAutofit/>
          </a:bodyPr>
          <a:lstStyle/>
          <a:p>
            <a:pPr lvl="0">
              <a:spcBef>
                <a:spcPts val="0"/>
              </a:spcBef>
              <a:buNone/>
            </a:pPr>
            <a:r>
              <a:rPr lang="en-US" dirty="0" err="1"/>
              <a:t>schema</a:t>
            </a:r>
            <a:r>
              <a:rPr lang="en-US" dirty="0" err="1" smtClean="0"/>
              <a:t>放在</a:t>
            </a:r>
            <a:r>
              <a:rPr lang="zh-TW" altLang="en-US" dirty="0" smtClean="0"/>
              <a:t>自己的電腦上</a:t>
            </a:r>
            <a:r>
              <a:rPr lang="en-US" dirty="0" smtClean="0"/>
              <a:t>,</a:t>
            </a:r>
            <a:endParaRPr lang="en-US" dirty="0"/>
          </a:p>
          <a:p>
            <a:pPr lvl="0">
              <a:spcBef>
                <a:spcPts val="0"/>
              </a:spcBef>
              <a:buNone/>
            </a:pPr>
            <a:r>
              <a:rPr lang="en-US" dirty="0" err="1"/>
              <a:t>data放在hdfs上</a:t>
            </a:r>
            <a:endParaRPr lang="en-US" dirty="0"/>
          </a:p>
        </p:txBody>
      </p:sp>
      <p:sp>
        <p:nvSpPr>
          <p:cNvPr id="96" name="Shape 96"/>
          <p:cNvSpPr txBox="1"/>
          <p:nvPr/>
        </p:nvSpPr>
        <p:spPr>
          <a:xfrm>
            <a:off x="7186075" y="5027100"/>
            <a:ext cx="6096000" cy="711300"/>
          </a:xfrm>
          <a:prstGeom prst="rect">
            <a:avLst/>
          </a:prstGeom>
          <a:noFill/>
          <a:ln>
            <a:noFill/>
          </a:ln>
        </p:spPr>
        <p:txBody>
          <a:bodyPr lIns="91425" tIns="91425" rIns="91425" bIns="91425" anchor="t" anchorCtr="0">
            <a:noAutofit/>
          </a:bodyPr>
          <a:lstStyle/>
          <a:p>
            <a:pPr lvl="0">
              <a:spcBef>
                <a:spcPts val="0"/>
              </a:spcBef>
              <a:buNone/>
            </a:pPr>
            <a:r>
              <a:rPr lang="en-US"/>
              <a:t>Derby</a:t>
            </a:r>
          </a:p>
        </p:txBody>
      </p:sp>
      <p:cxnSp>
        <p:nvCxnSpPr>
          <p:cNvPr id="97" name="Shape 97"/>
          <p:cNvCxnSpPr/>
          <p:nvPr/>
        </p:nvCxnSpPr>
        <p:spPr>
          <a:xfrm flipH="1">
            <a:off x="7471700" y="5386925"/>
            <a:ext cx="21300" cy="423300"/>
          </a:xfrm>
          <a:prstGeom prst="straightConnector1">
            <a:avLst/>
          </a:prstGeom>
          <a:noFill/>
          <a:ln w="9525" cap="flat" cmpd="sng">
            <a:solidFill>
              <a:schemeClr val="dk2"/>
            </a:solidFill>
            <a:prstDash val="solid"/>
            <a:round/>
            <a:headEnd type="none" w="lg" len="lg"/>
            <a:tailEnd type="triangle" w="lg" len="lg"/>
          </a:ln>
        </p:spPr>
      </p:cxnSp>
      <p:sp>
        <p:nvSpPr>
          <p:cNvPr id="98" name="Shape 98"/>
          <p:cNvSpPr txBox="1"/>
          <p:nvPr/>
        </p:nvSpPr>
        <p:spPr>
          <a:xfrm>
            <a:off x="2582325" y="1742537"/>
            <a:ext cx="6096000" cy="7113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US" sz="1200" dirty="0" err="1">
                <a:solidFill>
                  <a:schemeClr val="dk1"/>
                </a:solidFill>
              </a:rPr>
              <a:t>透過Thrift通訊協定與DB溝通</a:t>
            </a:r>
            <a:endParaRPr lang="en-US" sz="1200" dirty="0">
              <a:solidFill>
                <a:schemeClr val="dk1"/>
              </a:solidFill>
            </a:endParaRPr>
          </a:p>
        </p:txBody>
      </p:sp>
      <p:sp>
        <p:nvSpPr>
          <p:cNvPr id="99" name="Shape 99"/>
          <p:cNvSpPr txBox="1"/>
          <p:nvPr/>
        </p:nvSpPr>
        <p:spPr>
          <a:xfrm>
            <a:off x="5143850" y="1297626"/>
            <a:ext cx="2677500" cy="540900"/>
          </a:xfrm>
          <a:prstGeom prst="rect">
            <a:avLst/>
          </a:prstGeom>
          <a:noFill/>
          <a:ln>
            <a:noFill/>
          </a:ln>
        </p:spPr>
        <p:txBody>
          <a:bodyPr lIns="91425" tIns="91425" rIns="91425" bIns="91425" anchor="t" anchorCtr="0">
            <a:noAutofit/>
          </a:bodyPr>
          <a:lstStyle/>
          <a:p>
            <a:pPr lvl="0">
              <a:spcBef>
                <a:spcPts val="0"/>
              </a:spcBef>
              <a:buNone/>
            </a:pPr>
            <a:r>
              <a:rPr lang="en-US" dirty="0"/>
              <a:t>HUE=Hadoop User Experience</a:t>
            </a:r>
          </a:p>
          <a:p>
            <a:pPr lvl="0">
              <a:spcBef>
                <a:spcPts val="0"/>
              </a:spcBef>
              <a:buNone/>
            </a:pPr>
            <a:r>
              <a:rPr lang="en-US" dirty="0" err="1"/>
              <a:t>使用者操作介面</a:t>
            </a:r>
            <a:endParaRPr lang="en-US" dirty="0"/>
          </a:p>
        </p:txBody>
      </p:sp>
      <p:cxnSp>
        <p:nvCxnSpPr>
          <p:cNvPr id="100" name="Shape 100"/>
          <p:cNvCxnSpPr/>
          <p:nvPr/>
        </p:nvCxnSpPr>
        <p:spPr>
          <a:xfrm flipH="1">
            <a:off x="5344775" y="2275425"/>
            <a:ext cx="253800" cy="201000"/>
          </a:xfrm>
          <a:prstGeom prst="straightConnector1">
            <a:avLst/>
          </a:prstGeom>
          <a:noFill/>
          <a:ln w="9525"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2565047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p:txBody>
          <a:bodyPr/>
          <a:lstStyle/>
          <a:p>
            <a:endParaRPr lang="zh-TW" altLang="en-US" smtClean="0">
              <a:ea typeface="新細明體" charset="-120"/>
            </a:endParaRPr>
          </a:p>
        </p:txBody>
      </p:sp>
      <p:sp>
        <p:nvSpPr>
          <p:cNvPr id="4099" name="AutoShape 6" descr="「apache pig picture」的圖片搜尋結果"/>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zh-TW" altLang="en-US">
              <a:ea typeface="新細明體" charset="-120"/>
            </a:endParaRPr>
          </a:p>
        </p:txBody>
      </p:sp>
      <p:pic>
        <p:nvPicPr>
          <p:cNvPr id="4100" name="Picture 7"/>
          <p:cNvPicPr>
            <a:picLocks noChangeAspect="1" noChangeArrowheads="1"/>
          </p:cNvPicPr>
          <p:nvPr/>
        </p:nvPicPr>
        <p:blipFill>
          <a:blip r:embed="rId3">
            <a:extLst>
              <a:ext uri="{28A0092B-C50C-407E-A947-70E740481C1C}">
                <a14:useLocalDpi xmlns:a14="http://schemas.microsoft.com/office/drawing/2010/main" val="0"/>
              </a:ext>
            </a:extLst>
          </a:blip>
          <a:srcRect l="6068" t="11938" r="4047" b="9331"/>
          <a:stretch>
            <a:fillRect/>
          </a:stretch>
        </p:blipFill>
        <p:spPr bwMode="auto">
          <a:xfrm>
            <a:off x="2252663" y="1290638"/>
            <a:ext cx="4545012" cy="2517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sp>
        <p:nvSpPr>
          <p:cNvPr id="4101" name="矩形 1"/>
          <p:cNvSpPr>
            <a:spLocks noChangeArrowheads="1"/>
          </p:cNvSpPr>
          <p:nvPr/>
        </p:nvSpPr>
        <p:spPr bwMode="auto">
          <a:xfrm>
            <a:off x="860425" y="3970338"/>
            <a:ext cx="7329488"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zh-TW" altLang="en-US" sz="1600">
                <a:solidFill>
                  <a:srgbClr val="C00000"/>
                </a:solidFill>
                <a:latin typeface="標楷體" pitchFamily="65" charset="-120"/>
                <a:ea typeface="標楷體" pitchFamily="65" charset="-120"/>
              </a:rPr>
              <a:t>參考文章</a:t>
            </a:r>
            <a:endParaRPr lang="en-US" altLang="zh-TW" sz="1600">
              <a:solidFill>
                <a:srgbClr val="C00000"/>
              </a:solidFill>
              <a:latin typeface="標楷體" pitchFamily="65" charset="-120"/>
              <a:ea typeface="標楷體" pitchFamily="65" charset="-120"/>
            </a:endParaRPr>
          </a:p>
          <a:p>
            <a:r>
              <a:rPr lang="en-US" altLang="zh-TW" sz="1400">
                <a:solidFill>
                  <a:srgbClr val="C00000"/>
                </a:solidFill>
                <a:latin typeface="Verdana" pitchFamily="34" charset="0"/>
                <a:ea typeface="新細明體" charset="-120"/>
              </a:rPr>
              <a:t>1. ZooKeeper fundamentals, deployment, and applications</a:t>
            </a:r>
            <a:r>
              <a:rPr lang="zh-TW" altLang="en-US" sz="1400">
                <a:solidFill>
                  <a:srgbClr val="C00000"/>
                </a:solidFill>
                <a:latin typeface="Verdana" pitchFamily="34" charset="0"/>
                <a:ea typeface="新細明體" charset="-120"/>
              </a:rPr>
              <a:t> </a:t>
            </a:r>
            <a:r>
              <a:rPr lang="en-US" altLang="zh-TW" sz="1400">
                <a:solidFill>
                  <a:srgbClr val="C00000"/>
                </a:solidFill>
                <a:latin typeface="標楷體" pitchFamily="65" charset="-120"/>
                <a:ea typeface="標楷體" pitchFamily="65" charset="-120"/>
              </a:rPr>
              <a:t>(</a:t>
            </a:r>
            <a:r>
              <a:rPr lang="zh-TW" altLang="en-US" sz="1400">
                <a:solidFill>
                  <a:srgbClr val="C00000"/>
                </a:solidFill>
                <a:latin typeface="標楷體" pitchFamily="65" charset="-120"/>
                <a:ea typeface="標楷體" pitchFamily="65" charset="-120"/>
              </a:rPr>
              <a:t>一定要看</a:t>
            </a:r>
            <a:r>
              <a:rPr lang="en-US" altLang="zh-TW" sz="1400">
                <a:solidFill>
                  <a:srgbClr val="C00000"/>
                </a:solidFill>
                <a:latin typeface="標楷體" pitchFamily="65" charset="-120"/>
                <a:ea typeface="標楷體" pitchFamily="65" charset="-120"/>
              </a:rPr>
              <a:t>)</a:t>
            </a:r>
          </a:p>
          <a:p>
            <a:r>
              <a:rPr lang="en-US" altLang="zh-TW" sz="1400" b="0">
                <a:solidFill>
                  <a:srgbClr val="C00000"/>
                </a:solidFill>
                <a:latin typeface="Verdana" pitchFamily="34" charset="0"/>
                <a:ea typeface="新細明體" charset="-120"/>
              </a:rPr>
              <a:t>http://www.ibm.com/developerworks/library/bd-zookeeper/</a:t>
            </a:r>
          </a:p>
          <a:p>
            <a:r>
              <a:rPr lang="en-US" altLang="zh-TW" sz="1400">
                <a:solidFill>
                  <a:srgbClr val="C00000"/>
                </a:solidFill>
                <a:latin typeface="Verdana" pitchFamily="34" charset="0"/>
                <a:ea typeface="新細明體" charset="-120"/>
              </a:rPr>
              <a:t>2. How-to: Use Apache ZooKeeper to Build Distributed Apps (and Why)</a:t>
            </a:r>
          </a:p>
          <a:p>
            <a:r>
              <a:rPr lang="en-US" altLang="zh-TW" sz="1400" b="0">
                <a:solidFill>
                  <a:srgbClr val="C00000"/>
                </a:solidFill>
                <a:latin typeface="Verdana" pitchFamily="34" charset="0"/>
                <a:ea typeface="新細明體" charset="-120"/>
              </a:rPr>
              <a:t>http://blog.cloudera.com/blog/2013/02/how-to-use-apache-zookeeper-to-build-distributed-apps-and-why/</a:t>
            </a:r>
          </a:p>
          <a:p>
            <a:r>
              <a:rPr lang="en-US" altLang="zh-TW" sz="1400">
                <a:solidFill>
                  <a:srgbClr val="C00000"/>
                </a:solidFill>
                <a:latin typeface="Verdana" pitchFamily="34" charset="0"/>
                <a:ea typeface="新細明體" charset="-120"/>
              </a:rPr>
              <a:t>3. Zookeeper - Overview (</a:t>
            </a:r>
            <a:r>
              <a:rPr lang="zh-TW" altLang="en-US" sz="1400">
                <a:solidFill>
                  <a:srgbClr val="C00000"/>
                </a:solidFill>
                <a:latin typeface="Verdana" pitchFamily="34" charset="0"/>
                <a:ea typeface="新細明體" charset="-120"/>
              </a:rPr>
              <a:t>重要</a:t>
            </a:r>
            <a:r>
              <a:rPr lang="en-US" altLang="zh-TW" sz="1400">
                <a:solidFill>
                  <a:srgbClr val="C00000"/>
                </a:solidFill>
                <a:latin typeface="Verdana" pitchFamily="34" charset="0"/>
                <a:ea typeface="新細明體" charset="-120"/>
              </a:rPr>
              <a:t>)</a:t>
            </a:r>
          </a:p>
          <a:p>
            <a:r>
              <a:rPr lang="en-US" altLang="zh-TW" sz="1400" b="0">
                <a:solidFill>
                  <a:srgbClr val="C00000"/>
                </a:solidFill>
                <a:latin typeface="Verdana" pitchFamily="34" charset="0"/>
                <a:ea typeface="新細明體" charset="-120"/>
              </a:rPr>
              <a:t>http://www.tutorialspoint.com/zookeeper/zookeeper_quick_guide.htm</a:t>
            </a:r>
          </a:p>
        </p:txBody>
      </p:sp>
    </p:spTree>
    <p:extLst>
      <p:ext uri="{BB962C8B-B14F-4D97-AF65-F5344CB8AC3E}">
        <p14:creationId xmlns:p14="http://schemas.microsoft.com/office/powerpoint/2010/main" val="1735882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en-US" altLang="zh-TW" smtClean="0">
                <a:latin typeface="Verdana" pitchFamily="34" charset="0"/>
                <a:ea typeface="新細明體" charset="-120"/>
              </a:rPr>
              <a:t>The znode hierarchy</a:t>
            </a:r>
            <a:endParaRPr lang="zh-TW" altLang="en-US" smtClean="0">
              <a:latin typeface="Verdana" pitchFamily="34" charset="0"/>
              <a:ea typeface="新細明體" charset="-120"/>
              <a:cs typeface="Verdana" pitchFamily="34" charset="0"/>
            </a:endParaRPr>
          </a:p>
        </p:txBody>
      </p:sp>
      <p:sp>
        <p:nvSpPr>
          <p:cNvPr id="8195" name="AutoShape 6" descr="「apache pig picture」的圖片搜尋結果"/>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zh-TW" altLang="en-US">
              <a:ea typeface="新細明體" charset="-120"/>
            </a:endParaRPr>
          </a:p>
        </p:txBody>
      </p:sp>
      <p:pic>
        <p:nvPicPr>
          <p:cNvPr id="8196" name="Picture 2" descr="Diagram shows hieratchy of sports team in two cit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985963"/>
            <a:ext cx="70675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文字方塊 1"/>
          <p:cNvSpPr txBox="1">
            <a:spLocks noChangeArrowheads="1"/>
          </p:cNvSpPr>
          <p:nvPr/>
        </p:nvSpPr>
        <p:spPr bwMode="auto">
          <a:xfrm>
            <a:off x="3513138" y="3090863"/>
            <a:ext cx="38306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NameNode</a:t>
            </a:r>
            <a:br>
              <a:rPr lang="en-US" altLang="zh-TW">
                <a:ea typeface="新細明體" charset="-120"/>
              </a:rPr>
            </a:br>
            <a:r>
              <a:rPr lang="en-US" altLang="zh-TW">
                <a:ea typeface="新細明體" charset="-120"/>
              </a:rPr>
              <a:t>Standby Name Node</a:t>
            </a:r>
            <a:br>
              <a:rPr lang="en-US" altLang="zh-TW">
                <a:ea typeface="新細明體" charset="-120"/>
              </a:rPr>
            </a:br>
            <a:r>
              <a:rPr lang="en-US" altLang="zh-TW">
                <a:ea typeface="新細明體" charset="-120"/>
              </a:rPr>
              <a:t>Hbase Master</a:t>
            </a:r>
          </a:p>
        </p:txBody>
      </p:sp>
      <p:cxnSp>
        <p:nvCxnSpPr>
          <p:cNvPr id="8198" name="直線單箭頭接點 3"/>
          <p:cNvCxnSpPr>
            <a:cxnSpLocks noChangeShapeType="1"/>
          </p:cNvCxnSpPr>
          <p:nvPr/>
        </p:nvCxnSpPr>
        <p:spPr bwMode="auto">
          <a:xfrm flipH="1">
            <a:off x="3135313" y="3324225"/>
            <a:ext cx="377825" cy="57150"/>
          </a:xfrm>
          <a:prstGeom prst="straightConnector1">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8199" name="直線單箭頭接點 5"/>
          <p:cNvCxnSpPr>
            <a:cxnSpLocks noChangeShapeType="1"/>
            <a:stCxn id="8197" idx="1"/>
          </p:cNvCxnSpPr>
          <p:nvPr/>
        </p:nvCxnSpPr>
        <p:spPr bwMode="auto">
          <a:xfrm flipH="1" flipV="1">
            <a:off x="3106738" y="3541713"/>
            <a:ext cx="406400" cy="11112"/>
          </a:xfrm>
          <a:prstGeom prst="straightConnector1">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8200" name="直線單箭頭接點 7"/>
          <p:cNvCxnSpPr>
            <a:cxnSpLocks noChangeShapeType="1"/>
          </p:cNvCxnSpPr>
          <p:nvPr/>
        </p:nvCxnSpPr>
        <p:spPr bwMode="auto">
          <a:xfrm flipH="1" flipV="1">
            <a:off x="3135313" y="3657600"/>
            <a:ext cx="377825" cy="217488"/>
          </a:xfrm>
          <a:prstGeom prst="straightConnector1">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spTree>
    <p:extLst>
      <p:ext uri="{BB962C8B-B14F-4D97-AF65-F5344CB8AC3E}">
        <p14:creationId xmlns:p14="http://schemas.microsoft.com/office/powerpoint/2010/main" val="464424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en-US" altLang="zh-TW" sz="2400" smtClean="0">
                <a:latin typeface="Verdana" pitchFamily="34" charset="0"/>
                <a:ea typeface="新細明體" charset="-120"/>
              </a:rPr>
              <a:t>Client-server architecture of ZooKeeper</a:t>
            </a:r>
            <a:endParaRPr lang="zh-TW" altLang="en-US" sz="2400" smtClean="0">
              <a:latin typeface="Verdana" pitchFamily="34" charset="0"/>
              <a:ea typeface="新細明體" charset="-120"/>
              <a:cs typeface="Verdana" pitchFamily="34" charset="0"/>
            </a:endParaRPr>
          </a:p>
        </p:txBody>
      </p:sp>
      <p:sp>
        <p:nvSpPr>
          <p:cNvPr id="6147" name="AutoShape 6" descr="「apache pig picture」的圖片搜尋結果"/>
          <p:cNvSpPr>
            <a:spLocks noChangeAspect="1" noChangeArrowheads="1"/>
          </p:cNvSpPr>
          <p:nvPr/>
        </p:nvSpPr>
        <p:spPr bwMode="auto">
          <a:xfrm>
            <a:off x="14446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endParaRPr lang="zh-TW" altLang="en-US">
              <a:ea typeface="新細明體" charset="-120"/>
            </a:endParaRPr>
          </a:p>
        </p:txBody>
      </p:sp>
      <p:pic>
        <p:nvPicPr>
          <p:cNvPr id="6148" name="Picture 4" descr="Diagram shows client-server architecture of ZooKee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2624138"/>
            <a:ext cx="7170738"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字方塊 1"/>
          <p:cNvSpPr txBox="1">
            <a:spLocks noChangeArrowheads="1"/>
          </p:cNvSpPr>
          <p:nvPr/>
        </p:nvSpPr>
        <p:spPr bwMode="auto">
          <a:xfrm>
            <a:off x="3760788" y="2947988"/>
            <a:ext cx="889000" cy="24606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000">
                <a:latin typeface="Verdana" pitchFamily="34" charset="0"/>
                <a:ea typeface="新細明體" charset="-120"/>
              </a:rPr>
              <a:t>Leader</a:t>
            </a:r>
            <a:endParaRPr lang="zh-TW" altLang="en-US" sz="1000">
              <a:latin typeface="Verdana" pitchFamily="34" charset="0"/>
              <a:ea typeface="新細明體" charset="-120"/>
            </a:endParaRPr>
          </a:p>
        </p:txBody>
      </p:sp>
    </p:spTree>
    <p:extLst>
      <p:ext uri="{BB962C8B-B14F-4D97-AF65-F5344CB8AC3E}">
        <p14:creationId xmlns:p14="http://schemas.microsoft.com/office/powerpoint/2010/main" val="2796055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p:nvPr/>
        </p:nvSpPr>
        <p:spPr>
          <a:xfrm>
            <a:off x="1042987" y="1566862"/>
            <a:ext cx="6973887" cy="9239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Verdana"/>
              <a:buNone/>
            </a:pPr>
            <a:r>
              <a:rPr lang="en-US" sz="5400" b="1" i="0" u="none" strike="noStrike" cap="none">
                <a:solidFill>
                  <a:schemeClr val="dk1"/>
                </a:solidFill>
                <a:latin typeface="Verdana"/>
                <a:ea typeface="Verdana"/>
                <a:cs typeface="Verdana"/>
                <a:sym typeface="Verdana"/>
              </a:rPr>
              <a:t>HBase </a:t>
            </a:r>
            <a:r>
              <a:rPr lang="en-US" sz="5400" b="1" i="0" u="none" strike="noStrike" cap="none">
                <a:solidFill>
                  <a:schemeClr val="dk1"/>
                </a:solidFill>
                <a:latin typeface="Arial"/>
                <a:ea typeface="Arial"/>
                <a:cs typeface="Arial"/>
                <a:sym typeface="Arial"/>
              </a:rPr>
              <a:t>大數據資料庫</a:t>
            </a:r>
          </a:p>
        </p:txBody>
      </p:sp>
      <p:sp>
        <p:nvSpPr>
          <p:cNvPr id="120" name="Shape 120"/>
          <p:cNvSpPr txBox="1">
            <a:spLocks noGrp="1"/>
          </p:cNvSpPr>
          <p:nvPr>
            <p:ph type="title"/>
          </p:nvPr>
        </p:nvSpPr>
        <p:spPr>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SzPct val="25000"/>
              <a:buNone/>
            </a:pPr>
            <a:endParaRPr sz="2800" b="1" i="0" u="none" strike="noStrike" cap="none">
              <a:solidFill>
                <a:schemeClr val="dk2"/>
              </a:solidFill>
              <a:latin typeface="Arial Narrow"/>
              <a:ea typeface="Arial Narrow"/>
              <a:cs typeface="Arial Narrow"/>
              <a:sym typeface="Arial Narrow"/>
            </a:endParaRPr>
          </a:p>
        </p:txBody>
      </p:sp>
      <p:sp>
        <p:nvSpPr>
          <p:cNvPr id="121" name="Shape 121" descr="「apache pig picture」的圖片搜尋結果"/>
          <p:cNvSpPr txBox="1"/>
          <p:nvPr/>
        </p:nvSpPr>
        <p:spPr>
          <a:xfrm>
            <a:off x="144461" y="-144461"/>
            <a:ext cx="304799"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Arial Narrow"/>
              <a:ea typeface="Arial Narrow"/>
              <a:cs typeface="Arial Narrow"/>
              <a:sym typeface="Arial Narrow"/>
            </a:endParaRPr>
          </a:p>
        </p:txBody>
      </p:sp>
      <p:pic>
        <p:nvPicPr>
          <p:cNvPr id="122" name="Shape 122" descr="https://www.mapr.com/sites/default/files/apache-hbase-image.png"/>
          <p:cNvPicPr preferRelativeResize="0"/>
          <p:nvPr/>
        </p:nvPicPr>
        <p:blipFill rotWithShape="1">
          <a:blip r:embed="rId3">
            <a:alphaModFix/>
          </a:blip>
          <a:srcRect t="26408" b="25321"/>
          <a:stretch/>
        </p:blipFill>
        <p:spPr>
          <a:xfrm>
            <a:off x="1668461" y="3052761"/>
            <a:ext cx="2262187" cy="1309686"/>
          </a:xfrm>
          <a:prstGeom prst="rect">
            <a:avLst/>
          </a:prstGeom>
          <a:noFill/>
          <a:ln>
            <a:noFill/>
          </a:ln>
        </p:spPr>
      </p:pic>
      <p:sp>
        <p:nvSpPr>
          <p:cNvPr id="123" name="Shape 123"/>
          <p:cNvSpPr txBox="1"/>
          <p:nvPr/>
        </p:nvSpPr>
        <p:spPr>
          <a:xfrm>
            <a:off x="4279900" y="3414712"/>
            <a:ext cx="3441700" cy="5857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800" b="1" i="0" u="none" dirty="0" err="1" smtClean="0">
                <a:solidFill>
                  <a:schemeClr val="dk1"/>
                </a:solidFill>
                <a:latin typeface="Verdana"/>
                <a:ea typeface="Verdana"/>
                <a:cs typeface="Verdana"/>
                <a:sym typeface="Verdana"/>
              </a:rPr>
              <a:t>HBase</a:t>
            </a:r>
            <a:r>
              <a:rPr lang="en-US" sz="3200" b="1" i="0" u="none" dirty="0" smtClean="0">
                <a:solidFill>
                  <a:schemeClr val="dk1"/>
                </a:solidFill>
                <a:latin typeface="Verdana"/>
                <a:ea typeface="Verdana"/>
                <a:cs typeface="Verdana"/>
                <a:sym typeface="Verdana"/>
              </a:rPr>
              <a:t> </a:t>
            </a:r>
            <a:r>
              <a:rPr lang="zh-TW" altLang="en-US" sz="3200" b="1" dirty="0">
                <a:solidFill>
                  <a:schemeClr val="dk1"/>
                </a:solidFill>
                <a:latin typeface="Arial"/>
                <a:ea typeface="Verdana"/>
                <a:cs typeface="Arial"/>
                <a:sym typeface="Arial"/>
              </a:rPr>
              <a:t>架構</a:t>
            </a:r>
            <a:endParaRPr lang="en-US" sz="3200" b="1" i="0" u="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05832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174430"/>
            <a:ext cx="6624736" cy="2951733"/>
          </a:xfrm>
          <a:prstGeom prst="rect">
            <a:avLst/>
          </a:prstGeom>
        </p:spPr>
      </p:pic>
      <p:sp>
        <p:nvSpPr>
          <p:cNvPr id="6" name="標題 5"/>
          <p:cNvSpPr>
            <a:spLocks noGrp="1"/>
          </p:cNvSpPr>
          <p:nvPr>
            <p:ph type="title"/>
          </p:nvPr>
        </p:nvSpPr>
        <p:spPr/>
        <p:txBody>
          <a:bodyPr/>
          <a:lstStyle/>
          <a:p>
            <a:r>
              <a:rPr lang="en-US" altLang="zh-TW" dirty="0" err="1" smtClean="0"/>
              <a:t>HBase</a:t>
            </a:r>
            <a:r>
              <a:rPr lang="zh-TW" altLang="en-US" dirty="0" smtClean="0"/>
              <a:t>簡介</a:t>
            </a:r>
            <a:endParaRPr lang="zh-TW" altLang="en-US" dirty="0"/>
          </a:p>
        </p:txBody>
      </p:sp>
      <p:sp>
        <p:nvSpPr>
          <p:cNvPr id="7" name="內容版面配置區 6"/>
          <p:cNvSpPr>
            <a:spLocks noGrp="1"/>
          </p:cNvSpPr>
          <p:nvPr>
            <p:ph sz="quarter" idx="1"/>
          </p:nvPr>
        </p:nvSpPr>
        <p:spPr/>
        <p:txBody>
          <a:bodyPr/>
          <a:lstStyle/>
          <a:p>
            <a:r>
              <a:rPr lang="en-US" altLang="zh-TW" sz="1800" dirty="0" err="1" smtClean="0"/>
              <a:t>HBase</a:t>
            </a:r>
            <a:r>
              <a:rPr lang="en-US" altLang="zh-TW" sz="1800" dirty="0" smtClean="0"/>
              <a:t> </a:t>
            </a:r>
            <a:r>
              <a:rPr lang="zh-TW" altLang="en-US" sz="1800" dirty="0"/>
              <a:t>以</a:t>
            </a:r>
            <a:r>
              <a:rPr lang="en-US" altLang="zh-TW" sz="1800" dirty="0"/>
              <a:t>Hadoop </a:t>
            </a:r>
            <a:r>
              <a:rPr lang="zh-TW" altLang="en-US" sz="1800" dirty="0"/>
              <a:t>分散式檔案系統</a:t>
            </a:r>
            <a:r>
              <a:rPr lang="en-US" altLang="zh-TW" sz="1800" dirty="0"/>
              <a:t>(HDFS) </a:t>
            </a:r>
            <a:r>
              <a:rPr lang="zh-TW" altLang="en-US" sz="1800" dirty="0"/>
              <a:t>為</a:t>
            </a:r>
            <a:r>
              <a:rPr lang="zh-TW" altLang="en-US" sz="1800" dirty="0" smtClean="0"/>
              <a:t>基礎</a:t>
            </a:r>
            <a:endParaRPr lang="en-US" altLang="zh-TW" sz="1800" dirty="0" smtClean="0"/>
          </a:p>
          <a:p>
            <a:r>
              <a:rPr lang="en-US" altLang="zh-TW" sz="1800" dirty="0" err="1" smtClean="0"/>
              <a:t>HBase</a:t>
            </a:r>
            <a:r>
              <a:rPr lang="en-US" altLang="zh-TW" sz="1800" dirty="0" smtClean="0"/>
              <a:t> </a:t>
            </a:r>
            <a:r>
              <a:rPr lang="zh-TW" altLang="en-US" sz="1800" dirty="0"/>
              <a:t>是具有以下特點的儲存系統： </a:t>
            </a:r>
            <a:r>
              <a:rPr lang="en-US" altLang="zh-TW" sz="1800" dirty="0"/>
              <a:t>– </a:t>
            </a:r>
            <a:r>
              <a:rPr lang="zh-TW" altLang="en-US" sz="1800" dirty="0"/>
              <a:t>類似表格的資料結構</a:t>
            </a:r>
            <a:r>
              <a:rPr lang="en-US" altLang="zh-TW" sz="1800" dirty="0"/>
              <a:t>(Multi-Dimensional Map) – </a:t>
            </a:r>
            <a:r>
              <a:rPr lang="zh-TW" altLang="en-US" sz="1800" dirty="0"/>
              <a:t>分散式 </a:t>
            </a:r>
            <a:r>
              <a:rPr lang="en-US" altLang="zh-TW" sz="1800" dirty="0"/>
              <a:t>– </a:t>
            </a:r>
            <a:r>
              <a:rPr lang="zh-TW" altLang="en-US" sz="1800" dirty="0"/>
              <a:t>高可用性、高效能 </a:t>
            </a:r>
            <a:r>
              <a:rPr lang="en-US" altLang="zh-TW" sz="1800" dirty="0"/>
              <a:t>– </a:t>
            </a:r>
            <a:r>
              <a:rPr lang="zh-TW" altLang="en-US" sz="1800" dirty="0"/>
              <a:t>很容易擴充容量及效能 </a:t>
            </a:r>
            <a:endParaRPr lang="en-US" altLang="zh-TW" sz="1800" dirty="0" smtClean="0"/>
          </a:p>
          <a:p>
            <a:r>
              <a:rPr lang="en-US" altLang="zh-TW" sz="1800" dirty="0" err="1" smtClean="0"/>
              <a:t>HBase</a:t>
            </a:r>
            <a:r>
              <a:rPr lang="en-US" altLang="zh-TW" sz="1800" dirty="0" smtClean="0"/>
              <a:t> </a:t>
            </a:r>
            <a:r>
              <a:rPr lang="zh-TW" altLang="en-US" sz="1800" dirty="0"/>
              <a:t>適用於利用數以千計的一般伺服器上，來儲存</a:t>
            </a:r>
            <a:r>
              <a:rPr lang="en-US" altLang="zh-TW" sz="1800" dirty="0"/>
              <a:t>Petabytes</a:t>
            </a:r>
            <a:r>
              <a:rPr lang="zh-TW" altLang="en-US" sz="1800" dirty="0"/>
              <a:t>級的資料。 </a:t>
            </a:r>
            <a:endParaRPr lang="en-US" altLang="zh-TW" sz="1800" dirty="0" smtClean="0"/>
          </a:p>
          <a:p>
            <a:r>
              <a:rPr lang="en-US" altLang="zh-TW" sz="1800" dirty="0" err="1" smtClean="0"/>
              <a:t>HBase</a:t>
            </a:r>
            <a:r>
              <a:rPr lang="zh-TW" altLang="en-US" sz="1800" dirty="0"/>
              <a:t>同時提供</a:t>
            </a:r>
            <a:r>
              <a:rPr lang="en-US" altLang="zh-TW" sz="1800" dirty="0"/>
              <a:t>Hadoop </a:t>
            </a:r>
            <a:r>
              <a:rPr lang="en-US" altLang="zh-TW" sz="1800" dirty="0" err="1"/>
              <a:t>MapReduce</a:t>
            </a:r>
            <a:r>
              <a:rPr lang="zh-TW" altLang="en-US" sz="1800" dirty="0" smtClean="0"/>
              <a:t>程式設計</a:t>
            </a:r>
            <a:endParaRPr lang="en-US" altLang="zh-TW" sz="1800" dirty="0" smtClean="0"/>
          </a:p>
          <a:p>
            <a:pPr marL="0" indent="0">
              <a:buNone/>
            </a:pPr>
            <a:endParaRPr lang="zh-TW" altLang="en-US" sz="1800" dirty="0"/>
          </a:p>
        </p:txBody>
      </p:sp>
    </p:spTree>
    <p:extLst>
      <p:ext uri="{BB962C8B-B14F-4D97-AF65-F5344CB8AC3E}">
        <p14:creationId xmlns:p14="http://schemas.microsoft.com/office/powerpoint/2010/main" val="1231749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8"/>
          <p:cNvSpPr>
            <a:spLocks noGrp="1" noChangeArrowheads="1"/>
          </p:cNvSpPr>
          <p:nvPr>
            <p:ph type="title"/>
          </p:nvPr>
        </p:nvSpPr>
        <p:spPr>
          <a:xfrm>
            <a:off x="1243012" y="0"/>
            <a:ext cx="7399337" cy="841374"/>
          </a:xfrm>
        </p:spPr>
        <p:txBody>
          <a:bodyPr/>
          <a:lstStyle/>
          <a:p>
            <a:r>
              <a:rPr lang="zh-TW" altLang="en-US" sz="3200" dirty="0" smtClean="0">
                <a:solidFill>
                  <a:srgbClr val="000000"/>
                </a:solidFill>
                <a:latin typeface="Verdana" pitchFamily="34" charset="0"/>
                <a:ea typeface="標楷體" pitchFamily="65" charset="-120"/>
                <a:cs typeface="Verdana" pitchFamily="34" charset="0"/>
              </a:rPr>
              <a:t>資料湖生態系統架構圖</a:t>
            </a:r>
            <a:r>
              <a:rPr lang="zh-TW" altLang="en-US" dirty="0" smtClean="0">
                <a:solidFill>
                  <a:srgbClr val="000000"/>
                </a:solidFill>
                <a:latin typeface="Verdana" pitchFamily="34" charset="0"/>
                <a:ea typeface="標楷體" pitchFamily="65" charset="-120"/>
                <a:cs typeface="Verdana" pitchFamily="34" charset="0"/>
              </a:rPr>
              <a:t> </a:t>
            </a:r>
            <a:r>
              <a:rPr lang="en-US" altLang="zh-TW" dirty="0" smtClean="0">
                <a:solidFill>
                  <a:srgbClr val="000000"/>
                </a:solidFill>
                <a:latin typeface="Verdana" pitchFamily="34" charset="0"/>
                <a:ea typeface="標楷體" pitchFamily="65" charset="-120"/>
                <a:cs typeface="Verdana" pitchFamily="34" charset="0"/>
              </a:rPr>
              <a:t>(</a:t>
            </a:r>
            <a:r>
              <a:rPr lang="zh-TW" altLang="en-US" sz="3200" dirty="0" smtClean="0">
                <a:solidFill>
                  <a:srgbClr val="000000"/>
                </a:solidFill>
                <a:latin typeface="Verdana" pitchFamily="34" charset="0"/>
                <a:ea typeface="標楷體" pitchFamily="65" charset="-120"/>
                <a:cs typeface="Verdana" pitchFamily="34" charset="0"/>
              </a:rPr>
              <a:t>雲中櫃</a:t>
            </a:r>
            <a:r>
              <a:rPr lang="en-US" altLang="zh-TW" dirty="0" smtClean="0">
                <a:solidFill>
                  <a:srgbClr val="000000"/>
                </a:solidFill>
                <a:latin typeface="Verdana" pitchFamily="34" charset="0"/>
                <a:ea typeface="標楷體" pitchFamily="65" charset="-120"/>
                <a:cs typeface="Verdana" pitchFamily="34" charset="0"/>
              </a:rPr>
              <a:t>)</a:t>
            </a:r>
            <a:endParaRPr lang="zh-TW" altLang="en-US" dirty="0" smtClean="0">
              <a:latin typeface="Verdana" pitchFamily="34" charset="0"/>
              <a:ea typeface="標楷體" pitchFamily="65" charset="-120"/>
              <a:cs typeface="Verdana" pitchFamily="34" charset="0"/>
            </a:endParaRP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1270000"/>
            <a:ext cx="6350000" cy="49926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sp>
        <p:nvSpPr>
          <p:cNvPr id="8196" name="文字方塊 2"/>
          <p:cNvSpPr txBox="1">
            <a:spLocks noChangeArrowheads="1"/>
          </p:cNvSpPr>
          <p:nvPr/>
        </p:nvSpPr>
        <p:spPr bwMode="auto">
          <a:xfrm>
            <a:off x="2247900" y="4927600"/>
            <a:ext cx="701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zka01</a:t>
            </a:r>
            <a:endParaRPr lang="zh-TW" altLang="en-US">
              <a:ea typeface="新細明體" charset="-120"/>
            </a:endParaRPr>
          </a:p>
        </p:txBody>
      </p:sp>
      <p:cxnSp>
        <p:nvCxnSpPr>
          <p:cNvPr id="8197" name="肘形接點 7"/>
          <p:cNvCxnSpPr>
            <a:cxnSpLocks noChangeShapeType="1"/>
          </p:cNvCxnSpPr>
          <p:nvPr/>
        </p:nvCxnSpPr>
        <p:spPr bwMode="auto">
          <a:xfrm rot="10800000">
            <a:off x="2800350" y="5113338"/>
            <a:ext cx="609600" cy="12700"/>
          </a:xfrm>
          <a:prstGeom prst="bentConnector3">
            <a:avLst>
              <a:gd name="adj1" fmla="val 50000"/>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spTree>
    <p:extLst>
      <p:ext uri="{BB962C8B-B14F-4D97-AF65-F5344CB8AC3E}">
        <p14:creationId xmlns:p14="http://schemas.microsoft.com/office/powerpoint/2010/main" val="248979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Hadoop</a:t>
            </a:r>
            <a:r>
              <a:rPr lang="zh-TW" altLang="en-US" dirty="0" smtClean="0"/>
              <a:t>簡介</a:t>
            </a:r>
            <a:endParaRPr lang="zh-TW" altLang="en-US" dirty="0"/>
          </a:p>
        </p:txBody>
      </p:sp>
      <p:sp>
        <p:nvSpPr>
          <p:cNvPr id="3" name="內容版面配置區 2"/>
          <p:cNvSpPr>
            <a:spLocks noGrp="1"/>
          </p:cNvSpPr>
          <p:nvPr>
            <p:ph sz="quarter" idx="1"/>
          </p:nvPr>
        </p:nvSpPr>
        <p:spPr/>
        <p:txBody>
          <a:bodyPr/>
          <a:lstStyle/>
          <a:p>
            <a:r>
              <a:rPr lang="zh-TW" altLang="en-US" sz="2800" dirty="0" smtClean="0"/>
              <a:t>什麼是</a:t>
            </a:r>
            <a:r>
              <a:rPr lang="en-US" altLang="zh-TW" sz="2800" dirty="0" smtClean="0"/>
              <a:t>Hadoop</a:t>
            </a:r>
          </a:p>
          <a:p>
            <a:pPr lvl="1"/>
            <a:r>
              <a:rPr lang="zh-TW" altLang="en-US" dirty="0"/>
              <a:t>一個</a:t>
            </a:r>
            <a:r>
              <a:rPr lang="zh-TW" altLang="en-US" dirty="0" smtClean="0"/>
              <a:t>開源、</a:t>
            </a:r>
            <a:r>
              <a:rPr lang="zh-TW" altLang="en-US" dirty="0"/>
              <a:t>高可靠、可</a:t>
            </a:r>
            <a:r>
              <a:rPr lang="zh-TW" altLang="en-US" dirty="0" smtClean="0"/>
              <a:t>擴展的分</a:t>
            </a:r>
            <a:r>
              <a:rPr lang="zh-TW" altLang="en-US" dirty="0"/>
              <a:t>散</a:t>
            </a:r>
            <a:r>
              <a:rPr lang="zh-TW" altLang="en-US" dirty="0" smtClean="0"/>
              <a:t>式計算架構</a:t>
            </a:r>
            <a:endParaRPr lang="en-US" altLang="zh-TW" dirty="0"/>
          </a:p>
          <a:p>
            <a:r>
              <a:rPr lang="zh-TW" altLang="en-US" sz="2800" dirty="0" smtClean="0"/>
              <a:t>解決的問題</a:t>
            </a:r>
            <a:endParaRPr lang="en-US" altLang="zh-TW" sz="2800" dirty="0" smtClean="0"/>
          </a:p>
          <a:p>
            <a:pPr lvl="1"/>
            <a:r>
              <a:rPr lang="zh-TW" altLang="en-US" dirty="0" smtClean="0"/>
              <a:t>海量數據的儲存</a:t>
            </a:r>
            <a:r>
              <a:rPr lang="en-US" altLang="zh-TW" dirty="0" smtClean="0"/>
              <a:t>(HDFS)</a:t>
            </a:r>
          </a:p>
          <a:p>
            <a:pPr lvl="1"/>
            <a:r>
              <a:rPr lang="zh-TW" altLang="en-US" dirty="0"/>
              <a:t>海量數據的</a:t>
            </a:r>
            <a:r>
              <a:rPr lang="zh-TW" altLang="en-US" dirty="0" smtClean="0"/>
              <a:t>分析</a:t>
            </a:r>
            <a:r>
              <a:rPr lang="en-US" altLang="zh-TW" dirty="0" smtClean="0"/>
              <a:t>(MapReduce)</a:t>
            </a:r>
          </a:p>
          <a:p>
            <a:pPr lvl="1"/>
            <a:r>
              <a:rPr lang="zh-TW" altLang="en-US" dirty="0" smtClean="0"/>
              <a:t>分散式</a:t>
            </a:r>
            <a:r>
              <a:rPr lang="zh-TW" altLang="en-US" dirty="0"/>
              <a:t>資源</a:t>
            </a:r>
            <a:r>
              <a:rPr lang="zh-TW" altLang="en-US" dirty="0" smtClean="0"/>
              <a:t>調度</a:t>
            </a:r>
            <a:r>
              <a:rPr lang="en-US" altLang="zh-TW" dirty="0" smtClean="0"/>
              <a:t>(Yarn)</a:t>
            </a:r>
            <a:endParaRPr lang="en-US" altLang="zh-TW" dirty="0"/>
          </a:p>
          <a:p>
            <a:r>
              <a:rPr lang="zh-TW" altLang="en-US" sz="2800" dirty="0" smtClean="0"/>
              <a:t>產生背景</a:t>
            </a:r>
            <a:endParaRPr lang="en-US" altLang="zh-TW" sz="2800" dirty="0" smtClean="0"/>
          </a:p>
          <a:p>
            <a:pPr lvl="1"/>
            <a:r>
              <a:rPr lang="zh-TW" altLang="en-US" dirty="0" smtClean="0"/>
              <a:t>受</a:t>
            </a:r>
            <a:r>
              <a:rPr lang="en-US" altLang="zh-TW" dirty="0" smtClean="0"/>
              <a:t>Google</a:t>
            </a:r>
            <a:r>
              <a:rPr lang="zh-TW" altLang="en-US" dirty="0" smtClean="0"/>
              <a:t>三篇論文的啟發</a:t>
            </a:r>
            <a:r>
              <a:rPr lang="en-US" altLang="zh-TW" dirty="0" smtClean="0"/>
              <a:t>(GFS</a:t>
            </a:r>
            <a:r>
              <a:rPr lang="zh-TW" altLang="en-US" dirty="0" smtClean="0"/>
              <a:t>、</a:t>
            </a:r>
            <a:r>
              <a:rPr lang="en-US" altLang="zh-TW" dirty="0" smtClean="0"/>
              <a:t>MapReduce</a:t>
            </a:r>
            <a:r>
              <a:rPr lang="zh-TW" altLang="en-US" dirty="0" smtClean="0"/>
              <a:t>、</a:t>
            </a:r>
            <a:r>
              <a:rPr lang="en-US" altLang="zh-TW" dirty="0" err="1" smtClean="0"/>
              <a:t>BigTable</a:t>
            </a:r>
            <a:r>
              <a:rPr lang="en-US" altLang="zh-TW" dirty="0" smtClean="0"/>
              <a:t>)</a:t>
            </a:r>
          </a:p>
          <a:p>
            <a:pPr marL="457200" lvl="1" indent="0">
              <a:buNone/>
            </a:pPr>
            <a:endParaRPr lang="en-US" altLang="zh-TW" dirty="0"/>
          </a:p>
        </p:txBody>
      </p:sp>
    </p:spTree>
    <p:extLst>
      <p:ext uri="{BB962C8B-B14F-4D97-AF65-F5344CB8AC3E}">
        <p14:creationId xmlns:p14="http://schemas.microsoft.com/office/powerpoint/2010/main" val="1043213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1331640" y="0"/>
            <a:ext cx="739933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2800" b="1" i="0" u="none" strike="noStrike" cap="none" dirty="0" err="1">
                <a:solidFill>
                  <a:schemeClr val="dk2"/>
                </a:solidFill>
                <a:latin typeface="Verdana"/>
                <a:ea typeface="Verdana"/>
                <a:cs typeface="Verdana"/>
                <a:sym typeface="Verdana"/>
              </a:rPr>
              <a:t>HBase</a:t>
            </a:r>
            <a:r>
              <a:rPr lang="en-US" sz="2800" b="1" i="0" u="none" strike="noStrike" cap="none" dirty="0">
                <a:solidFill>
                  <a:schemeClr val="dk2"/>
                </a:solidFill>
                <a:latin typeface="Arial"/>
                <a:ea typeface="Arial"/>
                <a:cs typeface="Arial"/>
                <a:sym typeface="Arial"/>
              </a:rPr>
              <a:t> </a:t>
            </a:r>
            <a:r>
              <a:rPr lang="en-US" sz="2800" b="1" i="0" u="none" strike="noStrike" cap="none" dirty="0" err="1">
                <a:solidFill>
                  <a:schemeClr val="dk2"/>
                </a:solidFill>
                <a:latin typeface="Arial"/>
                <a:ea typeface="Arial"/>
                <a:cs typeface="Arial"/>
                <a:sym typeface="Arial"/>
              </a:rPr>
              <a:t>資料運作架構</a:t>
            </a:r>
            <a:endParaRPr lang="en-US" sz="2800" b="1" i="0" u="none" strike="noStrike" cap="none" dirty="0">
              <a:solidFill>
                <a:schemeClr val="dk2"/>
              </a:solidFill>
              <a:latin typeface="Arial"/>
              <a:ea typeface="Arial"/>
              <a:cs typeface="Arial"/>
              <a:sym typeface="Arial"/>
            </a:endParaRPr>
          </a:p>
        </p:txBody>
      </p:sp>
      <p:sp>
        <p:nvSpPr>
          <p:cNvPr id="336" name="Shape 336"/>
          <p:cNvSpPr txBox="1"/>
          <p:nvPr/>
        </p:nvSpPr>
        <p:spPr>
          <a:xfrm>
            <a:off x="952500" y="1255712"/>
            <a:ext cx="7154861" cy="11699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C00000"/>
              </a:buClr>
              <a:buSzPct val="25000"/>
              <a:buFont typeface="Verdana"/>
              <a:buNone/>
            </a:pPr>
            <a:r>
              <a:rPr lang="en-US" sz="1400" b="0" i="0" u="none" dirty="0" err="1">
                <a:solidFill>
                  <a:srgbClr val="C00000"/>
                </a:solidFill>
                <a:latin typeface="Verdana"/>
                <a:ea typeface="Verdana"/>
                <a:cs typeface="Verdana"/>
                <a:sym typeface="Verdana"/>
              </a:rPr>
              <a:t>HBase</a:t>
            </a:r>
            <a:r>
              <a:rPr lang="en-US" sz="1400" b="0" i="0" u="none" dirty="0">
                <a:solidFill>
                  <a:srgbClr val="C00000"/>
                </a:solidFill>
                <a:latin typeface="Verdana"/>
                <a:ea typeface="Verdana"/>
                <a:cs typeface="Verdana"/>
                <a:sym typeface="Verdana"/>
              </a:rPr>
              <a:t> uses </a:t>
            </a:r>
            <a:r>
              <a:rPr lang="en-US" sz="1400" b="0" i="0" u="none" dirty="0" err="1">
                <a:solidFill>
                  <a:srgbClr val="C00000"/>
                </a:solidFill>
                <a:latin typeface="Verdana"/>
                <a:ea typeface="Verdana"/>
                <a:cs typeface="Verdana"/>
                <a:sym typeface="Verdana"/>
              </a:rPr>
              <a:t>ZooKeeper</a:t>
            </a:r>
            <a:r>
              <a:rPr lang="en-US" sz="1400" b="0" i="0" u="none" dirty="0">
                <a:solidFill>
                  <a:srgbClr val="C00000"/>
                </a:solidFill>
                <a:latin typeface="Verdana"/>
                <a:ea typeface="Verdana"/>
                <a:cs typeface="Verdana"/>
                <a:sym typeface="Verdana"/>
              </a:rPr>
              <a:t> as a distributed coordination service to maintain server state in the cluster. Zookeeper maintains which servers are alive and available, and provides server failure notification. Zookeeper uses consensus to guarantee common shared state. Note that there should be three or five machines for consensus.</a:t>
            </a:r>
          </a:p>
        </p:txBody>
      </p:sp>
      <p:pic>
        <p:nvPicPr>
          <p:cNvPr id="337" name="Shape 337" descr="https://www.mapr.com/sites/default/files/blogimages/HBaseArchitecture-Blog-Fig4.png"/>
          <p:cNvPicPr preferRelativeResize="0"/>
          <p:nvPr/>
        </p:nvPicPr>
        <p:blipFill rotWithShape="1">
          <a:blip r:embed="rId3">
            <a:alphaModFix/>
          </a:blip>
          <a:srcRect l="3247" r="2970" b="3980"/>
          <a:stretch/>
        </p:blipFill>
        <p:spPr>
          <a:xfrm>
            <a:off x="1008062" y="2700336"/>
            <a:ext cx="7043736" cy="3262312"/>
          </a:xfrm>
          <a:prstGeom prst="rect">
            <a:avLst/>
          </a:prstGeom>
          <a:noFill/>
          <a:ln>
            <a:noFill/>
          </a:ln>
        </p:spPr>
      </p:pic>
    </p:spTree>
    <p:extLst>
      <p:ext uri="{BB962C8B-B14F-4D97-AF65-F5344CB8AC3E}">
        <p14:creationId xmlns:p14="http://schemas.microsoft.com/office/powerpoint/2010/main" val="2447884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259632" y="0"/>
            <a:ext cx="739933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2800" b="1" i="0" u="none" strike="noStrike" cap="none" dirty="0" err="1">
                <a:solidFill>
                  <a:schemeClr val="dk2"/>
                </a:solidFill>
                <a:latin typeface="Verdana"/>
                <a:ea typeface="Verdana"/>
                <a:cs typeface="Verdana"/>
                <a:sym typeface="Verdana"/>
              </a:rPr>
              <a:t>HBase</a:t>
            </a:r>
            <a:r>
              <a:rPr lang="en-US" sz="2800" b="1" i="0" u="none" strike="noStrike" cap="none" dirty="0">
                <a:solidFill>
                  <a:schemeClr val="dk2"/>
                </a:solidFill>
                <a:latin typeface="Arial"/>
                <a:ea typeface="Arial"/>
                <a:cs typeface="Arial"/>
                <a:sym typeface="Arial"/>
              </a:rPr>
              <a:t> </a:t>
            </a:r>
            <a:r>
              <a:rPr lang="en-US" sz="2800" b="1" i="0" u="none" strike="noStrike" cap="none" dirty="0" err="1">
                <a:solidFill>
                  <a:schemeClr val="dk2"/>
                </a:solidFill>
                <a:latin typeface="Arial"/>
                <a:ea typeface="Arial"/>
                <a:cs typeface="Arial"/>
                <a:sym typeface="Arial"/>
              </a:rPr>
              <a:t>資料運作架構</a:t>
            </a:r>
            <a:endParaRPr lang="en-US" sz="2800" b="1" i="0" u="none" strike="noStrike" cap="none" dirty="0">
              <a:solidFill>
                <a:schemeClr val="dk2"/>
              </a:solidFill>
              <a:latin typeface="Arial"/>
              <a:ea typeface="Arial"/>
              <a:cs typeface="Arial"/>
              <a:sym typeface="Arial"/>
            </a:endParaRPr>
          </a:p>
        </p:txBody>
      </p:sp>
      <p:pic>
        <p:nvPicPr>
          <p:cNvPr id="343" name="Shape 343" descr="https://www.mapr.com/sites/default/files/blogimages/HBaseArchitecture-Blog-Fig3.png"/>
          <p:cNvPicPr preferRelativeResize="0"/>
          <p:nvPr/>
        </p:nvPicPr>
        <p:blipFill rotWithShape="1">
          <a:blip r:embed="rId3">
            <a:alphaModFix/>
          </a:blip>
          <a:srcRect t="11737" b="6387"/>
          <a:stretch/>
        </p:blipFill>
        <p:spPr>
          <a:xfrm>
            <a:off x="900112" y="3114675"/>
            <a:ext cx="7259636" cy="3021012"/>
          </a:xfrm>
          <a:prstGeom prst="rect">
            <a:avLst/>
          </a:prstGeom>
          <a:noFill/>
          <a:ln>
            <a:noFill/>
          </a:ln>
        </p:spPr>
      </p:pic>
      <p:sp>
        <p:nvSpPr>
          <p:cNvPr id="344" name="Shape 344"/>
          <p:cNvSpPr txBox="1"/>
          <p:nvPr/>
        </p:nvSpPr>
        <p:spPr>
          <a:xfrm>
            <a:off x="900112" y="1185862"/>
            <a:ext cx="7188199" cy="187801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C00000"/>
              </a:buClr>
              <a:buSzPct val="25000"/>
              <a:buFont typeface="Verdana"/>
              <a:buNone/>
            </a:pPr>
            <a:r>
              <a:rPr lang="en-US" sz="1400" b="0" i="0" u="none">
                <a:solidFill>
                  <a:srgbClr val="C00000"/>
                </a:solidFill>
                <a:latin typeface="Verdana"/>
                <a:ea typeface="Verdana"/>
                <a:cs typeface="Verdana"/>
                <a:sym typeface="Verdana"/>
              </a:rPr>
              <a:t>A </a:t>
            </a:r>
            <a:r>
              <a:rPr lang="en-US" sz="1400" b="1" i="0" u="none">
                <a:solidFill>
                  <a:srgbClr val="C00000"/>
                </a:solidFill>
                <a:latin typeface="Verdana"/>
                <a:ea typeface="Verdana"/>
                <a:cs typeface="Verdana"/>
                <a:sym typeface="Verdana"/>
              </a:rPr>
              <a:t>HBase Master</a:t>
            </a:r>
            <a:r>
              <a:rPr lang="en-US" sz="1400" b="0" i="0" u="none">
                <a:solidFill>
                  <a:srgbClr val="C00000"/>
                </a:solidFill>
                <a:latin typeface="Verdana"/>
                <a:ea typeface="Verdana"/>
                <a:cs typeface="Verdana"/>
                <a:sym typeface="Verdana"/>
              </a:rPr>
              <a:t> is responsible for:</a:t>
            </a:r>
          </a:p>
          <a:p>
            <a:pPr marL="0" marR="0" lvl="0" indent="0" algn="l" rtl="0">
              <a:lnSpc>
                <a:spcPct val="100000"/>
              </a:lnSpc>
              <a:spcBef>
                <a:spcPts val="0"/>
              </a:spcBef>
              <a:spcAft>
                <a:spcPts val="0"/>
              </a:spcAft>
              <a:buClr>
                <a:schemeClr val="dk1"/>
              </a:buClr>
              <a:buFont typeface="Arial Narrow"/>
              <a:buNone/>
            </a:pPr>
            <a:endParaRPr sz="1400" b="1" i="0" u="none">
              <a:solidFill>
                <a:srgbClr val="C00000"/>
              </a:solidFill>
              <a:latin typeface="Verdana"/>
              <a:ea typeface="Verdana"/>
              <a:cs typeface="Verdana"/>
              <a:sym typeface="Verdana"/>
            </a:endParaRPr>
          </a:p>
          <a:p>
            <a:pPr marL="0" marR="0" lvl="0" indent="0" algn="l" rtl="0">
              <a:lnSpc>
                <a:spcPct val="100000"/>
              </a:lnSpc>
              <a:spcBef>
                <a:spcPts val="0"/>
              </a:spcBef>
              <a:spcAft>
                <a:spcPts val="0"/>
              </a:spcAft>
              <a:buClr>
                <a:srgbClr val="C00000"/>
              </a:buClr>
              <a:buSzPct val="25000"/>
              <a:buFont typeface="Verdana"/>
              <a:buNone/>
            </a:pPr>
            <a:r>
              <a:rPr lang="en-US" sz="1400" b="1" i="0" u="none">
                <a:solidFill>
                  <a:srgbClr val="C00000"/>
                </a:solidFill>
                <a:latin typeface="Verdana"/>
                <a:ea typeface="Verdana"/>
                <a:cs typeface="Verdana"/>
                <a:sym typeface="Verdana"/>
              </a:rPr>
              <a:t>1. Coordinating the region servers</a:t>
            </a:r>
          </a:p>
          <a:p>
            <a:pPr marL="0" marR="0" lvl="0" indent="0" algn="l" rtl="0">
              <a:lnSpc>
                <a:spcPct val="100000"/>
              </a:lnSpc>
              <a:spcBef>
                <a:spcPts val="0"/>
              </a:spcBef>
              <a:spcAft>
                <a:spcPts val="0"/>
              </a:spcAft>
              <a:buClr>
                <a:srgbClr val="C00000"/>
              </a:buClr>
              <a:buSzPct val="25000"/>
              <a:buFont typeface="Verdana"/>
              <a:buNone/>
            </a:pPr>
            <a:r>
              <a:rPr lang="en-US" sz="1200" b="0" i="0" u="none">
                <a:solidFill>
                  <a:srgbClr val="C00000"/>
                </a:solidFill>
                <a:latin typeface="Verdana"/>
                <a:ea typeface="Verdana"/>
                <a:cs typeface="Verdana"/>
                <a:sym typeface="Verdana"/>
              </a:rPr>
              <a:t>- Assigning regions on startup , re-assigning regions for recovery or load balancing</a:t>
            </a:r>
          </a:p>
          <a:p>
            <a:pPr marL="0" marR="0" lvl="0" indent="0" algn="l" rtl="0">
              <a:lnSpc>
                <a:spcPct val="100000"/>
              </a:lnSpc>
              <a:spcBef>
                <a:spcPts val="0"/>
              </a:spcBef>
              <a:spcAft>
                <a:spcPts val="0"/>
              </a:spcAft>
              <a:buClr>
                <a:srgbClr val="C00000"/>
              </a:buClr>
              <a:buSzPct val="25000"/>
              <a:buFont typeface="Verdana"/>
              <a:buNone/>
            </a:pPr>
            <a:r>
              <a:rPr lang="en-US" sz="1200" b="0" i="0" u="none">
                <a:solidFill>
                  <a:srgbClr val="C00000"/>
                </a:solidFill>
                <a:latin typeface="Verdana"/>
                <a:ea typeface="Verdana"/>
                <a:cs typeface="Verdana"/>
                <a:sym typeface="Verdana"/>
              </a:rPr>
              <a:t>- Monitoring all RegionServer instances in the cluster (listens for notifications from zookeeper)</a:t>
            </a:r>
          </a:p>
          <a:p>
            <a:pPr marL="0" marR="0" lvl="0" indent="0" algn="l" rtl="0">
              <a:lnSpc>
                <a:spcPct val="100000"/>
              </a:lnSpc>
              <a:spcBef>
                <a:spcPts val="0"/>
              </a:spcBef>
              <a:spcAft>
                <a:spcPts val="0"/>
              </a:spcAft>
              <a:buClr>
                <a:schemeClr val="dk1"/>
              </a:buClr>
              <a:buFont typeface="Arial Narrow"/>
              <a:buNone/>
            </a:pPr>
            <a:endParaRPr sz="1200" b="0" i="0" u="none">
              <a:solidFill>
                <a:srgbClr val="C00000"/>
              </a:solidFill>
              <a:latin typeface="Verdana"/>
              <a:ea typeface="Verdana"/>
              <a:cs typeface="Verdana"/>
              <a:sym typeface="Verdana"/>
            </a:endParaRPr>
          </a:p>
          <a:p>
            <a:pPr marL="0" marR="0" lvl="0" indent="0" algn="l" rtl="0">
              <a:lnSpc>
                <a:spcPct val="100000"/>
              </a:lnSpc>
              <a:spcBef>
                <a:spcPts val="0"/>
              </a:spcBef>
              <a:spcAft>
                <a:spcPts val="0"/>
              </a:spcAft>
              <a:buClr>
                <a:srgbClr val="C00000"/>
              </a:buClr>
              <a:buSzPct val="25000"/>
              <a:buFont typeface="Verdana"/>
              <a:buNone/>
            </a:pPr>
            <a:r>
              <a:rPr lang="en-US" sz="1400" b="1" i="0" u="none">
                <a:solidFill>
                  <a:srgbClr val="C00000"/>
                </a:solidFill>
                <a:latin typeface="Verdana"/>
                <a:ea typeface="Verdana"/>
                <a:cs typeface="Verdana"/>
                <a:sym typeface="Verdana"/>
              </a:rPr>
              <a:t>2. Admin functions</a:t>
            </a:r>
          </a:p>
          <a:p>
            <a:pPr marL="0" marR="0" lvl="0" indent="0" algn="l" rtl="0">
              <a:lnSpc>
                <a:spcPct val="100000"/>
              </a:lnSpc>
              <a:spcBef>
                <a:spcPts val="0"/>
              </a:spcBef>
              <a:spcAft>
                <a:spcPts val="0"/>
              </a:spcAft>
              <a:buClr>
                <a:srgbClr val="C00000"/>
              </a:buClr>
              <a:buSzPct val="25000"/>
              <a:buFont typeface="Verdana"/>
              <a:buNone/>
            </a:pPr>
            <a:r>
              <a:rPr lang="en-US" sz="1200" b="0" i="0" u="none">
                <a:solidFill>
                  <a:srgbClr val="C00000"/>
                </a:solidFill>
                <a:latin typeface="Verdana"/>
                <a:ea typeface="Verdana"/>
                <a:cs typeface="Verdana"/>
                <a:sym typeface="Verdana"/>
              </a:rPr>
              <a:t>- Interface for creating, deleting, updating tables</a:t>
            </a:r>
          </a:p>
        </p:txBody>
      </p:sp>
    </p:spTree>
    <p:extLst>
      <p:ext uri="{BB962C8B-B14F-4D97-AF65-F5344CB8AC3E}">
        <p14:creationId xmlns:p14="http://schemas.microsoft.com/office/powerpoint/2010/main" val="3976433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8"/>
          <p:cNvSpPr>
            <a:spLocks noGrp="1" noChangeArrowheads="1"/>
          </p:cNvSpPr>
          <p:nvPr>
            <p:ph type="title"/>
          </p:nvPr>
        </p:nvSpPr>
        <p:spPr>
          <a:xfrm>
            <a:off x="1259632" y="-14514"/>
            <a:ext cx="7399337" cy="841374"/>
          </a:xfrm>
        </p:spPr>
        <p:txBody>
          <a:bodyPr/>
          <a:lstStyle/>
          <a:p>
            <a:r>
              <a:rPr lang="en-US" altLang="zh-TW" dirty="0" err="1" smtClean="0">
                <a:latin typeface="Verdana" pitchFamily="34" charset="0"/>
                <a:ea typeface="新細明體" charset="-120"/>
              </a:rPr>
              <a:t>HBase</a:t>
            </a:r>
            <a:r>
              <a:rPr lang="en-US" altLang="zh-TW" dirty="0" smtClean="0">
                <a:latin typeface="標楷體" pitchFamily="65" charset="-120"/>
                <a:ea typeface="標楷體" pitchFamily="65" charset="-120"/>
                <a:cs typeface="Verdana" pitchFamily="34" charset="0"/>
              </a:rPr>
              <a:t> </a:t>
            </a:r>
            <a:r>
              <a:rPr lang="zh-TW" altLang="en-US" dirty="0" smtClean="0">
                <a:latin typeface="標楷體" pitchFamily="65" charset="-120"/>
                <a:ea typeface="標楷體" pitchFamily="65" charset="-120"/>
                <a:cs typeface="Verdana" pitchFamily="34" charset="0"/>
              </a:rPr>
              <a:t>資料運作架構</a:t>
            </a:r>
            <a:endParaRPr lang="en-US" altLang="zh-TW" dirty="0" smtClean="0">
              <a:latin typeface="Verdana" pitchFamily="34" charset="0"/>
              <a:ea typeface="標楷體" pitchFamily="65" charset="-120"/>
              <a:cs typeface="Verdana" pitchFamily="34" charset="0"/>
            </a:endParaRPr>
          </a:p>
        </p:txBody>
      </p:sp>
      <p:sp>
        <p:nvSpPr>
          <p:cNvPr id="40963" name="矩形 1"/>
          <p:cNvSpPr>
            <a:spLocks noChangeArrowheads="1"/>
          </p:cNvSpPr>
          <p:nvPr/>
        </p:nvSpPr>
        <p:spPr bwMode="auto">
          <a:xfrm>
            <a:off x="927100" y="1162050"/>
            <a:ext cx="7213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b="0">
                <a:solidFill>
                  <a:srgbClr val="C00000"/>
                </a:solidFill>
                <a:latin typeface="Verdana" pitchFamily="34" charset="0"/>
                <a:ea typeface="新細明體" charset="-120"/>
              </a:rPr>
              <a:t>There is a special HBase Catalog table called the </a:t>
            </a:r>
            <a:r>
              <a:rPr lang="en-US" altLang="zh-TW" sz="1400">
                <a:solidFill>
                  <a:srgbClr val="C00000"/>
                </a:solidFill>
                <a:latin typeface="Verdana" pitchFamily="34" charset="0"/>
                <a:ea typeface="新細明體" charset="-120"/>
              </a:rPr>
              <a:t>META table</a:t>
            </a:r>
            <a:r>
              <a:rPr lang="en-US" altLang="zh-TW" sz="1400" b="0">
                <a:solidFill>
                  <a:srgbClr val="C00000"/>
                </a:solidFill>
                <a:latin typeface="Verdana" pitchFamily="34" charset="0"/>
                <a:ea typeface="新細明體" charset="-120"/>
              </a:rPr>
              <a:t>, which holds the location of the regions in the cluster. ZooKeeper stores the location of the META table.</a:t>
            </a:r>
          </a:p>
          <a:p>
            <a:endParaRPr lang="en-US" altLang="zh-TW" sz="1400" b="0">
              <a:solidFill>
                <a:srgbClr val="C00000"/>
              </a:solidFill>
              <a:latin typeface="Verdana" pitchFamily="34" charset="0"/>
              <a:ea typeface="新細明體" charset="-120"/>
            </a:endParaRPr>
          </a:p>
          <a:p>
            <a:r>
              <a:rPr lang="en-US" altLang="zh-TW" sz="1400" b="0">
                <a:solidFill>
                  <a:srgbClr val="C00000"/>
                </a:solidFill>
                <a:latin typeface="Verdana" pitchFamily="34" charset="0"/>
                <a:ea typeface="新細明體" charset="-120"/>
              </a:rPr>
              <a:t>This META table is an HBase table that keeps a list of all regions in the system.</a:t>
            </a:r>
          </a:p>
          <a:p>
            <a:r>
              <a:rPr lang="en-US" altLang="zh-TW" sz="1400" b="0">
                <a:solidFill>
                  <a:srgbClr val="C00000"/>
                </a:solidFill>
                <a:latin typeface="Verdana" pitchFamily="34" charset="0"/>
                <a:ea typeface="新細明體" charset="-120"/>
              </a:rPr>
              <a:t>The .META. table is like a b tree.</a:t>
            </a:r>
          </a:p>
          <a:p>
            <a:r>
              <a:rPr lang="en-US" altLang="zh-TW" sz="1400" b="0">
                <a:solidFill>
                  <a:srgbClr val="C00000"/>
                </a:solidFill>
                <a:latin typeface="Verdana" pitchFamily="34" charset="0"/>
                <a:ea typeface="新細明體" charset="-120"/>
              </a:rPr>
              <a:t>The .META. table structure is as follows:ues: RegionServer</a:t>
            </a:r>
            <a:endParaRPr lang="zh-TW" altLang="en-US" sz="1400" b="0">
              <a:solidFill>
                <a:srgbClr val="C00000"/>
              </a:solidFill>
              <a:latin typeface="Verdana" pitchFamily="34" charset="0"/>
              <a:ea typeface="新細明體" charset="-120"/>
            </a:endParaRP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l="2051" r="4073" b="11247"/>
          <a:stretch>
            <a:fillRect/>
          </a:stretch>
        </p:blipFill>
        <p:spPr bwMode="auto">
          <a:xfrm>
            <a:off x="1017588" y="2916238"/>
            <a:ext cx="7024687" cy="3267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spTree>
    <p:extLst>
      <p:ext uri="{BB962C8B-B14F-4D97-AF65-F5344CB8AC3E}">
        <p14:creationId xmlns:p14="http://schemas.microsoft.com/office/powerpoint/2010/main" val="2638170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457200" y="-99247"/>
            <a:ext cx="8229600" cy="1143000"/>
          </a:xfrm>
        </p:spPr>
        <p:txBody>
          <a:bodyPr/>
          <a:lstStyle/>
          <a:p>
            <a:r>
              <a:rPr lang="zh-TW" altLang="en-US" dirty="0" smtClean="0"/>
              <a:t>總結</a:t>
            </a:r>
            <a:endParaRPr lang="zh-TW" altLang="en-US" dirty="0"/>
          </a:p>
        </p:txBody>
      </p:sp>
      <p:sp>
        <p:nvSpPr>
          <p:cNvPr id="7" name="內容版面配置區 6"/>
          <p:cNvSpPr>
            <a:spLocks noGrp="1"/>
          </p:cNvSpPr>
          <p:nvPr>
            <p:ph sz="quarter" idx="1"/>
          </p:nvPr>
        </p:nvSpPr>
        <p:spPr>
          <a:xfrm>
            <a:off x="457200" y="836712"/>
            <a:ext cx="8229600" cy="3556992"/>
          </a:xfrm>
        </p:spPr>
        <p:txBody>
          <a:bodyPr/>
          <a:lstStyle/>
          <a:p>
            <a:r>
              <a:rPr lang="en-US" altLang="zh-TW" dirty="0" err="1"/>
              <a:t>hadoop</a:t>
            </a:r>
            <a:r>
              <a:rPr lang="zh-TW" altLang="en-US" dirty="0"/>
              <a:t>生態系統架構，</a:t>
            </a:r>
            <a:r>
              <a:rPr lang="en-US" altLang="zh-TW" dirty="0" err="1"/>
              <a:t>hadoop</a:t>
            </a:r>
            <a:r>
              <a:rPr lang="zh-TW" altLang="en-US" dirty="0"/>
              <a:t>的檔案透過分散式檔案系統</a:t>
            </a:r>
            <a:r>
              <a:rPr lang="en-US" altLang="zh-TW" dirty="0" err="1"/>
              <a:t>hdfs</a:t>
            </a:r>
            <a:r>
              <a:rPr lang="zh-TW" altLang="en-US" dirty="0"/>
              <a:t>處理</a:t>
            </a:r>
            <a:endParaRPr lang="en-US" altLang="zh-TW" dirty="0"/>
          </a:p>
          <a:p>
            <a:r>
              <a:rPr lang="en-US" altLang="zh-TW" dirty="0" err="1"/>
              <a:t>hbase</a:t>
            </a:r>
            <a:r>
              <a:rPr lang="zh-TW" altLang="en-US" dirty="0"/>
              <a:t>是一個</a:t>
            </a:r>
            <a:r>
              <a:rPr lang="en-US" altLang="zh-TW" dirty="0" err="1"/>
              <a:t>noSQL</a:t>
            </a:r>
            <a:r>
              <a:rPr lang="zh-TW" altLang="en-US" dirty="0"/>
              <a:t>的</a:t>
            </a:r>
            <a:r>
              <a:rPr lang="en-US" altLang="zh-TW" dirty="0"/>
              <a:t>DB,</a:t>
            </a:r>
            <a:r>
              <a:rPr lang="zh-TW" altLang="en-US" dirty="0"/>
              <a:t>他可以有效的分散資料</a:t>
            </a:r>
            <a:endParaRPr lang="en-US" altLang="zh-TW" dirty="0"/>
          </a:p>
          <a:p>
            <a:r>
              <a:rPr lang="en-US" altLang="zh-TW" dirty="0"/>
              <a:t>zookeeper</a:t>
            </a:r>
            <a:r>
              <a:rPr lang="zh-TW" altLang="en-US" dirty="0"/>
              <a:t>支援</a:t>
            </a:r>
            <a:r>
              <a:rPr lang="en-US" altLang="zh-TW" dirty="0" err="1"/>
              <a:t>hbase</a:t>
            </a:r>
            <a:r>
              <a:rPr lang="zh-TW" altLang="en-US" dirty="0"/>
              <a:t>的</a:t>
            </a:r>
            <a:r>
              <a:rPr lang="zh-TW" altLang="en-US" dirty="0" smtClean="0"/>
              <a:t>運行與管理程式是否</a:t>
            </a:r>
            <a:r>
              <a:rPr lang="zh-TW" altLang="en-US" dirty="0"/>
              <a:t>正常運作</a:t>
            </a:r>
            <a:endParaRPr lang="en-US" altLang="zh-TW" dirty="0"/>
          </a:p>
          <a:p>
            <a:r>
              <a:rPr lang="en-US" altLang="zh-TW" dirty="0"/>
              <a:t>Pig</a:t>
            </a:r>
            <a:r>
              <a:rPr lang="zh-TW" altLang="en-US" dirty="0"/>
              <a:t>與</a:t>
            </a:r>
            <a:r>
              <a:rPr lang="en-US" altLang="zh-TW" dirty="0"/>
              <a:t>Hive</a:t>
            </a:r>
            <a:r>
              <a:rPr lang="zh-TW" altLang="en-US" dirty="0"/>
              <a:t>可以對資料</a:t>
            </a:r>
            <a:r>
              <a:rPr lang="zh-TW" altLang="en-US" dirty="0" smtClean="0"/>
              <a:t>進行處理</a:t>
            </a:r>
            <a:endParaRPr lang="en-US" altLang="zh-TW" dirty="0"/>
          </a:p>
          <a:p>
            <a:r>
              <a:rPr lang="en-US" altLang="zh-TW" dirty="0"/>
              <a:t>Hive</a:t>
            </a:r>
            <a:r>
              <a:rPr lang="zh-TW" altLang="en-US" dirty="0"/>
              <a:t>可以使用傳統的</a:t>
            </a:r>
            <a:r>
              <a:rPr lang="en-US" altLang="zh-TW" dirty="0" err="1"/>
              <a:t>sql</a:t>
            </a:r>
            <a:r>
              <a:rPr lang="zh-TW" altLang="en-US" dirty="0"/>
              <a:t>指令對</a:t>
            </a:r>
            <a:r>
              <a:rPr lang="en-US" altLang="zh-TW" dirty="0" err="1"/>
              <a:t>hbase</a:t>
            </a:r>
            <a:r>
              <a:rPr lang="zh-TW" altLang="en-US" dirty="0" smtClean="0"/>
              <a:t>進行</a:t>
            </a:r>
            <a:r>
              <a:rPr lang="zh-TW" altLang="en-US" kern="1200" dirty="0" smtClean="0"/>
              <a:t>處理再</a:t>
            </a:r>
            <a:r>
              <a:rPr lang="zh-TW" altLang="en-US" kern="1200" dirty="0"/>
              <a:t>將處理過的資料存在</a:t>
            </a:r>
            <a:r>
              <a:rPr lang="en-US" altLang="zh-TW" kern="1200" dirty="0" err="1"/>
              <a:t>hbase</a:t>
            </a:r>
            <a:r>
              <a:rPr lang="zh-TW" altLang="en-US" kern="1200" dirty="0"/>
              <a:t>中</a:t>
            </a:r>
            <a:endParaRPr lang="en-US" altLang="zh-TW" kern="1200" dirty="0"/>
          </a:p>
          <a:p>
            <a:r>
              <a:rPr lang="en-US" altLang="zh-TW" dirty="0"/>
              <a:t>Spark</a:t>
            </a:r>
            <a:r>
              <a:rPr lang="zh-TW" altLang="en-US" dirty="0"/>
              <a:t>則為取代</a:t>
            </a:r>
            <a:r>
              <a:rPr lang="en-US" altLang="zh-TW" dirty="0"/>
              <a:t>YARN</a:t>
            </a:r>
            <a:r>
              <a:rPr lang="zh-TW" altLang="en-US" dirty="0"/>
              <a:t>，加速運算的系統</a:t>
            </a:r>
            <a:endParaRPr lang="en-US" altLang="zh-TW" dirty="0"/>
          </a:p>
          <a:p>
            <a:pPr marL="0" indent="0">
              <a:buNone/>
            </a:pPr>
            <a:endParaRPr lang="zh-TW" altLang="en-US" dirty="0"/>
          </a:p>
        </p:txBody>
      </p:sp>
    </p:spTree>
    <p:extLst>
      <p:ext uri="{BB962C8B-B14F-4D97-AF65-F5344CB8AC3E}">
        <p14:creationId xmlns:p14="http://schemas.microsoft.com/office/powerpoint/2010/main" val="190205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sp>
        <p:nvSpPr>
          <p:cNvPr id="66" name="Shape 66"/>
          <p:cNvSpPr txBox="1"/>
          <p:nvPr/>
        </p:nvSpPr>
        <p:spPr>
          <a:xfrm>
            <a:off x="1681161" y="3684587"/>
            <a:ext cx="5940424" cy="769937"/>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Verdana"/>
              <a:buNone/>
            </a:pPr>
            <a:r>
              <a:rPr lang="en-US" sz="4000" b="1" i="0" u="none" strike="noStrike" cap="none">
                <a:solidFill>
                  <a:srgbClr val="000000"/>
                </a:solidFill>
                <a:latin typeface="Verdana"/>
                <a:ea typeface="Verdana"/>
                <a:cs typeface="Verdana"/>
                <a:sym typeface="Verdana"/>
              </a:rPr>
              <a:t>Hadoop </a:t>
            </a:r>
            <a:r>
              <a:rPr lang="en-US" sz="4400" b="1" i="0" u="none" strike="noStrike" cap="none">
                <a:solidFill>
                  <a:srgbClr val="000000"/>
                </a:solidFill>
                <a:latin typeface="Arial"/>
                <a:ea typeface="Arial"/>
                <a:cs typeface="Arial"/>
                <a:sym typeface="Arial"/>
              </a:rPr>
              <a:t>渦輪增壓引擎</a:t>
            </a:r>
          </a:p>
        </p:txBody>
      </p:sp>
      <p:sp>
        <p:nvSpPr>
          <p:cNvPr id="67" name="Shape 67"/>
          <p:cNvSpPr txBox="1">
            <a:spLocks noGrp="1"/>
          </p:cNvSpPr>
          <p:nvPr>
            <p:ph type="title"/>
          </p:nvPr>
        </p:nvSpPr>
        <p:spPr>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SzPct val="25000"/>
              <a:buNone/>
            </a:pPr>
            <a:endParaRPr sz="2800" b="1" i="0" u="none" strike="noStrike" cap="none">
              <a:solidFill>
                <a:schemeClr val="dk2"/>
              </a:solidFill>
              <a:latin typeface="Arial Narrow"/>
              <a:ea typeface="Arial Narrow"/>
              <a:cs typeface="Arial Narrow"/>
              <a:sym typeface="Arial Narrow"/>
            </a:endParaRPr>
          </a:p>
        </p:txBody>
      </p:sp>
      <p:sp>
        <p:nvSpPr>
          <p:cNvPr id="68" name="Shape 68" descr="「apache pig picture」的圖片搜尋結果"/>
          <p:cNvSpPr txBox="1"/>
          <p:nvPr/>
        </p:nvSpPr>
        <p:spPr>
          <a:xfrm>
            <a:off x="144461" y="-144461"/>
            <a:ext cx="304799"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1" i="0" u="none">
              <a:solidFill>
                <a:schemeClr val="dk1"/>
              </a:solidFill>
              <a:latin typeface="Arial Narrow"/>
              <a:ea typeface="Arial Narrow"/>
              <a:cs typeface="Arial Narrow"/>
              <a:sym typeface="Arial Narrow"/>
            </a:endParaRPr>
          </a:p>
        </p:txBody>
      </p:sp>
      <p:pic>
        <p:nvPicPr>
          <p:cNvPr id="69" name="Shape 69" descr="http://spark.apache.org/images/spark-logo.png"/>
          <p:cNvPicPr preferRelativeResize="0"/>
          <p:nvPr/>
        </p:nvPicPr>
        <p:blipFill rotWithShape="1">
          <a:blip r:embed="rId3">
            <a:alphaModFix/>
          </a:blip>
          <a:srcRect/>
          <a:stretch/>
        </p:blipFill>
        <p:spPr>
          <a:xfrm>
            <a:off x="1165225" y="1449387"/>
            <a:ext cx="3486150" cy="1851024"/>
          </a:xfrm>
          <a:prstGeom prst="rect">
            <a:avLst/>
          </a:prstGeom>
          <a:noFill/>
          <a:ln>
            <a:noFill/>
          </a:ln>
        </p:spPr>
      </p:pic>
    </p:spTree>
    <p:extLst>
      <p:ext uri="{BB962C8B-B14F-4D97-AF65-F5344CB8AC3E}">
        <p14:creationId xmlns:p14="http://schemas.microsoft.com/office/powerpoint/2010/main" val="46957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115616" y="0"/>
            <a:ext cx="740568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2800" b="1" i="0" u="none" strike="noStrike" cap="none" dirty="0">
                <a:solidFill>
                  <a:srgbClr val="000000"/>
                </a:solidFill>
                <a:latin typeface="Verdana"/>
                <a:ea typeface="Verdana"/>
                <a:cs typeface="Verdana"/>
                <a:sym typeface="Verdana"/>
              </a:rPr>
              <a:t>Apache Spark</a:t>
            </a:r>
            <a:r>
              <a:rPr lang="en-US" sz="3200" b="1" i="0" u="none" strike="noStrike" cap="none" dirty="0">
                <a:solidFill>
                  <a:srgbClr val="000000"/>
                </a:solidFill>
                <a:latin typeface="Arial"/>
                <a:ea typeface="Arial"/>
                <a:cs typeface="Arial"/>
                <a:sym typeface="Arial"/>
              </a:rPr>
              <a:t> </a:t>
            </a:r>
            <a:r>
              <a:rPr lang="en-US" sz="3200" b="1" i="0" u="none" strike="noStrike" cap="none" dirty="0" err="1">
                <a:solidFill>
                  <a:srgbClr val="000000"/>
                </a:solidFill>
                <a:latin typeface="Arial"/>
                <a:ea typeface="Arial"/>
                <a:cs typeface="Arial"/>
                <a:sym typeface="Arial"/>
              </a:rPr>
              <a:t>系統架構</a:t>
            </a:r>
            <a:endParaRPr lang="en-US" sz="3200" b="1" i="0" u="none" strike="noStrike" cap="none" dirty="0">
              <a:solidFill>
                <a:srgbClr val="000000"/>
              </a:solidFill>
              <a:latin typeface="Arial"/>
              <a:ea typeface="Arial"/>
              <a:cs typeface="Arial"/>
              <a:sym typeface="Arial"/>
            </a:endParaRPr>
          </a:p>
        </p:txBody>
      </p:sp>
      <p:pic>
        <p:nvPicPr>
          <p:cNvPr id="89" name="Shape 89" descr="spark platform.png"/>
          <p:cNvPicPr preferRelativeResize="0"/>
          <p:nvPr/>
        </p:nvPicPr>
        <p:blipFill rotWithShape="1">
          <a:blip r:embed="rId3">
            <a:alphaModFix/>
          </a:blip>
          <a:srcRect/>
          <a:stretch/>
        </p:blipFill>
        <p:spPr>
          <a:xfrm>
            <a:off x="1241425" y="1468437"/>
            <a:ext cx="6645275" cy="4298949"/>
          </a:xfrm>
          <a:prstGeom prst="rect">
            <a:avLst/>
          </a:prstGeom>
          <a:noFill/>
          <a:ln>
            <a:noFill/>
          </a:ln>
        </p:spPr>
      </p:pic>
    </p:spTree>
    <p:extLst>
      <p:ext uri="{BB962C8B-B14F-4D97-AF65-F5344CB8AC3E}">
        <p14:creationId xmlns:p14="http://schemas.microsoft.com/office/powerpoint/2010/main" val="351921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8"/>
          <p:cNvSpPr>
            <a:spLocks noGrp="1" noChangeArrowheads="1"/>
          </p:cNvSpPr>
          <p:nvPr>
            <p:ph type="title"/>
          </p:nvPr>
        </p:nvSpPr>
        <p:spPr>
          <a:xfrm>
            <a:off x="1138692" y="0"/>
            <a:ext cx="7399337" cy="841374"/>
          </a:xfrm>
        </p:spPr>
        <p:txBody>
          <a:bodyPr/>
          <a:lstStyle/>
          <a:p>
            <a:r>
              <a:rPr lang="en-US" altLang="zh-TW" dirty="0" smtClean="0">
                <a:latin typeface="Verdana" pitchFamily="34" charset="0"/>
                <a:ea typeface="新細明體" charset="-120"/>
              </a:rPr>
              <a:t>Spark Standalone </a:t>
            </a:r>
            <a:r>
              <a:rPr lang="zh-TW" altLang="en-US" sz="3200" dirty="0" smtClean="0">
                <a:latin typeface="Verdana" pitchFamily="34" charset="0"/>
                <a:ea typeface="標楷體" pitchFamily="65" charset="-120"/>
                <a:cs typeface="Verdana" pitchFamily="34" charset="0"/>
              </a:rPr>
              <a:t>叢集運作架構</a:t>
            </a:r>
            <a:endParaRPr lang="en-US" altLang="zh-TW" sz="3200" dirty="0" smtClean="0">
              <a:latin typeface="Verdana" pitchFamily="34" charset="0"/>
              <a:ea typeface="新細明體" charset="-120"/>
            </a:endParaRPr>
          </a:p>
        </p:txBody>
      </p:sp>
      <p:pic>
        <p:nvPicPr>
          <p:cNvPr id="6147" name="Picture 6"/>
          <p:cNvPicPr>
            <a:picLocks noChangeAspect="1" noChangeArrowheads="1"/>
          </p:cNvPicPr>
          <p:nvPr/>
        </p:nvPicPr>
        <p:blipFill>
          <a:blip r:embed="rId3">
            <a:extLst>
              <a:ext uri="{28A0092B-C50C-407E-A947-70E740481C1C}">
                <a14:useLocalDpi xmlns:a14="http://schemas.microsoft.com/office/drawing/2010/main" val="0"/>
              </a:ext>
            </a:extLst>
          </a:blip>
          <a:srcRect r="2084"/>
          <a:stretch>
            <a:fillRect/>
          </a:stretch>
        </p:blipFill>
        <p:spPr bwMode="auto">
          <a:xfrm>
            <a:off x="939800" y="1825625"/>
            <a:ext cx="7115175" cy="34861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0675" y="3829050"/>
            <a:ext cx="755650"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688" y="1692275"/>
            <a:ext cx="755650" cy="615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4225" y="5003800"/>
            <a:ext cx="755650" cy="615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675" y="3816350"/>
            <a:ext cx="755650" cy="615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sp>
        <p:nvSpPr>
          <p:cNvPr id="6152" name="文字方塊 1"/>
          <p:cNvSpPr txBox="1">
            <a:spLocks noChangeArrowheads="1"/>
          </p:cNvSpPr>
          <p:nvPr/>
        </p:nvSpPr>
        <p:spPr bwMode="auto">
          <a:xfrm>
            <a:off x="1096963" y="4565650"/>
            <a:ext cx="1846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Cla01</a:t>
            </a:r>
            <a:r>
              <a:rPr lang="zh-TW" altLang="en-US">
                <a:ea typeface="新細明體" charset="-120"/>
              </a:rPr>
              <a:t>資料科學家</a:t>
            </a:r>
          </a:p>
        </p:txBody>
      </p:sp>
      <p:sp>
        <p:nvSpPr>
          <p:cNvPr id="6153" name="文字方塊 8"/>
          <p:cNvSpPr txBox="1">
            <a:spLocks noChangeArrowheads="1"/>
          </p:cNvSpPr>
          <p:nvPr/>
        </p:nvSpPr>
        <p:spPr bwMode="auto">
          <a:xfrm>
            <a:off x="4100513" y="2895600"/>
            <a:ext cx="785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spkma</a:t>
            </a:r>
            <a:endParaRPr lang="zh-TW" altLang="en-US">
              <a:ea typeface="新細明體" charset="-120"/>
            </a:endParaRPr>
          </a:p>
        </p:txBody>
      </p:sp>
      <p:sp>
        <p:nvSpPr>
          <p:cNvPr id="6154" name="文字方塊 9"/>
          <p:cNvSpPr txBox="1">
            <a:spLocks noChangeArrowheads="1"/>
          </p:cNvSpPr>
          <p:nvPr/>
        </p:nvSpPr>
        <p:spPr bwMode="auto">
          <a:xfrm>
            <a:off x="6421438" y="1574800"/>
            <a:ext cx="754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wka01</a:t>
            </a:r>
            <a:endParaRPr lang="zh-TW" altLang="en-US">
              <a:ea typeface="新細明體" charset="-120"/>
            </a:endParaRPr>
          </a:p>
        </p:txBody>
      </p:sp>
      <p:sp>
        <p:nvSpPr>
          <p:cNvPr id="6155" name="文字方塊 10"/>
          <p:cNvSpPr txBox="1">
            <a:spLocks noChangeArrowheads="1"/>
          </p:cNvSpPr>
          <p:nvPr/>
        </p:nvSpPr>
        <p:spPr bwMode="auto">
          <a:xfrm>
            <a:off x="6799263" y="5127625"/>
            <a:ext cx="7540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a:ea typeface="新細明體" charset="-120"/>
              </a:rPr>
              <a:t>wka02</a:t>
            </a:r>
            <a:endParaRPr lang="zh-TW" altLang="en-US">
              <a:ea typeface="新細明體" charset="-120"/>
            </a:endParaRPr>
          </a:p>
        </p:txBody>
      </p:sp>
      <p:sp>
        <p:nvSpPr>
          <p:cNvPr id="12" name="文字方塊 11"/>
          <p:cNvSpPr txBox="1"/>
          <p:nvPr/>
        </p:nvSpPr>
        <p:spPr>
          <a:xfrm>
            <a:off x="1463675" y="1292225"/>
            <a:ext cx="4241800" cy="307975"/>
          </a:xfrm>
          <a:prstGeom prst="rect">
            <a:avLst/>
          </a:prstGeom>
          <a:noFill/>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solidFill>
                  <a:srgbClr val="364D67"/>
                </a:solidFill>
                <a:ea typeface="新細明體" charset="-120"/>
              </a:rPr>
              <a:t>Client deploy mode </a:t>
            </a:r>
            <a:r>
              <a:rPr lang="zh-TW" altLang="en-US" sz="1400">
                <a:solidFill>
                  <a:srgbClr val="364D67"/>
                </a:solidFill>
                <a:ea typeface="新細明體" charset="-120"/>
              </a:rPr>
              <a:t>部署模式 </a:t>
            </a:r>
            <a:r>
              <a:rPr lang="en-US" altLang="zh-TW" sz="1400">
                <a:solidFill>
                  <a:srgbClr val="364D67"/>
                </a:solidFill>
                <a:ea typeface="新細明體" charset="-120"/>
              </a:rPr>
              <a:t>(</a:t>
            </a:r>
            <a:r>
              <a:rPr lang="zh-TW" altLang="en-US" sz="1400">
                <a:solidFill>
                  <a:srgbClr val="364D67"/>
                </a:solidFill>
                <a:ea typeface="新細明體" charset="-120"/>
              </a:rPr>
              <a:t>初期程式在開發時使用</a:t>
            </a:r>
            <a:r>
              <a:rPr lang="en-US" altLang="zh-TW" sz="1400">
                <a:solidFill>
                  <a:srgbClr val="364D67"/>
                </a:solidFill>
                <a:ea typeface="新細明體" charset="-120"/>
              </a:rPr>
              <a:t>)</a:t>
            </a:r>
            <a:endParaRPr lang="zh-TW" altLang="en-US" sz="1400">
              <a:solidFill>
                <a:srgbClr val="364D67"/>
              </a:solidFill>
              <a:ea typeface="新細明體" charset="-120"/>
            </a:endParaRPr>
          </a:p>
        </p:txBody>
      </p:sp>
      <p:sp>
        <p:nvSpPr>
          <p:cNvPr id="13" name="文字方塊 12"/>
          <p:cNvSpPr txBox="1"/>
          <p:nvPr/>
        </p:nvSpPr>
        <p:spPr>
          <a:xfrm>
            <a:off x="1463675" y="1574800"/>
            <a:ext cx="3579813" cy="307975"/>
          </a:xfrm>
          <a:prstGeom prst="rect">
            <a:avLst/>
          </a:prstGeom>
          <a:noFill/>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solidFill>
                  <a:srgbClr val="364D67"/>
                </a:solidFill>
                <a:ea typeface="新細明體" charset="-120"/>
              </a:rPr>
              <a:t>Cluster deploy mode</a:t>
            </a:r>
            <a:r>
              <a:rPr lang="zh-TW" altLang="en-US" sz="1400">
                <a:solidFill>
                  <a:srgbClr val="364D67"/>
                </a:solidFill>
                <a:ea typeface="新細明體" charset="-120"/>
              </a:rPr>
              <a:t> </a:t>
            </a:r>
            <a:r>
              <a:rPr lang="en-US" altLang="zh-TW" sz="1400">
                <a:solidFill>
                  <a:srgbClr val="364D67"/>
                </a:solidFill>
                <a:ea typeface="新細明體" charset="-120"/>
              </a:rPr>
              <a:t>(</a:t>
            </a:r>
            <a:r>
              <a:rPr lang="zh-TW" altLang="en-US" sz="1400">
                <a:solidFill>
                  <a:srgbClr val="364D67"/>
                </a:solidFill>
                <a:ea typeface="新細明體" charset="-120"/>
              </a:rPr>
              <a:t>後期程式在上線時使用</a:t>
            </a:r>
            <a:r>
              <a:rPr lang="en-US" altLang="zh-TW" sz="1400">
                <a:solidFill>
                  <a:srgbClr val="364D67"/>
                </a:solidFill>
                <a:ea typeface="新細明體" charset="-120"/>
              </a:rPr>
              <a:t>)</a:t>
            </a:r>
            <a:endParaRPr lang="zh-TW" altLang="en-US" sz="1400">
              <a:solidFill>
                <a:srgbClr val="364D67"/>
              </a:solidFill>
              <a:ea typeface="新細明體" charset="-120"/>
            </a:endParaRPr>
          </a:p>
        </p:txBody>
      </p:sp>
      <p:sp>
        <p:nvSpPr>
          <p:cNvPr id="14" name="文字方塊 13"/>
          <p:cNvSpPr txBox="1"/>
          <p:nvPr/>
        </p:nvSpPr>
        <p:spPr>
          <a:xfrm>
            <a:off x="1463675" y="1985963"/>
            <a:ext cx="577850" cy="307975"/>
          </a:xfrm>
          <a:prstGeom prst="rect">
            <a:avLst/>
          </a:prstGeom>
          <a:noFill/>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solidFill>
                  <a:srgbClr val="364D67"/>
                </a:solidFill>
                <a:ea typeface="新細明體" charset="-120"/>
              </a:rPr>
              <a:t>spark</a:t>
            </a:r>
            <a:endParaRPr lang="zh-TW" altLang="en-US" sz="1400">
              <a:solidFill>
                <a:srgbClr val="364D67"/>
              </a:solidFill>
              <a:ea typeface="新細明體" charset="-120"/>
            </a:endParaRPr>
          </a:p>
        </p:txBody>
      </p:sp>
      <p:sp>
        <p:nvSpPr>
          <p:cNvPr id="15" name="文字方塊 14"/>
          <p:cNvSpPr txBox="1"/>
          <p:nvPr/>
        </p:nvSpPr>
        <p:spPr>
          <a:xfrm>
            <a:off x="615950" y="2225675"/>
            <a:ext cx="962025" cy="307975"/>
          </a:xfrm>
          <a:prstGeom prst="rect">
            <a:avLst/>
          </a:prstGeom>
          <a:noFill/>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solidFill>
                  <a:srgbClr val="364D67"/>
                </a:solidFill>
                <a:ea typeface="新細明體" charset="-120"/>
              </a:rPr>
              <a:t>standalone</a:t>
            </a:r>
            <a:endParaRPr lang="zh-TW" altLang="en-US" sz="1400">
              <a:solidFill>
                <a:srgbClr val="364D67"/>
              </a:solidFill>
              <a:ea typeface="新細明體" charset="-120"/>
            </a:endParaRPr>
          </a:p>
        </p:txBody>
      </p:sp>
      <p:sp>
        <p:nvSpPr>
          <p:cNvPr id="16" name="文字方塊 15"/>
          <p:cNvSpPr txBox="1"/>
          <p:nvPr/>
        </p:nvSpPr>
        <p:spPr>
          <a:xfrm>
            <a:off x="1465263" y="2228850"/>
            <a:ext cx="496887" cy="307975"/>
          </a:xfrm>
          <a:prstGeom prst="rect">
            <a:avLst/>
          </a:prstGeom>
          <a:noFill/>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solidFill>
                  <a:srgbClr val="364D67"/>
                </a:solidFill>
                <a:ea typeface="新細明體" charset="-120"/>
              </a:rPr>
              <a:t>yarn</a:t>
            </a:r>
            <a:endParaRPr lang="zh-TW" altLang="en-US" sz="1400">
              <a:solidFill>
                <a:srgbClr val="364D67"/>
              </a:solidFill>
              <a:ea typeface="新細明體" charset="-120"/>
            </a:endParaRPr>
          </a:p>
        </p:txBody>
      </p:sp>
      <p:sp>
        <p:nvSpPr>
          <p:cNvPr id="17" name="文字方塊 16"/>
          <p:cNvSpPr txBox="1"/>
          <p:nvPr/>
        </p:nvSpPr>
        <p:spPr>
          <a:xfrm>
            <a:off x="1901825" y="2224088"/>
            <a:ext cx="650875" cy="307975"/>
          </a:xfrm>
          <a:prstGeom prst="rect">
            <a:avLst/>
          </a:prstGeom>
          <a:noFill/>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solidFill>
                  <a:srgbClr val="364D67"/>
                </a:solidFill>
                <a:ea typeface="新細明體" charset="-120"/>
              </a:rPr>
              <a:t>mesos</a:t>
            </a:r>
            <a:endParaRPr lang="zh-TW" altLang="en-US" sz="1400">
              <a:solidFill>
                <a:srgbClr val="364D67"/>
              </a:solidFill>
              <a:ea typeface="新細明體" charset="-120"/>
            </a:endParaRPr>
          </a:p>
        </p:txBody>
      </p:sp>
      <p:cxnSp>
        <p:nvCxnSpPr>
          <p:cNvPr id="6162" name="直線單箭頭接點 3"/>
          <p:cNvCxnSpPr>
            <a:cxnSpLocks noChangeShapeType="1"/>
            <a:stCxn id="16" idx="0"/>
          </p:cNvCxnSpPr>
          <p:nvPr/>
        </p:nvCxnSpPr>
        <p:spPr bwMode="auto">
          <a:xfrm flipH="1">
            <a:off x="1201738" y="2228850"/>
            <a:ext cx="511175" cy="63500"/>
          </a:xfrm>
          <a:prstGeom prst="straightConnector1">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6163" name="直線單箭頭接點 5"/>
          <p:cNvCxnSpPr>
            <a:cxnSpLocks noChangeShapeType="1"/>
          </p:cNvCxnSpPr>
          <p:nvPr/>
        </p:nvCxnSpPr>
        <p:spPr bwMode="auto">
          <a:xfrm>
            <a:off x="1712913" y="2163763"/>
            <a:ext cx="31750" cy="190500"/>
          </a:xfrm>
          <a:prstGeom prst="straightConnector1">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cxnSp>
        <p:nvCxnSpPr>
          <p:cNvPr id="6164" name="直線單箭頭接點 7"/>
          <p:cNvCxnSpPr>
            <a:cxnSpLocks noChangeShapeType="1"/>
            <a:stCxn id="16" idx="0"/>
          </p:cNvCxnSpPr>
          <p:nvPr/>
        </p:nvCxnSpPr>
        <p:spPr bwMode="auto">
          <a:xfrm>
            <a:off x="1712913" y="2228850"/>
            <a:ext cx="523875" cy="123825"/>
          </a:xfrm>
          <a:prstGeom prst="straightConnector1">
            <a:avLst/>
          </a:prstGeom>
          <a:noFill/>
          <a:ln w="9525" algn="ctr">
            <a:solidFill>
              <a:srgbClr val="333333"/>
            </a:solidFill>
            <a:round/>
            <a:headEnd/>
            <a:tailEnd type="triangle" w="med" len="med"/>
          </a:ln>
          <a:effectLst/>
          <a:extLst>
            <a:ext uri="{AF507438-7753-43E0-B8FC-AC1667EBCBE1}">
              <a14:hiddenEffects xmlns:a14="http://schemas.microsoft.com/office/drawing/2010/main">
                <a:effectLst>
                  <a:outerShdw dist="35921" dir="2700000" algn="ctr" rotWithShape="0">
                    <a:srgbClr val="AFAFAF"/>
                  </a:outerShdw>
                </a:effectLst>
              </a14:hiddenEffects>
            </a:ext>
          </a:extLst>
        </p:spPr>
      </p:cxnSp>
    </p:spTree>
    <p:extLst>
      <p:ext uri="{BB962C8B-B14F-4D97-AF65-F5344CB8AC3E}">
        <p14:creationId xmlns:p14="http://schemas.microsoft.com/office/powerpoint/2010/main" val="3698289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8"/>
          <p:cNvSpPr>
            <a:spLocks noGrp="1" noChangeArrowheads="1"/>
          </p:cNvSpPr>
          <p:nvPr>
            <p:ph type="title"/>
          </p:nvPr>
        </p:nvSpPr>
        <p:spPr>
          <a:xfrm>
            <a:off x="1100137" y="0"/>
            <a:ext cx="7407275" cy="841375"/>
          </a:xfrm>
        </p:spPr>
        <p:txBody>
          <a:bodyPr/>
          <a:lstStyle/>
          <a:p>
            <a:r>
              <a:rPr lang="en-US" altLang="zh-TW" smtClean="0">
                <a:solidFill>
                  <a:srgbClr val="000000"/>
                </a:solidFill>
                <a:latin typeface="Verdana" pitchFamily="34" charset="0"/>
                <a:ea typeface="新細明體" charset="-120"/>
              </a:rPr>
              <a:t>Client </a:t>
            </a:r>
            <a:r>
              <a:rPr lang="zh-TW" altLang="en-US" sz="3200" smtClean="0">
                <a:solidFill>
                  <a:srgbClr val="000000"/>
                </a:solidFill>
                <a:latin typeface="標楷體" pitchFamily="65" charset="-120"/>
                <a:ea typeface="標楷體" pitchFamily="65" charset="-120"/>
              </a:rPr>
              <a:t>佈署模式 </a:t>
            </a:r>
            <a:endParaRPr lang="en-US" altLang="zh-TW" smtClean="0">
              <a:latin typeface="標楷體" pitchFamily="65" charset="-120"/>
              <a:ea typeface="標楷體" pitchFamily="65" charset="-120"/>
            </a:endParaRPr>
          </a:p>
        </p:txBody>
      </p:sp>
      <p:pic>
        <p:nvPicPr>
          <p:cNvPr id="307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351088"/>
            <a:ext cx="6229350" cy="29813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sp>
        <p:nvSpPr>
          <p:cNvPr id="30724" name="文字方塊 1"/>
          <p:cNvSpPr txBox="1">
            <a:spLocks noChangeArrowheads="1"/>
          </p:cNvSpPr>
          <p:nvPr/>
        </p:nvSpPr>
        <p:spPr bwMode="auto">
          <a:xfrm>
            <a:off x="1292225" y="1827213"/>
            <a:ext cx="3511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2400" dirty="0">
                <a:latin typeface="Verdana" pitchFamily="34" charset="0"/>
                <a:ea typeface="新細明體" charset="-120"/>
              </a:rPr>
              <a:t>Client Deploy Mode</a:t>
            </a:r>
            <a:endParaRPr lang="zh-TW" altLang="en-US" sz="2400" dirty="0">
              <a:latin typeface="Verdana" pitchFamily="34" charset="0"/>
              <a:ea typeface="新細明體" charset="-120"/>
            </a:endParaRPr>
          </a:p>
        </p:txBody>
      </p:sp>
    </p:spTree>
    <p:extLst>
      <p:ext uri="{BB962C8B-B14F-4D97-AF65-F5344CB8AC3E}">
        <p14:creationId xmlns:p14="http://schemas.microsoft.com/office/powerpoint/2010/main" val="494667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8"/>
          <p:cNvSpPr>
            <a:spLocks noGrp="1" noChangeArrowheads="1"/>
          </p:cNvSpPr>
          <p:nvPr>
            <p:ph type="title"/>
          </p:nvPr>
        </p:nvSpPr>
        <p:spPr>
          <a:xfrm>
            <a:off x="1122242" y="0"/>
            <a:ext cx="7407275" cy="841375"/>
          </a:xfrm>
        </p:spPr>
        <p:txBody>
          <a:bodyPr/>
          <a:lstStyle/>
          <a:p>
            <a:r>
              <a:rPr lang="en-US" altLang="zh-TW" dirty="0" smtClean="0">
                <a:solidFill>
                  <a:srgbClr val="000000"/>
                </a:solidFill>
                <a:latin typeface="Verdana" pitchFamily="34" charset="0"/>
                <a:ea typeface="新細明體" charset="-120"/>
              </a:rPr>
              <a:t>Cluster </a:t>
            </a:r>
            <a:r>
              <a:rPr lang="zh-TW" altLang="en-US" sz="3200" dirty="0" smtClean="0">
                <a:solidFill>
                  <a:srgbClr val="000000"/>
                </a:solidFill>
                <a:latin typeface="標楷體" pitchFamily="65" charset="-120"/>
                <a:ea typeface="標楷體" pitchFamily="65" charset="-120"/>
              </a:rPr>
              <a:t>佈署模式 </a:t>
            </a:r>
            <a:endParaRPr lang="en-US" altLang="zh-TW" dirty="0" smtClean="0">
              <a:latin typeface="標楷體" pitchFamily="65" charset="-120"/>
              <a:ea typeface="標楷體" pitchFamily="65" charset="-120"/>
            </a:endParaRPr>
          </a:p>
        </p:txBody>
      </p:sp>
      <p:sp>
        <p:nvSpPr>
          <p:cNvPr id="36867" name="文字方塊 1"/>
          <p:cNvSpPr txBox="1">
            <a:spLocks noChangeArrowheads="1"/>
          </p:cNvSpPr>
          <p:nvPr/>
        </p:nvSpPr>
        <p:spPr bwMode="auto">
          <a:xfrm>
            <a:off x="1117600" y="1597025"/>
            <a:ext cx="3740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2400">
                <a:solidFill>
                  <a:srgbClr val="000000"/>
                </a:solidFill>
                <a:latin typeface="Verdana" pitchFamily="34" charset="0"/>
                <a:ea typeface="新細明體" charset="-120"/>
              </a:rPr>
              <a:t>Cluster Deploy Mode</a:t>
            </a:r>
            <a:endParaRPr lang="zh-TW" altLang="en-US" sz="2400">
              <a:solidFill>
                <a:srgbClr val="000000"/>
              </a:solidFill>
              <a:latin typeface="Verdana" pitchFamily="34" charset="0"/>
              <a:ea typeface="新細明體" charset="-120"/>
            </a:endParaRP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238375"/>
            <a:ext cx="6753225" cy="3038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spTree>
    <p:extLst>
      <p:ext uri="{BB962C8B-B14F-4D97-AF65-F5344CB8AC3E}">
        <p14:creationId xmlns:p14="http://schemas.microsoft.com/office/powerpoint/2010/main" val="358349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8"/>
          <p:cNvSpPr>
            <a:spLocks noGrp="1" noChangeArrowheads="1"/>
          </p:cNvSpPr>
          <p:nvPr>
            <p:ph type="title"/>
          </p:nvPr>
        </p:nvSpPr>
        <p:spPr>
          <a:xfrm>
            <a:off x="1084263" y="0"/>
            <a:ext cx="8059737" cy="841375"/>
          </a:xfrm>
        </p:spPr>
        <p:txBody>
          <a:bodyPr/>
          <a:lstStyle/>
          <a:p>
            <a:r>
              <a:rPr lang="en-US" altLang="zh-TW" dirty="0" smtClean="0">
                <a:latin typeface="Verdana" pitchFamily="34" charset="0"/>
                <a:ea typeface="新細明體" charset="-120"/>
              </a:rPr>
              <a:t>Spark-YARN (Client Mode)</a:t>
            </a:r>
            <a:r>
              <a:rPr lang="en-US" altLang="zh-TW" sz="3200" dirty="0" smtClean="0">
                <a:latin typeface="Verdana" pitchFamily="34" charset="0"/>
                <a:ea typeface="新細明體" charset="-120"/>
              </a:rPr>
              <a:t> </a:t>
            </a:r>
            <a:r>
              <a:rPr lang="zh-TW" altLang="en-US" sz="3200" dirty="0" smtClean="0">
                <a:latin typeface="Verdana" pitchFamily="34" charset="0"/>
                <a:ea typeface="標楷體" pitchFamily="65" charset="-120"/>
                <a:cs typeface="Verdana" pitchFamily="34" charset="0"/>
              </a:rPr>
              <a:t>叢集運作架構</a:t>
            </a:r>
            <a:endParaRPr lang="en-US" altLang="zh-TW" sz="3200" dirty="0" smtClean="0">
              <a:latin typeface="Verdana" pitchFamily="34" charset="0"/>
              <a:ea typeface="新細明體" charset="-120"/>
            </a:endParaRP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1274763"/>
            <a:ext cx="6273800" cy="4992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spTree>
    <p:extLst>
      <p:ext uri="{BB962C8B-B14F-4D97-AF65-F5344CB8AC3E}">
        <p14:creationId xmlns:p14="http://schemas.microsoft.com/office/powerpoint/2010/main" val="268057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467544" y="836712"/>
            <a:ext cx="8229600" cy="5184576"/>
          </a:xfrm>
        </p:spPr>
        <p:txBody>
          <a:bodyPr>
            <a:normAutofit lnSpcReduction="10000"/>
          </a:bodyPr>
          <a:lstStyle/>
          <a:p>
            <a:r>
              <a:rPr lang="zh-TW" altLang="en-US" sz="3000" dirty="0" smtClean="0"/>
              <a:t>擴容能力</a:t>
            </a:r>
            <a:endParaRPr lang="en-US" altLang="zh-TW" sz="3000" dirty="0" smtClean="0"/>
          </a:p>
          <a:p>
            <a:pPr marL="0" indent="0">
              <a:buNone/>
            </a:pPr>
            <a:r>
              <a:rPr lang="en-US" altLang="zh-TW" sz="2600" dirty="0" smtClean="0"/>
              <a:t>	</a:t>
            </a:r>
            <a:r>
              <a:rPr lang="zh-TW" altLang="en-US" sz="2600" dirty="0" smtClean="0"/>
              <a:t>能可靠地儲存和處理千兆字結</a:t>
            </a:r>
            <a:r>
              <a:rPr lang="en-US" altLang="zh-TW" sz="2600" dirty="0" smtClean="0"/>
              <a:t>(PB)</a:t>
            </a:r>
            <a:r>
              <a:rPr lang="zh-TW" altLang="en-US" sz="2600" dirty="0" smtClean="0"/>
              <a:t>資</a:t>
            </a:r>
            <a:r>
              <a:rPr lang="zh-TW" altLang="en-US" sz="2600" dirty="0"/>
              <a:t>料</a:t>
            </a:r>
            <a:r>
              <a:rPr lang="zh-TW" altLang="en-US" sz="2600" dirty="0" smtClean="0"/>
              <a:t>。</a:t>
            </a:r>
            <a:endParaRPr lang="en-US" altLang="zh-TW" sz="2600" dirty="0" smtClean="0"/>
          </a:p>
          <a:p>
            <a:r>
              <a:rPr lang="zh-TW" altLang="en-US" sz="3000" dirty="0"/>
              <a:t>成本</a:t>
            </a:r>
            <a:r>
              <a:rPr lang="zh-TW" altLang="en-US" sz="3000" dirty="0" smtClean="0"/>
              <a:t>低</a:t>
            </a:r>
            <a:endParaRPr lang="en-US" altLang="zh-TW" sz="3000" dirty="0" smtClean="0"/>
          </a:p>
          <a:p>
            <a:pPr marL="0" indent="0">
              <a:buNone/>
            </a:pPr>
            <a:r>
              <a:rPr lang="en-US" altLang="zh-TW" sz="2600" dirty="0"/>
              <a:t>	</a:t>
            </a:r>
            <a:r>
              <a:rPr lang="zh-TW" altLang="en-US" sz="2600" dirty="0" smtClean="0"/>
              <a:t>可以通過普通機器組成的伺服器群來分發以及處</a:t>
            </a:r>
            <a:r>
              <a:rPr lang="en-US" altLang="zh-TW" sz="2600" dirty="0" smtClean="0"/>
              <a:t>	</a:t>
            </a:r>
            <a:r>
              <a:rPr lang="zh-TW" altLang="en-US" sz="2600" dirty="0" smtClean="0"/>
              <a:t>理</a:t>
            </a:r>
            <a:r>
              <a:rPr lang="zh-TW" altLang="en-US" sz="2600" dirty="0"/>
              <a:t>資料</a:t>
            </a:r>
            <a:r>
              <a:rPr lang="zh-TW" altLang="en-US" sz="2600" dirty="0" smtClean="0"/>
              <a:t>。</a:t>
            </a:r>
            <a:endParaRPr lang="en-US" altLang="zh-TW" sz="2600" dirty="0" smtClean="0"/>
          </a:p>
          <a:p>
            <a:r>
              <a:rPr lang="zh-TW" altLang="en-US" sz="3000" dirty="0"/>
              <a:t>高</a:t>
            </a:r>
            <a:r>
              <a:rPr lang="zh-TW" altLang="en-US" sz="3000" dirty="0" smtClean="0"/>
              <a:t>效率</a:t>
            </a:r>
            <a:endParaRPr lang="en-US" altLang="zh-TW" sz="3000" dirty="0"/>
          </a:p>
          <a:p>
            <a:pPr marL="0" indent="0">
              <a:buNone/>
            </a:pPr>
            <a:r>
              <a:rPr lang="en-US" altLang="zh-TW" sz="2600" dirty="0" smtClean="0"/>
              <a:t>	</a:t>
            </a:r>
            <a:r>
              <a:rPr lang="zh-TW" altLang="en-US" sz="2600" dirty="0" smtClean="0"/>
              <a:t>通過分發資</a:t>
            </a:r>
            <a:r>
              <a:rPr lang="zh-TW" altLang="en-US" sz="2600" dirty="0"/>
              <a:t>料</a:t>
            </a:r>
            <a:r>
              <a:rPr lang="en-US" altLang="zh-TW" sz="2600" dirty="0" smtClean="0"/>
              <a:t>, Hadoop</a:t>
            </a:r>
            <a:r>
              <a:rPr lang="zh-TW" altLang="en-US" sz="2600" dirty="0" smtClean="0"/>
              <a:t>可以在資</a:t>
            </a:r>
            <a:r>
              <a:rPr lang="zh-TW" altLang="en-US" sz="2600" dirty="0"/>
              <a:t>料</a:t>
            </a:r>
            <a:r>
              <a:rPr lang="zh-TW" altLang="en-US" sz="2600" dirty="0" smtClean="0"/>
              <a:t>所在的</a:t>
            </a:r>
            <a:r>
              <a:rPr lang="zh-TW" altLang="en-US" sz="2600" dirty="0"/>
              <a:t>群集</a:t>
            </a:r>
            <a:r>
              <a:rPr lang="zh-TW" altLang="en-US" sz="2600" dirty="0" smtClean="0"/>
              <a:t>上</a:t>
            </a:r>
            <a:r>
              <a:rPr lang="en-US" altLang="zh-TW" sz="2600" dirty="0" smtClean="0"/>
              <a:t>	</a:t>
            </a:r>
            <a:r>
              <a:rPr lang="zh-TW" altLang="en-US" sz="2600" dirty="0" smtClean="0"/>
              <a:t>並行處理它們，這使得處理非常的快速。</a:t>
            </a:r>
            <a:endParaRPr lang="en-US" altLang="zh-TW" sz="2600" dirty="0" smtClean="0"/>
          </a:p>
          <a:p>
            <a:r>
              <a:rPr lang="zh-TW" altLang="en-US" sz="3000" dirty="0" smtClean="0"/>
              <a:t>可靠性</a:t>
            </a:r>
            <a:endParaRPr lang="en-US" altLang="zh-TW" sz="3000" dirty="0" smtClean="0"/>
          </a:p>
          <a:p>
            <a:pPr marL="0" indent="0">
              <a:buNone/>
            </a:pPr>
            <a:r>
              <a:rPr lang="en-US" altLang="zh-TW" sz="2600" dirty="0"/>
              <a:t>	</a:t>
            </a:r>
            <a:r>
              <a:rPr lang="en-US" altLang="zh-TW" sz="2600" dirty="0" smtClean="0"/>
              <a:t>Hadoop</a:t>
            </a:r>
            <a:r>
              <a:rPr lang="zh-TW" altLang="en-US" sz="2600" dirty="0" smtClean="0"/>
              <a:t>能自動維護資料的多份副本，並且在任務</a:t>
            </a:r>
            <a:r>
              <a:rPr lang="en-US" altLang="zh-TW" sz="2600" dirty="0" smtClean="0"/>
              <a:t>	</a:t>
            </a:r>
            <a:r>
              <a:rPr lang="zh-TW" altLang="en-US" sz="2600" dirty="0" smtClean="0"/>
              <a:t>失敗後能自動重新部屬。</a:t>
            </a:r>
            <a:endParaRPr lang="zh-TW" altLang="en-US" sz="2600" dirty="0"/>
          </a:p>
        </p:txBody>
      </p:sp>
    </p:spTree>
    <p:extLst>
      <p:ext uri="{BB962C8B-B14F-4D97-AF65-F5344CB8AC3E}">
        <p14:creationId xmlns:p14="http://schemas.microsoft.com/office/powerpoint/2010/main" val="2148176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8"/>
          <p:cNvSpPr>
            <a:spLocks noGrp="1" noChangeArrowheads="1"/>
          </p:cNvSpPr>
          <p:nvPr>
            <p:ph type="title"/>
          </p:nvPr>
        </p:nvSpPr>
        <p:spPr>
          <a:xfrm>
            <a:off x="735544" y="0"/>
            <a:ext cx="8374063" cy="841375"/>
          </a:xfrm>
        </p:spPr>
        <p:txBody>
          <a:bodyPr/>
          <a:lstStyle/>
          <a:p>
            <a:r>
              <a:rPr lang="en-US" altLang="zh-TW" dirty="0" smtClean="0">
                <a:latin typeface="Verdana" pitchFamily="34" charset="0"/>
                <a:ea typeface="新細明體" charset="-120"/>
              </a:rPr>
              <a:t>Spark-YARN (Cluster Mode)</a:t>
            </a:r>
            <a:r>
              <a:rPr lang="en-US" altLang="zh-TW" sz="3200" dirty="0" smtClean="0">
                <a:latin typeface="Verdana" pitchFamily="34" charset="0"/>
                <a:ea typeface="新細明體" charset="-120"/>
              </a:rPr>
              <a:t> </a:t>
            </a:r>
            <a:r>
              <a:rPr lang="zh-TW" altLang="en-US" sz="3200" dirty="0" smtClean="0">
                <a:latin typeface="Verdana" pitchFamily="34" charset="0"/>
                <a:ea typeface="標楷體" pitchFamily="65" charset="-120"/>
                <a:cs typeface="Verdana" pitchFamily="34" charset="0"/>
              </a:rPr>
              <a:t>叢集運作架構</a:t>
            </a:r>
            <a:endParaRPr lang="en-US" altLang="zh-TW" sz="3200" dirty="0" smtClean="0">
              <a:latin typeface="Verdana" pitchFamily="34" charset="0"/>
              <a:ea typeface="新細明體" charset="-120"/>
            </a:endParaRP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290638"/>
            <a:ext cx="6310313" cy="5018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spTree>
    <p:extLst>
      <p:ext uri="{BB962C8B-B14F-4D97-AF65-F5344CB8AC3E}">
        <p14:creationId xmlns:p14="http://schemas.microsoft.com/office/powerpoint/2010/main" val="244337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094468" y="0"/>
            <a:ext cx="740568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2800" b="1" i="0" u="none" strike="noStrike" cap="none" dirty="0">
                <a:solidFill>
                  <a:schemeClr val="dk2"/>
                </a:solidFill>
                <a:latin typeface="Verdana"/>
                <a:ea typeface="Verdana"/>
                <a:cs typeface="Verdana"/>
                <a:sym typeface="Verdana"/>
              </a:rPr>
              <a:t>Spark Local Mode</a:t>
            </a:r>
            <a:r>
              <a:rPr lang="en-US" sz="3200" b="1" i="0" u="none" strike="noStrike" cap="none" dirty="0">
                <a:solidFill>
                  <a:schemeClr val="dk2"/>
                </a:solidFill>
                <a:latin typeface="Verdana"/>
                <a:ea typeface="Verdana"/>
                <a:cs typeface="Verdana"/>
                <a:sym typeface="Verdana"/>
              </a:rPr>
              <a:t> </a:t>
            </a:r>
            <a:r>
              <a:rPr lang="en-US" sz="3200" b="1" i="0" u="none" strike="noStrike" cap="none" dirty="0" err="1">
                <a:solidFill>
                  <a:schemeClr val="dk2"/>
                </a:solidFill>
                <a:latin typeface="Verdana"/>
                <a:ea typeface="Verdana"/>
                <a:cs typeface="Verdana"/>
                <a:sym typeface="Verdana"/>
              </a:rPr>
              <a:t>單機運作架構</a:t>
            </a:r>
            <a:endParaRPr lang="en-US" sz="3200" b="1" i="0" u="none" strike="noStrike" cap="none" dirty="0">
              <a:solidFill>
                <a:schemeClr val="dk2"/>
              </a:solidFill>
              <a:latin typeface="Verdana"/>
              <a:ea typeface="Verdana"/>
              <a:cs typeface="Verdana"/>
              <a:sym typeface="Verdana"/>
            </a:endParaRPr>
          </a:p>
        </p:txBody>
      </p:sp>
      <p:pic>
        <p:nvPicPr>
          <p:cNvPr id="119" name="Shape 119"/>
          <p:cNvPicPr preferRelativeResize="0"/>
          <p:nvPr/>
        </p:nvPicPr>
        <p:blipFill rotWithShape="1">
          <a:blip r:embed="rId3">
            <a:alphaModFix/>
          </a:blip>
          <a:srcRect/>
          <a:stretch/>
        </p:blipFill>
        <p:spPr>
          <a:xfrm>
            <a:off x="1000125" y="1546225"/>
            <a:ext cx="6967537" cy="4210049"/>
          </a:xfrm>
          <a:prstGeom prst="rect">
            <a:avLst/>
          </a:prstGeom>
          <a:noFill/>
          <a:ln w="9525" cap="flat" cmpd="sng">
            <a:solidFill>
              <a:srgbClr val="333333"/>
            </a:solidFill>
            <a:prstDash val="solid"/>
            <a:miter/>
            <a:headEnd type="none" w="med" len="med"/>
            <a:tailEnd type="none" w="med" len="med"/>
          </a:ln>
        </p:spPr>
      </p:pic>
      <p:sp>
        <p:nvSpPr>
          <p:cNvPr id="120" name="Shape 120"/>
          <p:cNvSpPr txBox="1"/>
          <p:nvPr/>
        </p:nvSpPr>
        <p:spPr>
          <a:xfrm>
            <a:off x="1155700" y="1727200"/>
            <a:ext cx="3027362" cy="52387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2800" b="1" i="0" u="none">
                <a:solidFill>
                  <a:schemeClr val="dk1"/>
                </a:solidFill>
                <a:latin typeface="Verdana"/>
                <a:ea typeface="Verdana"/>
                <a:cs typeface="Verdana"/>
                <a:sym typeface="Verdana"/>
              </a:rPr>
              <a:t>Local Machine</a:t>
            </a:r>
          </a:p>
        </p:txBody>
      </p:sp>
      <p:sp>
        <p:nvSpPr>
          <p:cNvPr id="121" name="Shape 121"/>
          <p:cNvSpPr txBox="1"/>
          <p:nvPr/>
        </p:nvSpPr>
        <p:spPr>
          <a:xfrm>
            <a:off x="-19372" y="3278825"/>
            <a:ext cx="1389000" cy="988500"/>
          </a:xfrm>
          <a:prstGeom prst="rect">
            <a:avLst/>
          </a:prstGeom>
          <a:noFill/>
          <a:ln>
            <a:noFill/>
          </a:ln>
        </p:spPr>
        <p:txBody>
          <a:bodyPr lIns="91425" tIns="91425" rIns="91425" bIns="91425" anchor="t" anchorCtr="0">
            <a:noAutofit/>
          </a:bodyPr>
          <a:lstStyle/>
          <a:p>
            <a:pPr lvl="0">
              <a:spcBef>
                <a:spcPts val="0"/>
              </a:spcBef>
              <a:buNone/>
            </a:pPr>
            <a:r>
              <a:rPr lang="en-US" dirty="0"/>
              <a:t>Java PG </a:t>
            </a:r>
            <a:r>
              <a:rPr lang="en-US" dirty="0" err="1"/>
              <a:t>呼叫spark的api</a:t>
            </a:r>
            <a:r>
              <a:rPr lang="en-US" dirty="0"/>
              <a:t> </a:t>
            </a:r>
            <a:r>
              <a:rPr lang="en-US" dirty="0" err="1"/>
              <a:t>將程式</a:t>
            </a:r>
            <a:r>
              <a:rPr lang="en-US" dirty="0">
                <a:solidFill>
                  <a:schemeClr val="dk1"/>
                </a:solidFill>
              </a:rPr>
              <a:t>*.</a:t>
            </a:r>
            <a:r>
              <a:rPr lang="en-US" dirty="0" err="1">
                <a:solidFill>
                  <a:schemeClr val="dk1"/>
                </a:solidFill>
              </a:rPr>
              <a:t>jar</a:t>
            </a:r>
            <a:r>
              <a:rPr lang="en-US" dirty="0" err="1"/>
              <a:t>交給</a:t>
            </a:r>
            <a:r>
              <a:rPr lang="en-US" dirty="0"/>
              <a:t> Driver Program</a:t>
            </a:r>
          </a:p>
          <a:p>
            <a:pPr lvl="0">
              <a:spcBef>
                <a:spcPts val="0"/>
              </a:spcBef>
              <a:buNone/>
            </a:pPr>
            <a:endParaRPr dirty="0"/>
          </a:p>
        </p:txBody>
      </p:sp>
      <p:cxnSp>
        <p:nvCxnSpPr>
          <p:cNvPr id="122" name="Shape 122"/>
          <p:cNvCxnSpPr/>
          <p:nvPr/>
        </p:nvCxnSpPr>
        <p:spPr>
          <a:xfrm flipV="1">
            <a:off x="1094468" y="3998300"/>
            <a:ext cx="313964" cy="269025"/>
          </a:xfrm>
          <a:prstGeom prst="straightConnector1">
            <a:avLst/>
          </a:prstGeom>
          <a:noFill/>
          <a:ln w="9525" cap="flat" cmpd="sng">
            <a:solidFill>
              <a:schemeClr val="dk2"/>
            </a:solidFill>
            <a:prstDash val="solid"/>
            <a:round/>
            <a:headEnd type="none" w="lg" len="lg"/>
            <a:tailEnd type="triangle" w="lg" len="lg"/>
          </a:ln>
        </p:spPr>
      </p:cxnSp>
      <p:sp>
        <p:nvSpPr>
          <p:cNvPr id="123" name="Shape 123"/>
          <p:cNvSpPr txBox="1"/>
          <p:nvPr/>
        </p:nvSpPr>
        <p:spPr>
          <a:xfrm>
            <a:off x="1251450" y="4367600"/>
            <a:ext cx="2465400" cy="1651800"/>
          </a:xfrm>
          <a:prstGeom prst="rect">
            <a:avLst/>
          </a:prstGeom>
          <a:noFill/>
          <a:ln>
            <a:noFill/>
          </a:ln>
        </p:spPr>
        <p:txBody>
          <a:bodyPr lIns="91425" tIns="91425" rIns="91425" bIns="91425" anchor="t" anchorCtr="0">
            <a:noAutofit/>
          </a:bodyPr>
          <a:lstStyle/>
          <a:p>
            <a:pPr lvl="0">
              <a:spcBef>
                <a:spcPts val="0"/>
              </a:spcBef>
              <a:buNone/>
            </a:pPr>
            <a:r>
              <a:rPr lang="en-US"/>
              <a:t>Driver Program取得程式後會分析出需要幾個小的taskz分析出最短時間內需要幾個task,將task交給cluster Manager</a:t>
            </a:r>
          </a:p>
        </p:txBody>
      </p:sp>
      <p:sp>
        <p:nvSpPr>
          <p:cNvPr id="124" name="Shape 124"/>
          <p:cNvSpPr txBox="1"/>
          <p:nvPr/>
        </p:nvSpPr>
        <p:spPr>
          <a:xfrm>
            <a:off x="2603025" y="3616625"/>
            <a:ext cx="1464300" cy="312900"/>
          </a:xfrm>
          <a:prstGeom prst="rect">
            <a:avLst/>
          </a:prstGeom>
          <a:noFill/>
          <a:ln>
            <a:noFill/>
          </a:ln>
        </p:spPr>
        <p:txBody>
          <a:bodyPr lIns="91425" tIns="91425" rIns="91425" bIns="91425" anchor="t" anchorCtr="0">
            <a:noAutofit/>
          </a:bodyPr>
          <a:lstStyle/>
          <a:p>
            <a:pPr lvl="0">
              <a:spcBef>
                <a:spcPts val="0"/>
              </a:spcBef>
              <a:buNone/>
            </a:pPr>
            <a:r>
              <a:rPr lang="en-US"/>
              <a:t>Job(Task)</a:t>
            </a:r>
          </a:p>
        </p:txBody>
      </p:sp>
      <p:sp>
        <p:nvSpPr>
          <p:cNvPr id="125" name="Shape 125"/>
          <p:cNvSpPr txBox="1"/>
          <p:nvPr/>
        </p:nvSpPr>
        <p:spPr>
          <a:xfrm>
            <a:off x="5794275" y="1410175"/>
            <a:ext cx="7208400" cy="840900"/>
          </a:xfrm>
          <a:prstGeom prst="rect">
            <a:avLst/>
          </a:prstGeom>
          <a:noFill/>
          <a:ln>
            <a:noFill/>
          </a:ln>
        </p:spPr>
        <p:txBody>
          <a:bodyPr lIns="91425" tIns="91425" rIns="91425" bIns="91425" anchor="t" anchorCtr="0">
            <a:noAutofit/>
          </a:bodyPr>
          <a:lstStyle/>
          <a:p>
            <a:pPr lvl="0">
              <a:spcBef>
                <a:spcPts val="0"/>
              </a:spcBef>
              <a:buNone/>
            </a:pPr>
            <a:r>
              <a:rPr lang="en-US"/>
              <a:t>如果是YARN,黃色的區塊就是</a:t>
            </a:r>
          </a:p>
          <a:p>
            <a:pPr lvl="0">
              <a:spcBef>
                <a:spcPts val="0"/>
              </a:spcBef>
              <a:buNone/>
            </a:pPr>
            <a:r>
              <a:rPr lang="en-US"/>
              <a:t>node Manager</a:t>
            </a:r>
          </a:p>
        </p:txBody>
      </p:sp>
    </p:spTree>
    <p:extLst>
      <p:ext uri="{BB962C8B-B14F-4D97-AF65-F5344CB8AC3E}">
        <p14:creationId xmlns:p14="http://schemas.microsoft.com/office/powerpoint/2010/main" val="3038661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Hadoop</a:t>
            </a:r>
            <a:r>
              <a:rPr lang="zh-TW" altLang="en-US" dirty="0" smtClean="0"/>
              <a:t>應用場景</a:t>
            </a:r>
            <a:endParaRPr lang="zh-TW" altLang="en-US" dirty="0"/>
          </a:p>
        </p:txBody>
      </p:sp>
      <p:sp>
        <p:nvSpPr>
          <p:cNvPr id="3" name="內容版面配置區 2"/>
          <p:cNvSpPr>
            <a:spLocks noGrp="1"/>
          </p:cNvSpPr>
          <p:nvPr>
            <p:ph sz="quarter" idx="1"/>
          </p:nvPr>
        </p:nvSpPr>
        <p:spPr/>
        <p:txBody>
          <a:bodyPr/>
          <a:lstStyle/>
          <a:p>
            <a:r>
              <a:rPr lang="zh-TW" altLang="en-US" dirty="0" smtClean="0"/>
              <a:t>日誌分析</a:t>
            </a:r>
            <a:endParaRPr lang="en-US" altLang="zh-TW" dirty="0" smtClean="0"/>
          </a:p>
          <a:p>
            <a:r>
              <a:rPr lang="zh-TW" altLang="en-US" dirty="0"/>
              <a:t>基於海量數據的在線</a:t>
            </a:r>
            <a:r>
              <a:rPr lang="zh-TW" altLang="en-US" dirty="0" smtClean="0"/>
              <a:t>應用</a:t>
            </a:r>
            <a:endParaRPr lang="en-US" altLang="zh-TW" dirty="0" smtClean="0"/>
          </a:p>
          <a:p>
            <a:r>
              <a:rPr lang="zh-TW" altLang="en-US" dirty="0" smtClean="0"/>
              <a:t>推薦系統</a:t>
            </a:r>
            <a:endParaRPr lang="en-US" altLang="zh-TW" dirty="0" smtClean="0"/>
          </a:p>
          <a:p>
            <a:r>
              <a:rPr lang="zh-TW" altLang="en-US" dirty="0"/>
              <a:t>計算</a:t>
            </a:r>
            <a:r>
              <a:rPr lang="zh-TW" altLang="en-US" dirty="0" smtClean="0"/>
              <a:t>廣告</a:t>
            </a:r>
            <a:endParaRPr lang="en-US" altLang="zh-TW" dirty="0" smtClean="0"/>
          </a:p>
          <a:p>
            <a:r>
              <a:rPr lang="zh-TW" altLang="en-US" dirty="0"/>
              <a:t>複雜算</a:t>
            </a:r>
            <a:r>
              <a:rPr lang="zh-TW" altLang="en-US" dirty="0" smtClean="0"/>
              <a:t>法</a:t>
            </a:r>
            <a:endParaRPr lang="en-US" altLang="zh-TW" dirty="0" smtClean="0"/>
          </a:p>
          <a:p>
            <a:r>
              <a:rPr lang="zh-TW" altLang="en-US" dirty="0"/>
              <a:t>雲端硬碟</a:t>
            </a:r>
            <a:endParaRPr lang="en-US" altLang="zh-TW" dirty="0" smtClean="0"/>
          </a:p>
          <a:p>
            <a:r>
              <a:rPr lang="zh-TW" altLang="en-US" dirty="0" smtClean="0"/>
              <a:t>搜索引擎</a:t>
            </a:r>
            <a:endParaRPr lang="en-US" altLang="zh-TW" dirty="0" smtClean="0"/>
          </a:p>
          <a:p>
            <a:r>
              <a:rPr lang="zh-TW" altLang="en-US" dirty="0" smtClean="0"/>
              <a:t>。。。。</a:t>
            </a:r>
            <a:endParaRPr lang="en-US" altLang="zh-TW" dirty="0" smtClean="0"/>
          </a:p>
        </p:txBody>
      </p:sp>
    </p:spTree>
    <p:extLst>
      <p:ext uri="{BB962C8B-B14F-4D97-AF65-F5344CB8AC3E}">
        <p14:creationId xmlns:p14="http://schemas.microsoft.com/office/powerpoint/2010/main" val="192278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Hadoop</a:t>
            </a:r>
            <a:r>
              <a:rPr lang="zh-TW" altLang="en-US" dirty="0" smtClean="0"/>
              <a:t>生態系統</a:t>
            </a:r>
            <a:endParaRPr lang="zh-TW" altLang="en-US" dirty="0"/>
          </a:p>
        </p:txBody>
      </p:sp>
      <p:pic>
        <p:nvPicPr>
          <p:cNvPr id="1027" name="Picture 3" descr="D:\Desktop\06004659_tlL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32864"/>
            <a:ext cx="9035484" cy="3016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3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字方塊 2"/>
          <p:cNvSpPr txBox="1">
            <a:spLocks noChangeArrowheads="1"/>
          </p:cNvSpPr>
          <p:nvPr/>
        </p:nvSpPr>
        <p:spPr bwMode="auto">
          <a:xfrm>
            <a:off x="1077913" y="1665288"/>
            <a:ext cx="6784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pPr algn="ctr"/>
            <a:r>
              <a:rPr lang="en-US" altLang="zh-TW" sz="5400" dirty="0">
                <a:latin typeface="Verdana" pitchFamily="34" charset="0"/>
                <a:ea typeface="新細明體" charset="-120"/>
              </a:rPr>
              <a:t>HDFS</a:t>
            </a:r>
            <a:r>
              <a:rPr lang="en-US" altLang="zh-TW" sz="5400" dirty="0">
                <a:latin typeface="標楷體" pitchFamily="65" charset="-120"/>
                <a:ea typeface="標楷體" pitchFamily="65" charset="-120"/>
              </a:rPr>
              <a:t> </a:t>
            </a:r>
            <a:r>
              <a:rPr lang="zh-TW" altLang="en-US" sz="5400" dirty="0">
                <a:latin typeface="標楷體" pitchFamily="65" charset="-120"/>
                <a:ea typeface="標楷體" pitchFamily="65" charset="-120"/>
              </a:rPr>
              <a:t>分散檔案系統</a:t>
            </a:r>
          </a:p>
        </p:txBody>
      </p:sp>
      <p:sp>
        <p:nvSpPr>
          <p:cNvPr id="16387" name="標題 1"/>
          <p:cNvSpPr>
            <a:spLocks noGrp="1"/>
          </p:cNvSpPr>
          <p:nvPr>
            <p:ph type="title"/>
          </p:nvPr>
        </p:nvSpPr>
        <p:spPr/>
        <p:txBody>
          <a:bodyPr/>
          <a:lstStyle/>
          <a:p>
            <a:r>
              <a:rPr lang="zh-TW" altLang="en-US" smtClean="0">
                <a:ea typeface="新細明體" charset="-120"/>
              </a:rPr>
              <a:t> </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l="9444" t="28539" r="5103" b="24908"/>
          <a:stretch>
            <a:fillRect/>
          </a:stretch>
        </p:blipFill>
        <p:spPr bwMode="auto">
          <a:xfrm>
            <a:off x="1077913" y="3660775"/>
            <a:ext cx="2767012" cy="1508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Lst>
        </p:spPr>
      </p:pic>
      <p:sp>
        <p:nvSpPr>
          <p:cNvPr id="16389" name="文字方塊 1"/>
          <p:cNvSpPr txBox="1">
            <a:spLocks noChangeArrowheads="1"/>
          </p:cNvSpPr>
          <p:nvPr/>
        </p:nvSpPr>
        <p:spPr bwMode="auto">
          <a:xfrm>
            <a:off x="2366963" y="3136900"/>
            <a:ext cx="4268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2800">
                <a:latin typeface="Verdana" pitchFamily="34" charset="0"/>
                <a:ea typeface="新細明體" charset="-120"/>
              </a:rPr>
              <a:t>HDFS</a:t>
            </a:r>
            <a:r>
              <a:rPr lang="zh-TW" altLang="en-US" sz="2800">
                <a:latin typeface="Verdana" pitchFamily="34" charset="0"/>
                <a:ea typeface="新細明體" charset="-120"/>
              </a:rPr>
              <a:t> </a:t>
            </a:r>
            <a:r>
              <a:rPr lang="zh-TW" altLang="en-US" sz="2800">
                <a:latin typeface="標楷體" pitchFamily="65" charset="-120"/>
                <a:ea typeface="標楷體" pitchFamily="65" charset="-120"/>
              </a:rPr>
              <a:t>分散檔案系統運作</a:t>
            </a:r>
            <a:endParaRPr lang="en-US" altLang="zh-TW" sz="2800">
              <a:latin typeface="Verdana" pitchFamily="34" charset="0"/>
              <a:ea typeface="新細明體" charset="-120"/>
            </a:endParaRPr>
          </a:p>
        </p:txBody>
      </p:sp>
      <p:sp>
        <p:nvSpPr>
          <p:cNvPr id="16390" name="矩形 1"/>
          <p:cNvSpPr>
            <a:spLocks noChangeArrowheads="1"/>
          </p:cNvSpPr>
          <p:nvPr/>
        </p:nvSpPr>
        <p:spPr bwMode="auto">
          <a:xfrm>
            <a:off x="871538" y="5341938"/>
            <a:ext cx="72596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itchFamily="34" charset="0"/>
              </a:defRPr>
            </a:lvl1pPr>
            <a:lvl2pPr marL="742950" indent="-285750">
              <a:defRPr b="1">
                <a:solidFill>
                  <a:schemeClr val="tx1"/>
                </a:solidFill>
                <a:latin typeface="Arial Narrow" pitchFamily="34" charset="0"/>
              </a:defRPr>
            </a:lvl2pPr>
            <a:lvl3pPr marL="1143000" indent="-228600">
              <a:defRPr b="1">
                <a:solidFill>
                  <a:schemeClr val="tx1"/>
                </a:solidFill>
                <a:latin typeface="Arial Narrow" pitchFamily="34" charset="0"/>
              </a:defRPr>
            </a:lvl3pPr>
            <a:lvl4pPr marL="1600200" indent="-228600">
              <a:defRPr b="1">
                <a:solidFill>
                  <a:schemeClr val="tx1"/>
                </a:solidFill>
                <a:latin typeface="Arial Narrow" pitchFamily="34" charset="0"/>
              </a:defRPr>
            </a:lvl4pPr>
            <a:lvl5pPr marL="2057400" indent="-228600">
              <a:defRPr b="1">
                <a:solidFill>
                  <a:schemeClr val="tx1"/>
                </a:solidFill>
                <a:latin typeface="Arial Narrow" pitchFamily="34" charset="0"/>
              </a:defRPr>
            </a:lvl5pPr>
            <a:lvl6pPr marL="2514600" indent="-228600" eaLnBrk="0" fontAlgn="base" hangingPunct="0">
              <a:spcBef>
                <a:spcPct val="0"/>
              </a:spcBef>
              <a:spcAft>
                <a:spcPct val="0"/>
              </a:spcAft>
              <a:defRPr b="1">
                <a:solidFill>
                  <a:schemeClr val="tx1"/>
                </a:solidFill>
                <a:latin typeface="Arial Narrow" pitchFamily="34" charset="0"/>
              </a:defRPr>
            </a:lvl6pPr>
            <a:lvl7pPr marL="2971800" indent="-228600" eaLnBrk="0" fontAlgn="base" hangingPunct="0">
              <a:spcBef>
                <a:spcPct val="0"/>
              </a:spcBef>
              <a:spcAft>
                <a:spcPct val="0"/>
              </a:spcAft>
              <a:defRPr b="1">
                <a:solidFill>
                  <a:schemeClr val="tx1"/>
                </a:solidFill>
                <a:latin typeface="Arial Narrow" pitchFamily="34" charset="0"/>
              </a:defRPr>
            </a:lvl7pPr>
            <a:lvl8pPr marL="3429000" indent="-228600" eaLnBrk="0" fontAlgn="base" hangingPunct="0">
              <a:spcBef>
                <a:spcPct val="0"/>
              </a:spcBef>
              <a:spcAft>
                <a:spcPct val="0"/>
              </a:spcAft>
              <a:defRPr b="1">
                <a:solidFill>
                  <a:schemeClr val="tx1"/>
                </a:solidFill>
                <a:latin typeface="Arial Narrow" pitchFamily="34" charset="0"/>
              </a:defRPr>
            </a:lvl8pPr>
            <a:lvl9pPr marL="3886200" indent="-228600" eaLnBrk="0" fontAlgn="base" hangingPunct="0">
              <a:spcBef>
                <a:spcPct val="0"/>
              </a:spcBef>
              <a:spcAft>
                <a:spcPct val="0"/>
              </a:spcAft>
              <a:defRPr b="1">
                <a:solidFill>
                  <a:schemeClr val="tx1"/>
                </a:solidFill>
                <a:latin typeface="Arial Narrow" pitchFamily="34" charset="0"/>
              </a:defRPr>
            </a:lvl9pPr>
          </a:lstStyle>
          <a:p>
            <a:r>
              <a:rPr lang="en-US" altLang="zh-TW" sz="1400">
                <a:latin typeface="Verdana" pitchFamily="34" charset="0"/>
                <a:ea typeface="新細明體" charset="-120"/>
              </a:rPr>
              <a:t>Understanding Hadoop Clusters and the Network (</a:t>
            </a:r>
            <a:r>
              <a:rPr lang="zh-TW" altLang="en-US" sz="1400">
                <a:latin typeface="Verdana" pitchFamily="34" charset="0"/>
                <a:ea typeface="新細明體" charset="-120"/>
              </a:rPr>
              <a:t>必讀</a:t>
            </a:r>
            <a:r>
              <a:rPr lang="en-US" altLang="zh-TW" sz="1400">
                <a:latin typeface="Verdana" pitchFamily="34" charset="0"/>
                <a:ea typeface="新細明體" charset="-120"/>
              </a:rPr>
              <a:t>)</a:t>
            </a:r>
          </a:p>
          <a:p>
            <a:r>
              <a:rPr lang="en-US" altLang="zh-TW" sz="1400" b="0">
                <a:latin typeface="Verdana" pitchFamily="34" charset="0"/>
                <a:ea typeface="新細明體" charset="-120"/>
              </a:rPr>
              <a:t>http://bradhedlund.com/2011/09/10/understanding-hadoop-clusters-and-the-network/#download</a:t>
            </a:r>
            <a:endParaRPr lang="zh-TW" altLang="en-US" sz="1400" b="0">
              <a:latin typeface="Verdana" pitchFamily="34" charset="0"/>
              <a:ea typeface="新細明體" charset="-120"/>
            </a:endParaRPr>
          </a:p>
        </p:txBody>
      </p:sp>
    </p:spTree>
    <p:extLst>
      <p:ext uri="{BB962C8B-B14F-4D97-AF65-F5344CB8AC3E}">
        <p14:creationId xmlns:p14="http://schemas.microsoft.com/office/powerpoint/2010/main" val="379086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bwMode="auto">
          <a:xfrm>
            <a:off x="1890713" y="230188"/>
            <a:ext cx="5399087" cy="871537"/>
          </a:xfrm>
        </p:spPr>
        <p:txBody>
          <a:bodyPr wrap="square" numCol="1" anchorCtr="0" compatLnSpc="1">
            <a:prstTxWarp prst="textNoShape">
              <a:avLst/>
            </a:prstTxWarp>
            <a:normAutofit fontScale="90000"/>
          </a:bodyPr>
          <a:lstStyle/>
          <a:p>
            <a:pPr eaLnBrk="1" hangingPunct="1"/>
            <a:r>
              <a:rPr lang="zh-TW" altLang="en-US" smtClean="0">
                <a:effectLst/>
                <a:latin typeface="標楷體" pitchFamily="65" charset="-120"/>
                <a:ea typeface="標楷體" pitchFamily="65" charset="-120"/>
              </a:rPr>
              <a:t>認識傳統檔案與硬碟結構</a:t>
            </a:r>
          </a:p>
        </p:txBody>
      </p:sp>
      <p:grpSp>
        <p:nvGrpSpPr>
          <p:cNvPr id="19459" name="群組 5"/>
          <p:cNvGrpSpPr>
            <a:grpSpLocks/>
          </p:cNvGrpSpPr>
          <p:nvPr/>
        </p:nvGrpSpPr>
        <p:grpSpPr bwMode="auto">
          <a:xfrm>
            <a:off x="2593975" y="1781175"/>
            <a:ext cx="4695825" cy="3984625"/>
            <a:chOff x="2300288" y="1184498"/>
            <a:chExt cx="4543425" cy="3619500"/>
          </a:xfrm>
        </p:grpSpPr>
        <p:pic>
          <p:nvPicPr>
            <p:cNvPr id="19462" name="Picture 7" descr="圖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1184498"/>
              <a:ext cx="454342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77170" y="4208439"/>
              <a:ext cx="1789416" cy="503269"/>
            </a:xfrm>
            <a:prstGeom prst="rect">
              <a:avLst/>
            </a:prstGeom>
            <a:solidFill>
              <a:schemeClr val="bg1"/>
            </a:solid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TW" altLang="en-US" sz="1400" b="0" dirty="0">
                  <a:solidFill>
                    <a:prstClr val="black">
                      <a:lumMod val="85000"/>
                      <a:lumOff val="15000"/>
                    </a:prstClr>
                  </a:solidFill>
                </a:rPr>
                <a:t>檔案系統的主要數據</a:t>
              </a:r>
              <a:endParaRPr lang="en-US" altLang="zh-TW" sz="1400" b="0" dirty="0">
                <a:solidFill>
                  <a:prstClr val="black">
                    <a:lumMod val="85000"/>
                    <a:lumOff val="15000"/>
                  </a:prstClr>
                </a:solidFill>
              </a:endParaRPr>
            </a:p>
            <a:p>
              <a:pPr algn="ctr" eaLnBrk="1" fontAlgn="auto" hangingPunct="1">
                <a:spcBef>
                  <a:spcPts val="0"/>
                </a:spcBef>
                <a:spcAft>
                  <a:spcPts val="0"/>
                </a:spcAft>
                <a:defRPr/>
              </a:pPr>
              <a:r>
                <a:rPr lang="en-US" altLang="zh-TW" sz="1200" b="0" dirty="0">
                  <a:solidFill>
                    <a:prstClr val="black">
                      <a:lumMod val="85000"/>
                      <a:lumOff val="15000"/>
                    </a:prstClr>
                  </a:solidFill>
                </a:rPr>
                <a:t>(filesystem metadata)</a:t>
              </a:r>
              <a:endParaRPr lang="zh-TW" altLang="en-US" sz="1200" b="0" dirty="0">
                <a:solidFill>
                  <a:prstClr val="black">
                    <a:lumMod val="85000"/>
                    <a:lumOff val="15000"/>
                  </a:prstClr>
                </a:solidFill>
              </a:endParaRPr>
            </a:p>
          </p:txBody>
        </p:sp>
      </p:grpSp>
      <p:sp>
        <p:nvSpPr>
          <p:cNvPr id="7" name="矩形圖說文字 6"/>
          <p:cNvSpPr/>
          <p:nvPr/>
        </p:nvSpPr>
        <p:spPr>
          <a:xfrm>
            <a:off x="683568" y="1781175"/>
            <a:ext cx="1518295" cy="917576"/>
          </a:xfrm>
          <a:prstGeom prst="wedgeRectCallout">
            <a:avLst>
              <a:gd name="adj1" fmla="val 204199"/>
              <a:gd name="adj2" fmla="val 48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TW" b="0" dirty="0">
                <a:solidFill>
                  <a:prstClr val="black">
                    <a:lumMod val="85000"/>
                    <a:lumOff val="15000"/>
                  </a:prstClr>
                </a:solidFill>
              </a:rPr>
              <a:t>Datanode</a:t>
            </a:r>
            <a:endParaRPr lang="zh-TW" altLang="en-US" b="0" dirty="0">
              <a:solidFill>
                <a:prstClr val="black">
                  <a:lumMod val="85000"/>
                  <a:lumOff val="15000"/>
                </a:prstClr>
              </a:solidFill>
            </a:endParaRPr>
          </a:p>
        </p:txBody>
      </p:sp>
      <p:sp>
        <p:nvSpPr>
          <p:cNvPr id="12" name="矩形圖說文字 11"/>
          <p:cNvSpPr/>
          <p:nvPr/>
        </p:nvSpPr>
        <p:spPr>
          <a:xfrm>
            <a:off x="683568" y="4509120"/>
            <a:ext cx="1518295" cy="885205"/>
          </a:xfrm>
          <a:prstGeom prst="wedgeRectCallout">
            <a:avLst>
              <a:gd name="adj1" fmla="val 158466"/>
              <a:gd name="adj2" fmla="val 596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TW" b="0" dirty="0">
                <a:solidFill>
                  <a:prstClr val="black">
                    <a:lumMod val="85000"/>
                    <a:lumOff val="15000"/>
                  </a:prstClr>
                </a:solidFill>
              </a:rPr>
              <a:t>Namenode</a:t>
            </a:r>
            <a:endParaRPr lang="zh-TW" altLang="en-US" b="0" dirty="0">
              <a:solidFill>
                <a:prstClr val="black">
                  <a:lumMod val="85000"/>
                  <a:lumOff val="15000"/>
                </a:prstClr>
              </a:solidFill>
            </a:endParaRPr>
          </a:p>
        </p:txBody>
      </p:sp>
    </p:spTree>
    <p:extLst>
      <p:ext uri="{BB962C8B-B14F-4D97-AF65-F5344CB8AC3E}">
        <p14:creationId xmlns:p14="http://schemas.microsoft.com/office/powerpoint/2010/main" val="146724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744663" y="0"/>
            <a:ext cx="7399337" cy="841374"/>
          </a:xfrm>
          <a:prstGeom prst="rect">
            <a:avLst/>
          </a:prstGeom>
          <a:noFill/>
          <a:ln>
            <a:noFill/>
          </a:ln>
        </p:spPr>
        <p:txBody>
          <a:bodyPr lIns="0" tIns="45700" rIns="91425" bIns="45700" anchor="ctr" anchorCtr="0">
            <a:noAutofit/>
          </a:bodyPr>
          <a:lstStyle/>
          <a:p>
            <a:pPr marL="0" marR="0" lvl="0" indent="0" algn="l" rtl="0">
              <a:lnSpc>
                <a:spcPct val="85000"/>
              </a:lnSpc>
              <a:spcBef>
                <a:spcPts val="0"/>
              </a:spcBef>
              <a:spcAft>
                <a:spcPts val="0"/>
              </a:spcAft>
              <a:buClr>
                <a:srgbClr val="DC0081"/>
              </a:buClr>
              <a:buSzPct val="25000"/>
              <a:buFont typeface="Noto Sans Symbols"/>
              <a:buNone/>
            </a:pPr>
            <a:r>
              <a:rPr lang="en-US" sz="3200" b="1" i="0" u="none" strike="noStrike" cap="none" dirty="0" err="1">
                <a:solidFill>
                  <a:srgbClr val="000000"/>
                </a:solidFill>
                <a:latin typeface="Verdana"/>
                <a:ea typeface="Verdana"/>
                <a:cs typeface="Verdana"/>
                <a:sym typeface="Verdana"/>
              </a:rPr>
              <a:t>資料湖生態系統架構圖</a:t>
            </a:r>
            <a:endParaRPr lang="en-US" sz="3200" b="1" i="0" u="none" strike="noStrike" cap="none" dirty="0">
              <a:solidFill>
                <a:srgbClr val="000000"/>
              </a:solidFill>
              <a:latin typeface="Verdana"/>
              <a:ea typeface="Verdana"/>
              <a:cs typeface="Verdana"/>
              <a:sym typeface="Verdana"/>
            </a:endParaRPr>
          </a:p>
        </p:txBody>
      </p:sp>
      <p:pic>
        <p:nvPicPr>
          <p:cNvPr id="101" name="Shape 101"/>
          <p:cNvPicPr preferRelativeResize="0"/>
          <p:nvPr/>
        </p:nvPicPr>
        <p:blipFill rotWithShape="1">
          <a:blip r:embed="rId3">
            <a:alphaModFix/>
          </a:blip>
          <a:srcRect/>
          <a:stretch/>
        </p:blipFill>
        <p:spPr>
          <a:xfrm>
            <a:off x="827584" y="764705"/>
            <a:ext cx="7272807" cy="5504332"/>
          </a:xfrm>
          <a:prstGeom prst="rect">
            <a:avLst/>
          </a:prstGeom>
          <a:noFill/>
          <a:ln>
            <a:noFill/>
          </a:ln>
        </p:spPr>
      </p:pic>
    </p:spTree>
    <p:extLst>
      <p:ext uri="{BB962C8B-B14F-4D97-AF65-F5344CB8AC3E}">
        <p14:creationId xmlns:p14="http://schemas.microsoft.com/office/powerpoint/2010/main" val="1134801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公正">
  <a:themeElements>
    <a:clrScheme name="公正">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公正">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公正">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1967</TotalTime>
  <Words>4519</Words>
  <Application>Microsoft Office PowerPoint</Application>
  <PresentationFormat>如螢幕大小 (4:3)</PresentationFormat>
  <Paragraphs>450</Paragraphs>
  <Slides>41</Slides>
  <Notes>41</Notes>
  <HiddenSlides>8</HiddenSlides>
  <MMClips>0</MMClips>
  <ScaleCrop>false</ScaleCrop>
  <HeadingPairs>
    <vt:vector size="4" baseType="variant">
      <vt:variant>
        <vt:lpstr>佈景主題</vt:lpstr>
      </vt:variant>
      <vt:variant>
        <vt:i4>1</vt:i4>
      </vt:variant>
      <vt:variant>
        <vt:lpstr>投影片標題</vt:lpstr>
      </vt:variant>
      <vt:variant>
        <vt:i4>41</vt:i4>
      </vt:variant>
    </vt:vector>
  </HeadingPairs>
  <TitlesOfParts>
    <vt:vector size="42" baseType="lpstr">
      <vt:lpstr>公正</vt:lpstr>
      <vt:lpstr>PowerPoint 簡報</vt:lpstr>
      <vt:lpstr>Agenda</vt:lpstr>
      <vt:lpstr>Hadoop簡介</vt:lpstr>
      <vt:lpstr>PowerPoint 簡報</vt:lpstr>
      <vt:lpstr>Hadoop應用場景</vt:lpstr>
      <vt:lpstr>Hadoop生態系統</vt:lpstr>
      <vt:lpstr> </vt:lpstr>
      <vt:lpstr>認識傳統檔案與硬碟結構</vt:lpstr>
      <vt:lpstr>資料湖生態系統架構圖</vt:lpstr>
      <vt:lpstr>PowerPoint 簡報</vt:lpstr>
      <vt:lpstr>PowerPoint 簡報</vt:lpstr>
      <vt:lpstr>PowerPoint 簡報</vt:lpstr>
      <vt:lpstr>資料湖生態系統架構圖</vt:lpstr>
      <vt:lpstr>PowerPoint 簡報</vt:lpstr>
      <vt:lpstr>PowerPoint 簡報</vt:lpstr>
      <vt:lpstr>PowerPoint 簡報</vt:lpstr>
      <vt:lpstr>分散式計算框架</vt:lpstr>
      <vt:lpstr>分散式計算框架</vt:lpstr>
      <vt:lpstr>MapReduce 運作原理</vt:lpstr>
      <vt:lpstr>MapReduce 運作原理</vt:lpstr>
      <vt:lpstr>Hadoop資料預處理(ETL)工具</vt:lpstr>
      <vt:lpstr>PowerPoint 簡報</vt:lpstr>
      <vt:lpstr>PowerPoint 簡報</vt:lpstr>
      <vt:lpstr>PowerPoint 簡報</vt:lpstr>
      <vt:lpstr>The znode hierarchy</vt:lpstr>
      <vt:lpstr>Client-server architecture of ZooKeeper</vt:lpstr>
      <vt:lpstr>PowerPoint 簡報</vt:lpstr>
      <vt:lpstr>HBase簡介</vt:lpstr>
      <vt:lpstr>資料湖生態系統架構圖 (雲中櫃)</vt:lpstr>
      <vt:lpstr>HBase 資料運作架構</vt:lpstr>
      <vt:lpstr>HBase 資料運作架構</vt:lpstr>
      <vt:lpstr>HBase 資料運作架構</vt:lpstr>
      <vt:lpstr>總結</vt:lpstr>
      <vt:lpstr>PowerPoint 簡報</vt:lpstr>
      <vt:lpstr>Apache Spark 系統架構</vt:lpstr>
      <vt:lpstr>Spark Standalone 叢集運作架構</vt:lpstr>
      <vt:lpstr>Client 佈署模式 </vt:lpstr>
      <vt:lpstr>Cluster 佈署模式 </vt:lpstr>
      <vt:lpstr>Spark-YARN (Client Mode) 叢集運作架構</vt:lpstr>
      <vt:lpstr>Spark-YARN (Cluster Mode) 叢集運作架構</vt:lpstr>
      <vt:lpstr>Spark Local Mode 單機運作架構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Hsiao, Equal 蕭鄧育 (19225)</dc:creator>
  <cp:lastModifiedBy>Admin</cp:lastModifiedBy>
  <cp:revision>253</cp:revision>
  <cp:lastPrinted>2017-03-20T01:24:45Z</cp:lastPrinted>
  <dcterms:created xsi:type="dcterms:W3CDTF">2017-02-22T02:14:11Z</dcterms:created>
  <dcterms:modified xsi:type="dcterms:W3CDTF">2018-04-02T10:08:08Z</dcterms:modified>
</cp:coreProperties>
</file>