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8" r:id="rId9"/>
    <p:sldId id="269" r:id="rId10"/>
    <p:sldId id="267" r:id="rId11"/>
    <p:sldId id="262" r:id="rId12"/>
    <p:sldId id="263" r:id="rId13"/>
    <p:sldId id="270" r:id="rId14"/>
    <p:sldId id="265" r:id="rId15"/>
    <p:sldId id="266" r:id="rId16"/>
    <p:sldId id="264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77" autoAdjust="0"/>
  </p:normalViewPr>
  <p:slideViewPr>
    <p:cSldViewPr>
      <p:cViewPr varScale="1">
        <p:scale>
          <a:sx n="48" d="100"/>
          <a:sy n="48" d="100"/>
        </p:scale>
        <p:origin x="-20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4883D-DC16-424E-9AC1-8C2174E47CDF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2988B-DF69-40B8-83B5-419C7498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54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它是一種網路架構風格，它並不是一種標準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設計為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的系統可以稱為</a:t>
            </a:r>
            <a:r>
              <a:rPr lang="en-US" altLang="zh-TW" dirty="0" smtClean="0"/>
              <a:t>RESTful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82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架构风格的核心特征就是强调组件之间有一个统一的接口，这表现在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世界里，网络上所有的事物都被抽象为资源，而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就是通过通用的链接器接口对 资源进行操作。这样设计的好处是保证系统提供的服务都是解耦的，极大的简化了系统，从而改善了系统的交互性和可重用性。并且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的常见情况 做了优化，使得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接口被设计为可以高效的转移大粒度的超媒体数据，这也就导致了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接口对其它的架构并不是最优的。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079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?</a:t>
            </a:r>
          </a:p>
          <a:p>
            <a:r>
              <a:rPr lang="en-US" altLang="zh-TW" dirty="0" smtClean="0"/>
              <a:t>http://www.oschina.net/translate/put-or-post?</a:t>
            </a:r>
          </a:p>
          <a:p>
            <a:r>
              <a:rPr lang="zh-TW" altLang="en-US" dirty="0" smtClean="0"/>
              <a:t>個人看法是如果每次查詢的結果都是相同的比如說查詢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筆但不會受到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的影響時使用</a:t>
            </a:r>
            <a:r>
              <a:rPr lang="en-US" altLang="zh-TW" dirty="0" smtClean="0"/>
              <a:t>PUT</a:t>
            </a:r>
            <a:r>
              <a:rPr lang="zh-TW" altLang="en-US" dirty="0" smtClean="0"/>
              <a:t>，因為這符合了</a:t>
            </a:r>
            <a:r>
              <a:rPr lang="en-US" altLang="zh-TW" dirty="0" smtClean="0"/>
              <a:t>PUT</a:t>
            </a:r>
            <a:r>
              <a:rPr lang="zh-TW" altLang="en-US" dirty="0" smtClean="0"/>
              <a:t>的冪等，</a:t>
            </a:r>
            <a:endParaRPr lang="en-US" altLang="zh-TW" dirty="0" smtClean="0"/>
          </a:p>
          <a:p>
            <a:r>
              <a:rPr lang="zh-TW" altLang="en-US" dirty="0" smtClean="0"/>
              <a:t>但是如果每次查詢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筆資料會受到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傳入的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參數影響時則使用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48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過去設計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CRUD</a:t>
            </a:r>
            <a:r>
              <a:rPr lang="zh-TW" altLang="en-US" dirty="0" smtClean="0"/>
              <a:t>我們可能會寫成這樣 有單筆查詢 全部查詢 新增 修改 刪除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33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若是以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風格開發我們把單筆查詢寫成使用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方法查詢 單筆查詢利用</a:t>
            </a:r>
            <a:r>
              <a:rPr lang="en-US" altLang="zh-TW" dirty="0" smtClean="0"/>
              <a:t>URI</a:t>
            </a:r>
            <a:r>
              <a:rPr lang="zh-TW" altLang="en-US" dirty="0" smtClean="0"/>
              <a:t>來傳遞</a:t>
            </a:r>
            <a:r>
              <a:rPr lang="en-US" altLang="zh-TW" dirty="0" smtClean="0"/>
              <a:t>id</a:t>
            </a:r>
            <a:r>
              <a:rPr lang="zh-TW" altLang="en-US" dirty="0" smtClean="0"/>
              <a:t> 多筆查詢則不帶入</a:t>
            </a:r>
            <a:r>
              <a:rPr lang="en-US" altLang="zh-TW" dirty="0" smtClean="0"/>
              <a:t>id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66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操作非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(Utility API)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時，使用動詞。</a:t>
            </a:r>
            <a:r>
              <a:rPr lang="en-US" altLang="zh-TW" dirty="0" smtClean="0"/>
              <a:t>GET /</a:t>
            </a:r>
            <a:r>
              <a:rPr lang="en-US" altLang="zh-TW" dirty="0" err="1" smtClean="0"/>
              <a:t>translate?from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de_DE&amp;to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en_US&amp;text</a:t>
            </a:r>
            <a:r>
              <a:rPr lang="en-US" altLang="zh-TW" dirty="0" smtClean="0"/>
              <a:t>=Hallo GET /calculate?para2=23&amp;para2=432</a:t>
            </a:r>
          </a:p>
          <a:p>
            <a:r>
              <a:rPr lang="en-US" altLang="zh-TW" dirty="0" smtClean="0"/>
              <a:t>2.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盡量不要用縮寫，除非它是普羅大眾都知道的縮寫。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02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參數來對查詢作其他動作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08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冪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等指的是當你使用相同的值調用相同的功能時，結果完全一致，這是它的數學定義。如果你改變過狀態，那麼就不是冪等的，而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資料庫更新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並不會改變任何的事情。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 VS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safe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93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en-US" altLang="zh-TW" dirty="0" err="1" smtClean="0"/>
              <a:t>Clinet</a:t>
            </a:r>
            <a:r>
              <a:rPr lang="zh-TW" altLang="en-US" dirty="0" smtClean="0"/>
              <a:t>端向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端要求資源時發現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端最新版本與</a:t>
            </a:r>
            <a:r>
              <a:rPr lang="en-US" altLang="zh-TW" dirty="0" err="1" smtClean="0"/>
              <a:t>Clinet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端相同時，則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端直接取用本地資源，不需要在做一次查詢。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24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服務的狀態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服務建立在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應用程式的協議之上，如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:HTTP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協議。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服務的狀態指的是請求的狀態，而不是資源的狀態。是兩個關連用戶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(Client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進行交互操作時所留下的公共訊息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工作流、用戶狀態信息等數據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。這些訊息可以被指定在不同的作用域中，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獲全域的作用域，一般由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來保存這些訊息。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基於無狀態的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服務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在無狀態的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服務中，每一個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請求都必須是獨立的，請求之間是完全分離的。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沒有保存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的狀態訊息，所以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發送的請求必須包含有能夠讓服務器裡解情求的全部訊息，包括自己的狀態訊息。使得一個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請求能夠被任何可用的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應答，從而將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系統擴展到大量的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結論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把所有的訊息不存在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中而是在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請求時帶入參數中，就是無狀態的服務，在不同的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間也能夠處理同個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的請求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988B-DF69-40B8-83B5-419C7498C6C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07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FA21DD3-67DB-41BA-9EBF-C234EC2C29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8C8EFE-DB8F-4A22-AB07-99F63DEB818B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29998351" TargetMode="External"/><Relationship Id="rId3" Type="http://schemas.openxmlformats.org/officeDocument/2006/relationships/hyperlink" Target="https://charder.readbook.tw/api-design/restful/" TargetMode="External"/><Relationship Id="rId7" Type="http://schemas.openxmlformats.org/officeDocument/2006/relationships/hyperlink" Target="http://sofish.github.io/restcookbook/http%20methods/idempotency/" TargetMode="External"/><Relationship Id="rId2" Type="http://schemas.openxmlformats.org/officeDocument/2006/relationships/hyperlink" Target="https://ithelp.ithome.com.tw/articles/101576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.oschina.net/u/1263964/blog/268932" TargetMode="External"/><Relationship Id="rId5" Type="http://schemas.openxmlformats.org/officeDocument/2006/relationships/hyperlink" Target="https://www.cnblogs.com/weidagang2046/archive/2011/06/04/idempotence.html" TargetMode="External"/><Relationship Id="rId4" Type="http://schemas.openxmlformats.org/officeDocument/2006/relationships/hyperlink" Target="http://meebox.blogspot.tw/2007/10/getpostcach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RESTful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1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protocol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0808"/>
            <a:ext cx="9123490" cy="2939791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1164589"/>
            <a:ext cx="9172575" cy="49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</a:t>
            </a:r>
            <a:r>
              <a:rPr lang="zh-TW" altLang="en-US" dirty="0" smtClean="0"/>
              <a:t>的優點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zh-TW" altLang="en-US" dirty="0">
                <a:solidFill>
                  <a:srgbClr val="FF0000"/>
                </a:solidFill>
              </a:rPr>
              <a:t>快取機制</a:t>
            </a:r>
            <a:r>
              <a:rPr lang="zh-TW" altLang="en-US">
                <a:solidFill>
                  <a:srgbClr val="FF0000"/>
                </a:solidFill>
              </a:rPr>
              <a:t>增加</a:t>
            </a:r>
            <a:r>
              <a:rPr lang="zh-TW" altLang="en-US" smtClean="0">
                <a:solidFill>
                  <a:srgbClr val="FF0000"/>
                </a:solidFill>
              </a:rPr>
              <a:t>效能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server-side: </a:t>
            </a:r>
            <a:r>
              <a:rPr lang="zh-TW" altLang="en-US" dirty="0"/>
              <a:t>在 </a:t>
            </a:r>
            <a:r>
              <a:rPr lang="en-US" altLang="zh-TW" dirty="0"/>
              <a:t>GET </a:t>
            </a:r>
            <a:r>
              <a:rPr lang="zh-TW" altLang="en-US" dirty="0"/>
              <a:t>資源時，若該資源並沒有被變更，就可以利用 </a:t>
            </a:r>
            <a:r>
              <a:rPr lang="en-US" altLang="zh-TW" dirty="0"/>
              <a:t>cache </a:t>
            </a:r>
            <a:r>
              <a:rPr lang="zh-TW" altLang="en-US" dirty="0"/>
              <a:t>機制減少 </a:t>
            </a:r>
            <a:r>
              <a:rPr lang="en-US" altLang="zh-TW" dirty="0"/>
              <a:t>query</a:t>
            </a:r>
            <a:r>
              <a:rPr lang="zh-TW" altLang="en-US" dirty="0"/>
              <a:t>，並且加快回應</a:t>
            </a:r>
            <a:r>
              <a:rPr lang="zh-TW" altLang="en-US" dirty="0" smtClean="0"/>
              <a:t>速度</a:t>
            </a:r>
            <a:endParaRPr lang="en-US" altLang="zh-TW" dirty="0" smtClean="0"/>
          </a:p>
          <a:p>
            <a:pPr lvl="1"/>
            <a:r>
              <a:rPr lang="en-US" altLang="zh-TW" dirty="0"/>
              <a:t>client-side: </a:t>
            </a:r>
            <a:r>
              <a:rPr lang="zh-TW" altLang="en-US" dirty="0"/>
              <a:t>透過 </a:t>
            </a:r>
            <a:r>
              <a:rPr lang="en-US" altLang="zh-TW" dirty="0"/>
              <a:t>client </a:t>
            </a:r>
            <a:r>
              <a:rPr lang="zh-TW" altLang="en-US" dirty="0"/>
              <a:t>端 </a:t>
            </a:r>
            <a:r>
              <a:rPr lang="en-US" altLang="zh-TW" dirty="0"/>
              <a:t>cache </a:t>
            </a:r>
            <a:r>
              <a:rPr lang="zh-TW" altLang="en-US" dirty="0"/>
              <a:t>記錄 </a:t>
            </a:r>
            <a:r>
              <a:rPr lang="en-US" altLang="zh-TW" dirty="0"/>
              <a:t>cache </a:t>
            </a:r>
            <a:r>
              <a:rPr lang="zh-TW" altLang="en-US" dirty="0"/>
              <a:t>版本，</a:t>
            </a:r>
            <a:br>
              <a:rPr lang="zh-TW" altLang="en-US" dirty="0"/>
            </a:br>
            <a:r>
              <a:rPr lang="zh-TW" altLang="en-US" dirty="0"/>
              <a:t>若向 </a:t>
            </a:r>
            <a:r>
              <a:rPr lang="en-US" altLang="zh-TW" dirty="0"/>
              <a:t>server </a:t>
            </a:r>
            <a:r>
              <a:rPr lang="zh-TW" altLang="en-US" dirty="0"/>
              <a:t>要求資源時發現 </a:t>
            </a:r>
            <a:r>
              <a:rPr lang="en-US" altLang="zh-TW" dirty="0"/>
              <a:t>server </a:t>
            </a:r>
            <a:r>
              <a:rPr lang="zh-TW" altLang="en-US" dirty="0"/>
              <a:t>最新版與 </a:t>
            </a:r>
            <a:r>
              <a:rPr lang="en-US" altLang="zh-TW" dirty="0"/>
              <a:t>cache </a:t>
            </a:r>
            <a:r>
              <a:rPr lang="zh-TW" altLang="en-US" dirty="0"/>
              <a:t>相同，</a:t>
            </a:r>
            <a:br>
              <a:rPr lang="zh-TW" altLang="en-US" dirty="0"/>
            </a:br>
            <a:r>
              <a:rPr lang="zh-TW" altLang="en-US" dirty="0"/>
              <a:t>則 </a:t>
            </a:r>
            <a:r>
              <a:rPr lang="en-US" altLang="zh-TW" dirty="0"/>
              <a:t>client </a:t>
            </a:r>
            <a:r>
              <a:rPr lang="zh-TW" altLang="en-US" dirty="0"/>
              <a:t>端直接取用本地資源即可，不需要再做一次查詢</a:t>
            </a:r>
          </a:p>
        </p:txBody>
      </p:sp>
    </p:spTree>
    <p:extLst>
      <p:ext uri="{BB962C8B-B14F-4D97-AF65-F5344CB8AC3E}">
        <p14:creationId xmlns:p14="http://schemas.microsoft.com/office/powerpoint/2010/main" val="3944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</a:t>
            </a:r>
            <a:r>
              <a:rPr lang="zh-TW" altLang="en-US" dirty="0" smtClean="0"/>
              <a:t>的優點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通訊協定</a:t>
            </a:r>
            <a:r>
              <a:rPr lang="zh-TW" altLang="en-US" dirty="0">
                <a:solidFill>
                  <a:srgbClr val="FF0000"/>
                </a:solidFill>
              </a:rPr>
              <a:t>具有無狀態</a:t>
            </a:r>
            <a:r>
              <a:rPr lang="zh-TW" altLang="en-US" dirty="0" smtClean="0">
                <a:solidFill>
                  <a:srgbClr val="FF0000"/>
                </a:solidFill>
              </a:rPr>
              <a:t>性</a:t>
            </a:r>
            <a:r>
              <a:rPr lang="en-US" altLang="zh-TW" dirty="0" smtClean="0"/>
              <a:t>(</a:t>
            </a:r>
            <a:r>
              <a:rPr lang="en-US" altLang="zh-TW" dirty="0"/>
              <a:t>stateless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不能讓兩隻 </a:t>
            </a:r>
            <a:r>
              <a:rPr lang="en-US" altLang="zh-TW" dirty="0"/>
              <a:t>API </a:t>
            </a:r>
            <a:r>
              <a:rPr lang="zh-TW" altLang="en-US" dirty="0"/>
              <a:t>做同一個</a:t>
            </a:r>
            <a:r>
              <a:rPr lang="zh-TW" altLang="en-US" dirty="0" smtClean="0"/>
              <a:t>動作，</a:t>
            </a:r>
            <a:r>
              <a:rPr lang="zh-TW" altLang="en-US" dirty="0"/>
              <a:t>假</a:t>
            </a:r>
            <a:r>
              <a:rPr lang="zh-TW" altLang="en-US" dirty="0" smtClean="0"/>
              <a:t>設</a:t>
            </a:r>
            <a:r>
              <a:rPr lang="zh-TW" altLang="en-US" dirty="0"/>
              <a:t>完成轉賬手續必須先 </a:t>
            </a:r>
            <a:r>
              <a:rPr lang="en-US" altLang="zh-TW" dirty="0"/>
              <a:t>call A </a:t>
            </a:r>
            <a:r>
              <a:rPr lang="zh-TW" altLang="en-US" dirty="0"/>
              <a:t>再 </a:t>
            </a:r>
            <a:r>
              <a:rPr lang="en-US" altLang="zh-TW" dirty="0"/>
              <a:t>call B </a:t>
            </a:r>
            <a:r>
              <a:rPr lang="zh-TW" altLang="en-US" dirty="0"/>
              <a:t>的話，</a:t>
            </a:r>
            <a:br>
              <a:rPr lang="zh-TW" altLang="en-US" dirty="0"/>
            </a:br>
            <a:r>
              <a:rPr lang="zh-TW" altLang="en-US" dirty="0"/>
              <a:t>若做完 </a:t>
            </a:r>
            <a:r>
              <a:rPr lang="en-US" altLang="zh-TW" dirty="0"/>
              <a:t>A </a:t>
            </a:r>
            <a:r>
              <a:rPr lang="zh-TW" altLang="en-US" dirty="0"/>
              <a:t>後斷線導致 </a:t>
            </a:r>
            <a:r>
              <a:rPr lang="en-US" altLang="zh-TW" dirty="0"/>
              <a:t>B </a:t>
            </a:r>
            <a:r>
              <a:rPr lang="zh-TW" altLang="en-US" dirty="0"/>
              <a:t>無法執行，後續要處理 </a:t>
            </a:r>
            <a:r>
              <a:rPr lang="en-US" altLang="zh-TW" dirty="0"/>
              <a:t>A -&gt; B </a:t>
            </a:r>
            <a:r>
              <a:rPr lang="zh-TW" altLang="en-US" dirty="0"/>
              <a:t>的方式會很麻煩</a:t>
            </a:r>
            <a:br>
              <a:rPr lang="zh-TW" altLang="en-US" dirty="0"/>
            </a:br>
            <a:r>
              <a:rPr lang="zh-TW" altLang="en-US" dirty="0"/>
              <a:t>且不應該假設伺服器知道目前的</a:t>
            </a:r>
            <a:r>
              <a:rPr lang="zh-TW" altLang="en-US" dirty="0" smtClean="0"/>
              <a:t>狀態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因此設計出來的 </a:t>
            </a:r>
            <a:r>
              <a:rPr lang="en-US" altLang="zh-TW" dirty="0"/>
              <a:t>API </a:t>
            </a:r>
            <a:r>
              <a:rPr lang="zh-TW" altLang="en-US" dirty="0"/>
              <a:t>不能有狀態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en-US" altLang="zh-TW" dirty="0"/>
              <a:t>HTTP </a:t>
            </a:r>
            <a:r>
              <a:rPr lang="zh-TW" altLang="en-US" dirty="0"/>
              <a:t>是一個無狀態協議，這意味著每個請求都是獨立</a:t>
            </a:r>
            <a:r>
              <a:rPr lang="zh-TW" altLang="en-US" dirty="0" smtClean="0"/>
              <a:t>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9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</a:t>
            </a:r>
            <a:r>
              <a:rPr lang="zh-TW" altLang="en-US" dirty="0" smtClean="0"/>
              <a:t>的優點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統一接口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3200" dirty="0" smtClean="0"/>
              <a:t>REST</a:t>
            </a:r>
            <a:r>
              <a:rPr lang="zh-TW" altLang="en-US" sz="3200" dirty="0" smtClean="0"/>
              <a:t>架構風格的核心特徵就是強調有一個統一的接口，網路上的所有事物都被抽象為資源，而</a:t>
            </a:r>
            <a:r>
              <a:rPr lang="en-US" altLang="zh-TW" sz="3200" dirty="0" smtClean="0"/>
              <a:t>REST</a:t>
            </a:r>
            <a:r>
              <a:rPr lang="zh-TW" altLang="en-US" sz="3200" dirty="0" smtClean="0"/>
              <a:t>就是通過通用的接口對資源進行操作。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這樣設計的好處是保證系統提供的服務都</a:t>
            </a:r>
            <a:r>
              <a:rPr lang="zh-TW" altLang="en-US" sz="3200" dirty="0" smtClean="0"/>
              <a:t>是低耦合性的，極大的簡化了系統，從而改善了系統的交互性和可重用性。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18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</a:t>
            </a:r>
            <a:r>
              <a:rPr lang="zh-TW" altLang="en-US" dirty="0" smtClean="0"/>
              <a:t>的缺點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批次</a:t>
            </a:r>
            <a:r>
              <a:rPr lang="zh-TW" altLang="en-US" dirty="0" smtClean="0"/>
              <a:t>操作帶來的問題</a:t>
            </a:r>
            <a:endParaRPr lang="en-US" altLang="zh-TW" dirty="0" smtClean="0"/>
          </a:p>
          <a:p>
            <a:pPr lvl="1"/>
            <a:r>
              <a:rPr lang="zh-TW" altLang="en-US" sz="3200" dirty="0" smtClean="0"/>
              <a:t>批次查詢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比如查詢</a:t>
            </a:r>
            <a:r>
              <a:rPr lang="en-US" altLang="zh-TW" sz="3200" dirty="0" smtClean="0"/>
              <a:t>1000</a:t>
            </a:r>
            <a:r>
              <a:rPr lang="zh-TW" altLang="en-US" sz="3200" dirty="0" smtClean="0"/>
              <a:t>個訂單的</a:t>
            </a:r>
            <a:r>
              <a:rPr lang="en-US" altLang="zh-TW" sz="3200" dirty="0" smtClean="0"/>
              <a:t>id</a:t>
            </a:r>
            <a:r>
              <a:rPr lang="zh-TW" altLang="en-US" sz="3200" dirty="0" smtClean="0"/>
              <a:t>，</a:t>
            </a:r>
            <a:r>
              <a:rPr lang="zh-TW" altLang="en-US" sz="3200" dirty="0"/>
              <a:t>若</a:t>
            </a:r>
            <a:r>
              <a:rPr lang="en-US" altLang="zh-TW" sz="3200" dirty="0" smtClean="0">
                <a:solidFill>
                  <a:srgbClr val="FF0000"/>
                </a:solidFill>
              </a:rPr>
              <a:t>1000</a:t>
            </a:r>
            <a:r>
              <a:rPr lang="zh-TW" altLang="en-US" sz="3200" dirty="0" smtClean="0">
                <a:solidFill>
                  <a:srgbClr val="FF0000"/>
                </a:solidFill>
              </a:rPr>
              <a:t>個</a:t>
            </a:r>
            <a:r>
              <a:rPr lang="en-US" altLang="zh-TW" sz="3200" dirty="0" smtClean="0">
                <a:solidFill>
                  <a:srgbClr val="FF0000"/>
                </a:solidFill>
              </a:rPr>
              <a:t>id</a:t>
            </a:r>
            <a:r>
              <a:rPr lang="zh-TW" altLang="en-US" sz="3200" dirty="0" smtClean="0">
                <a:solidFill>
                  <a:srgbClr val="FF0000"/>
                </a:solidFill>
              </a:rPr>
              <a:t>超過了</a:t>
            </a:r>
            <a:r>
              <a:rPr lang="en-US" altLang="zh-TW" sz="3200" dirty="0" smtClean="0">
                <a:solidFill>
                  <a:srgbClr val="FF0000"/>
                </a:solidFill>
              </a:rPr>
              <a:t>GET</a:t>
            </a:r>
            <a:r>
              <a:rPr lang="zh-TW" altLang="en-US" sz="3200" dirty="0" smtClean="0">
                <a:solidFill>
                  <a:srgbClr val="FF0000"/>
                </a:solidFill>
              </a:rPr>
              <a:t>的長度</a:t>
            </a:r>
            <a:r>
              <a:rPr lang="zh-TW" altLang="en-US" sz="3200" dirty="0" smtClean="0"/>
              <a:t>，則必須改用</a:t>
            </a:r>
            <a:r>
              <a:rPr lang="en-US" altLang="zh-TW" sz="3200" dirty="0" smtClean="0"/>
              <a:t>POST</a:t>
            </a:r>
            <a:r>
              <a:rPr lang="zh-TW" altLang="en-US" sz="3200" dirty="0" smtClean="0"/>
              <a:t>或</a:t>
            </a:r>
            <a:r>
              <a:rPr lang="en-US" altLang="zh-TW" sz="3200" dirty="0" smtClean="0"/>
              <a:t>PUT</a:t>
            </a:r>
          </a:p>
          <a:p>
            <a:pPr lvl="1"/>
            <a:r>
              <a:rPr lang="zh-TW" altLang="en-US" sz="3200" dirty="0" smtClean="0"/>
              <a:t>批次刪除</a:t>
            </a:r>
            <a:r>
              <a:rPr lang="en-US" altLang="zh-TW" sz="3200" dirty="0" smtClean="0"/>
              <a:t>:http</a:t>
            </a:r>
            <a:r>
              <a:rPr lang="zh-TW" altLang="en-US" sz="3200" dirty="0" smtClean="0"/>
              <a:t>的</a:t>
            </a:r>
            <a:r>
              <a:rPr lang="en-US" altLang="zh-TW" sz="3200" dirty="0" smtClean="0">
                <a:solidFill>
                  <a:srgbClr val="FF0000"/>
                </a:solidFill>
              </a:rPr>
              <a:t>DELETE</a:t>
            </a:r>
            <a:r>
              <a:rPr lang="zh-TW" altLang="en-US" sz="3200" dirty="0" smtClean="0">
                <a:solidFill>
                  <a:srgbClr val="FF0000"/>
                </a:solidFill>
              </a:rPr>
              <a:t>方法並</a:t>
            </a:r>
            <a:r>
              <a:rPr lang="zh-TW" altLang="en-US" sz="3200" dirty="0">
                <a:solidFill>
                  <a:srgbClr val="FF0000"/>
                </a:solidFill>
              </a:rPr>
              <a:t>沒</a:t>
            </a:r>
            <a:r>
              <a:rPr lang="zh-TW" altLang="en-US" sz="3200" dirty="0" smtClean="0">
                <a:solidFill>
                  <a:srgbClr val="FF0000"/>
                </a:solidFill>
              </a:rPr>
              <a:t>明確定義是否能夠帶有</a:t>
            </a:r>
            <a:r>
              <a:rPr lang="en-US" altLang="zh-TW" sz="3200" dirty="0" smtClean="0">
                <a:solidFill>
                  <a:srgbClr val="FF0000"/>
                </a:solidFill>
              </a:rPr>
              <a:t>body</a:t>
            </a:r>
            <a:r>
              <a:rPr lang="zh-TW" altLang="en-US" sz="3200" dirty="0" smtClean="0"/>
              <a:t>，所以有些伺服器會將</a:t>
            </a:r>
            <a:r>
              <a:rPr lang="en-US" altLang="zh-TW" sz="3200" dirty="0" smtClean="0"/>
              <a:t>message body</a:t>
            </a:r>
            <a:r>
              <a:rPr lang="zh-TW" altLang="en-US" sz="3200" dirty="0" smtClean="0"/>
              <a:t>丟棄，也必須改用</a:t>
            </a:r>
            <a:r>
              <a:rPr lang="en-US" altLang="zh-TW" sz="3200" dirty="0" smtClean="0"/>
              <a:t>POST</a:t>
            </a:r>
            <a:r>
              <a:rPr lang="zh-TW" altLang="en-US" sz="3200" dirty="0" smtClean="0"/>
              <a:t>或</a:t>
            </a:r>
            <a:r>
              <a:rPr lang="en-US" altLang="zh-TW" sz="3200" dirty="0" smtClean="0"/>
              <a:t>PUT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546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REST</a:t>
            </a:r>
            <a:r>
              <a:rPr lang="zh-TW" altLang="en-US" dirty="0" smtClean="0"/>
              <a:t>是一種網路架構風格，但並非一種標準，我們可以利用</a:t>
            </a:r>
            <a:r>
              <a:rPr lang="zh-TW" altLang="en-US" dirty="0"/>
              <a:t>各種</a:t>
            </a:r>
            <a:r>
              <a:rPr lang="en-US" altLang="zh-TW" dirty="0" smtClean="0"/>
              <a:t>HTTP</a:t>
            </a:r>
            <a:r>
              <a:rPr lang="zh-TW" altLang="en-US" dirty="0"/>
              <a:t>協議來</a:t>
            </a:r>
            <a:r>
              <a:rPr lang="zh-TW" altLang="en-US" dirty="0" smtClean="0"/>
              <a:t>提升效能或安全，但當系統有較複雜的批次操作時，</a:t>
            </a:r>
            <a:r>
              <a:rPr lang="zh-TW" altLang="en-US" dirty="0"/>
              <a:t>不需要</a:t>
            </a:r>
            <a:r>
              <a:rPr lang="zh-TW" altLang="en-US" dirty="0" smtClean="0"/>
              <a:t>盲目使用，可以考慮跳脫</a:t>
            </a:r>
            <a:r>
              <a:rPr lang="en-US" altLang="zh-TW" dirty="0" smtClean="0"/>
              <a:t>RESTful</a:t>
            </a:r>
            <a:r>
              <a:rPr lang="zh-TW" altLang="en-US" dirty="0" smtClean="0"/>
              <a:t>的系統架構，如何有效利用與抉擇則須仰賴各位開發者明智的選擇。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03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IT</a:t>
            </a:r>
            <a:r>
              <a:rPr lang="zh-TW" altLang="en-US" dirty="0" smtClean="0">
                <a:hlinkClick r:id="rId2"/>
              </a:rPr>
              <a:t>邦幫忙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RESTful</a:t>
            </a:r>
            <a:r>
              <a:rPr lang="zh-TW" altLang="en-US" dirty="0">
                <a:hlinkClick r:id="rId3"/>
              </a:rPr>
              <a:t>建議</a:t>
            </a:r>
            <a:r>
              <a:rPr lang="zh-TW" altLang="en-US" dirty="0" smtClean="0">
                <a:hlinkClick r:id="rId3"/>
              </a:rPr>
              <a:t>設計方式</a:t>
            </a:r>
            <a:endParaRPr lang="en-US" altLang="zh-TW" dirty="0" smtClean="0"/>
          </a:p>
          <a:p>
            <a:r>
              <a:rPr lang="zh-TW" altLang="en-US" dirty="0" smtClean="0">
                <a:hlinkClick r:id="rId3"/>
              </a:rPr>
              <a:t>敏捷軟體開發培訓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GET</a:t>
            </a:r>
            <a:r>
              <a:rPr lang="zh-TW" altLang="en-US" dirty="0">
                <a:hlinkClick r:id="rId4"/>
              </a:rPr>
              <a:t>、</a:t>
            </a:r>
            <a:r>
              <a:rPr lang="en-US" altLang="zh-TW" dirty="0">
                <a:hlinkClick r:id="rId4"/>
              </a:rPr>
              <a:t>POST</a:t>
            </a:r>
            <a:r>
              <a:rPr lang="zh-TW" altLang="en-US" dirty="0">
                <a:hlinkClick r:id="rId4"/>
              </a:rPr>
              <a:t>與</a:t>
            </a:r>
            <a:r>
              <a:rPr lang="en-US" altLang="zh-TW" dirty="0">
                <a:hlinkClick r:id="rId4"/>
              </a:rPr>
              <a:t>cache</a:t>
            </a:r>
            <a:r>
              <a:rPr lang="zh-TW" altLang="en-US" dirty="0">
                <a:hlinkClick r:id="rId4"/>
              </a:rPr>
              <a:t>的</a:t>
            </a:r>
            <a:r>
              <a:rPr lang="zh-TW" altLang="en-US" dirty="0" smtClean="0">
                <a:hlinkClick r:id="rId4"/>
              </a:rPr>
              <a:t>關係</a:t>
            </a:r>
            <a:endParaRPr lang="en-US" altLang="zh-TW" dirty="0" smtClean="0"/>
          </a:p>
          <a:p>
            <a:r>
              <a:rPr lang="zh-TW" altLang="en-US" dirty="0" smtClean="0">
                <a:hlinkClick r:id="rId5"/>
              </a:rPr>
              <a:t>理解</a:t>
            </a:r>
            <a:r>
              <a:rPr lang="en-US" altLang="zh-TW" dirty="0" smtClean="0">
                <a:hlinkClick r:id="rId5"/>
              </a:rPr>
              <a:t>HTTP</a:t>
            </a:r>
            <a:r>
              <a:rPr lang="zh-TW" altLang="en-US" dirty="0" smtClean="0">
                <a:hlinkClick r:id="rId5"/>
              </a:rPr>
              <a:t>的冪等</a:t>
            </a:r>
            <a:r>
              <a:rPr lang="en-US" altLang="zh-TW" dirty="0" smtClean="0"/>
              <a:t>(</a:t>
            </a:r>
            <a:r>
              <a:rPr lang="zh-TW" altLang="en-US" dirty="0" smtClean="0"/>
              <a:t>將資訊存在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hlinkClick r:id="rId6"/>
              </a:rPr>
              <a:t>理解</a:t>
            </a:r>
            <a:r>
              <a:rPr lang="en-US" altLang="zh-TW" dirty="0" smtClean="0">
                <a:hlinkClick r:id="rId6"/>
              </a:rPr>
              <a:t>POST</a:t>
            </a:r>
            <a:r>
              <a:rPr lang="zh-TW" altLang="en-US" dirty="0" smtClean="0">
                <a:hlinkClick r:id="rId6"/>
              </a:rPr>
              <a:t>與</a:t>
            </a:r>
            <a:r>
              <a:rPr lang="en-US" altLang="zh-TW" dirty="0" smtClean="0">
                <a:hlinkClick r:id="rId6"/>
              </a:rPr>
              <a:t>PUT</a:t>
            </a:r>
            <a:r>
              <a:rPr lang="zh-TW" altLang="en-US" dirty="0" smtClean="0">
                <a:hlinkClick r:id="rId6"/>
              </a:rPr>
              <a:t>的區別</a:t>
            </a:r>
            <a:endParaRPr lang="en-US" altLang="zh-TW" dirty="0" smtClean="0"/>
          </a:p>
          <a:p>
            <a:r>
              <a:rPr lang="en-US" altLang="zh-TW" kern="1200" dirty="0" smtClean="0">
                <a:hlinkClick r:id="rId7"/>
              </a:rPr>
              <a:t>Idempoten</a:t>
            </a:r>
            <a:r>
              <a:rPr lang="zh-TW" altLang="en-US" kern="1200" dirty="0" smtClean="0">
                <a:hlinkClick r:id="rId7"/>
              </a:rPr>
              <a:t>與</a:t>
            </a:r>
            <a:r>
              <a:rPr lang="en-US" altLang="zh-TW" kern="1200" dirty="0" smtClean="0">
                <a:hlinkClick r:id="rId7"/>
              </a:rPr>
              <a:t>safe</a:t>
            </a:r>
            <a:endParaRPr lang="en-US" altLang="zh-TW" kern="1200" dirty="0" smtClean="0"/>
          </a:p>
          <a:p>
            <a:r>
              <a:rPr lang="en-US" altLang="zh-TW" kern="1200" dirty="0" smtClean="0">
                <a:hlinkClick r:id="rId8"/>
              </a:rPr>
              <a:t>REST</a:t>
            </a:r>
            <a:r>
              <a:rPr lang="zh-TW" altLang="en-US" kern="1200" dirty="0" smtClean="0">
                <a:hlinkClick r:id="rId8"/>
              </a:rPr>
              <a:t>無狀態原則的理解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1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Representational State Transfer</a:t>
            </a:r>
            <a:r>
              <a:rPr lang="zh-TW" altLang="en-US" dirty="0"/>
              <a:t>，簡稱</a:t>
            </a:r>
            <a:r>
              <a:rPr lang="en-US" altLang="zh-TW" dirty="0"/>
              <a:t>REST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它是一種網路架構風格</a:t>
            </a:r>
            <a:r>
              <a:rPr lang="zh-TW" altLang="en-US" dirty="0" smtClean="0"/>
              <a:t>，它</a:t>
            </a:r>
            <a:r>
              <a:rPr lang="zh-TW" altLang="en-US" dirty="0" smtClean="0">
                <a:solidFill>
                  <a:srgbClr val="FF0000"/>
                </a:solidFill>
              </a:rPr>
              <a:t>並不是</a:t>
            </a:r>
            <a:r>
              <a:rPr lang="zh-TW" altLang="en-US" dirty="0">
                <a:solidFill>
                  <a:srgbClr val="FF0000"/>
                </a:solidFill>
              </a:rPr>
              <a:t>一種標準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而 </a:t>
            </a:r>
            <a:r>
              <a:rPr lang="en-US" altLang="zh-TW" dirty="0"/>
              <a:t>RESTful </a:t>
            </a:r>
            <a:r>
              <a:rPr lang="zh-TW" altLang="en-US" dirty="0"/>
              <a:t>可以這樣子想像</a:t>
            </a:r>
            <a:r>
              <a:rPr lang="en-US" altLang="zh-TW" dirty="0"/>
              <a:t>: </a:t>
            </a:r>
            <a:r>
              <a:rPr lang="zh-TW" altLang="en-US" dirty="0"/>
              <a:t>美麗 </a:t>
            </a:r>
            <a:r>
              <a:rPr lang="en-US" altLang="zh-TW" dirty="0"/>
              <a:t>(Beauty) </a:t>
            </a:r>
            <a:r>
              <a:rPr lang="zh-TW" altLang="en-US" dirty="0"/>
              <a:t>的事物可以稱為 </a:t>
            </a:r>
            <a:r>
              <a:rPr lang="en-US" altLang="zh-TW" dirty="0"/>
              <a:t>Beautiful; </a:t>
            </a:r>
            <a:r>
              <a:rPr lang="zh-TW" altLang="en-US" dirty="0">
                <a:solidFill>
                  <a:srgbClr val="FF0000"/>
                </a:solidFill>
              </a:rPr>
              <a:t>設計為 </a:t>
            </a:r>
            <a:r>
              <a:rPr lang="en-US" altLang="zh-TW" dirty="0">
                <a:solidFill>
                  <a:srgbClr val="FF0000"/>
                </a:solidFill>
              </a:rPr>
              <a:t>REST </a:t>
            </a:r>
            <a:r>
              <a:rPr lang="zh-TW" altLang="en-US" dirty="0">
                <a:solidFill>
                  <a:srgbClr val="FF0000"/>
                </a:solidFill>
              </a:rPr>
              <a:t>的系統就可以稱為 </a:t>
            </a:r>
            <a:r>
              <a:rPr lang="en-US" altLang="zh-TW" dirty="0">
                <a:solidFill>
                  <a:srgbClr val="FF0000"/>
                </a:solidFill>
              </a:rPr>
              <a:t>RESTful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非</a:t>
            </a:r>
            <a:r>
              <a:rPr lang="en-US" altLang="zh-TW" dirty="0" smtClean="0">
                <a:solidFill>
                  <a:srgbClr val="FF0000"/>
                </a:solidFill>
              </a:rPr>
              <a:t>REST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以 </a:t>
            </a:r>
            <a:r>
              <a:rPr lang="en-US" altLang="zh-TW" dirty="0"/>
              <a:t>API </a:t>
            </a:r>
            <a:r>
              <a:rPr lang="zh-TW" altLang="en-US" dirty="0"/>
              <a:t>而言，假設我們正在撰寫一組待辦事項的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</a:t>
            </a:r>
            <a:r>
              <a:rPr lang="zh-TW" altLang="en-US" dirty="0"/>
              <a:t>可能會有以下方式來作為 </a:t>
            </a:r>
            <a:r>
              <a:rPr lang="en-US" altLang="zh-TW" dirty="0"/>
              <a:t>API </a:t>
            </a:r>
            <a:r>
              <a:rPr lang="zh-TW" altLang="en-US" dirty="0"/>
              <a:t>的 </a:t>
            </a:r>
            <a:r>
              <a:rPr lang="en-US" altLang="zh-TW" dirty="0"/>
              <a:t>interface: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54052"/>
              </p:ext>
            </p:extLst>
          </p:nvPr>
        </p:nvGraphicFramePr>
        <p:xfrm>
          <a:off x="683568" y="2852936"/>
          <a:ext cx="8064896" cy="30732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448"/>
                <a:gridCol w="4032448"/>
              </a:tblGrid>
              <a:tr h="576064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獲取所有使用者資料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getAllUsers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534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獲取使用者資料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</a:t>
                      </a:r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/1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534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createUser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534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updateUser</a:t>
                      </a:r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/1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534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deleteUser</a:t>
                      </a:r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/1</a:t>
                      </a:r>
                      <a:endParaRPr lang="zh-TW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REST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1026" name="Picture 2" descr="「REST HTTP」的圖片搜尋結果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7061357" cy="417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若是以 </a:t>
            </a:r>
            <a:r>
              <a:rPr lang="en-US" altLang="zh-TW" dirty="0"/>
              <a:t>REST </a:t>
            </a:r>
            <a:r>
              <a:rPr lang="zh-TW" altLang="en-US" dirty="0"/>
              <a:t>風格來開發 </a:t>
            </a:r>
            <a:r>
              <a:rPr lang="en-US" altLang="zh-TW" dirty="0"/>
              <a:t>RESTful API </a:t>
            </a:r>
            <a:r>
              <a:rPr lang="zh-TW" altLang="en-US" dirty="0"/>
              <a:t>的話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61098"/>
              </p:ext>
            </p:extLst>
          </p:nvPr>
        </p:nvGraphicFramePr>
        <p:xfrm>
          <a:off x="683568" y="2852936"/>
          <a:ext cx="7704856" cy="30732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52428"/>
                <a:gridCol w="3852428"/>
              </a:tblGrid>
              <a:tr h="504056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獲取所有使用者資料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/GET /users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534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獲取使用者資料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/GET /users/1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534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/POST /users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534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/PUT /users/1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534">
                <a:tc>
                  <a:txBody>
                    <a:bodyPr/>
                    <a:lstStyle/>
                    <a:p>
                      <a:r>
                        <a:rPr lang="zh-TW" alt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刪除使用者資料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/DELETE /users/1</a:t>
                      </a:r>
                      <a:endParaRPr lang="zh-TW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7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</a:t>
            </a:r>
            <a:r>
              <a:rPr lang="en-US" altLang="zh-TW" dirty="0" smtClean="0"/>
              <a:t>API</a:t>
            </a:r>
            <a:r>
              <a:rPr lang="zh-TW" altLang="en-US" dirty="0"/>
              <a:t>差異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兩者差異是在於 </a:t>
            </a:r>
            <a:r>
              <a:rPr lang="en-US" altLang="zh-TW" dirty="0"/>
              <a:t>RESTful API </a:t>
            </a:r>
            <a:r>
              <a:rPr lang="zh-TW" altLang="en-US" dirty="0"/>
              <a:t>充分地使用了 </a:t>
            </a:r>
            <a:r>
              <a:rPr lang="en-US" altLang="zh-TW" dirty="0"/>
              <a:t>HTTP protocol (GET/POST/PUT/DELETE)</a:t>
            </a:r>
            <a:r>
              <a:rPr lang="zh-TW" altLang="en-US" dirty="0"/>
              <a:t>，達到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以直觀簡潔的資源 </a:t>
            </a:r>
            <a:r>
              <a:rPr lang="en-US" altLang="zh-TW" dirty="0"/>
              <a:t>URI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並且善用 </a:t>
            </a:r>
            <a:r>
              <a:rPr lang="en-US" altLang="zh-TW" dirty="0"/>
              <a:t>HTTP 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達到對資源的操作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並使用 </a:t>
            </a:r>
            <a:r>
              <a:rPr lang="en-US" altLang="zh-TW" dirty="0"/>
              <a:t>Web </a:t>
            </a:r>
            <a:r>
              <a:rPr lang="zh-TW" altLang="en-US" dirty="0"/>
              <a:t>所接受的資料類型</a:t>
            </a:r>
            <a:r>
              <a:rPr lang="en-US" altLang="zh-TW" dirty="0"/>
              <a:t>: JSON, XML, YAML </a:t>
            </a:r>
            <a:r>
              <a:rPr lang="zh-TW" altLang="en-US" dirty="0"/>
              <a:t>等，最常見的是 </a:t>
            </a:r>
            <a:r>
              <a:rPr lang="en-US" altLang="zh-TW" dirty="0"/>
              <a:t>JSON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36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</a:t>
            </a:r>
            <a:r>
              <a:rPr lang="zh-TW" altLang="en-US" dirty="0" smtClean="0"/>
              <a:t>呈現方式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19243871"/>
              </p:ext>
            </p:extLst>
          </p:nvPr>
        </p:nvGraphicFramePr>
        <p:xfrm>
          <a:off x="467544" y="1556791"/>
          <a:ext cx="8208912" cy="4443802"/>
        </p:xfrm>
        <a:graphic>
          <a:graphicData uri="http://schemas.openxmlformats.org/drawingml/2006/table">
            <a:tbl>
              <a:tblPr/>
              <a:tblGrid>
                <a:gridCol w="4104456"/>
                <a:gridCol w="4104456"/>
              </a:tblGrid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Resource URI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>
                          <a:effectLst/>
                        </a:rPr>
                        <a:t>意義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 /users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取得所有使用者資料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 /users/1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取得使用者 </a:t>
                      </a:r>
                      <a:r>
                        <a:rPr lang="en-US" altLang="zh-TW">
                          <a:effectLst/>
                        </a:rPr>
                        <a:t>ID </a:t>
                      </a:r>
                      <a:r>
                        <a:rPr lang="zh-TW" altLang="en-US">
                          <a:effectLst/>
                        </a:rPr>
                        <a:t>是 </a:t>
                      </a:r>
                      <a:r>
                        <a:rPr lang="en-US" altLang="zh-TW">
                          <a:effectLst/>
                        </a:rPr>
                        <a:t>1 </a:t>
                      </a:r>
                      <a:r>
                        <a:rPr lang="zh-TW" altLang="en-US">
                          <a:effectLst/>
                        </a:rPr>
                        <a:t>的資料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 /users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批次新增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 /users/1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單筆新增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put /users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批次更新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put /users/1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更新單筆全部內容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patch /users/1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更新單筆部分內容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delete /users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批次刪除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delete /users/1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單筆刪除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98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 /users/1/albums/1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取得 </a:t>
                      </a:r>
                      <a:r>
                        <a:rPr lang="en-US" dirty="0" err="1">
                          <a:effectLst/>
                        </a:rPr>
                        <a:t>userId</a:t>
                      </a:r>
                      <a:r>
                        <a:rPr lang="en-US" dirty="0">
                          <a:effectLst/>
                        </a:rPr>
                        <a:t>=1 </a:t>
                      </a:r>
                      <a:r>
                        <a:rPr lang="zh-TW" altLang="en-US" dirty="0">
                          <a:effectLst/>
                        </a:rPr>
                        <a:t>的第一本相簿資料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</a:t>
            </a:r>
            <a:r>
              <a:rPr lang="zh-TW" altLang="en-US" dirty="0" smtClean="0"/>
              <a:t>的建</a:t>
            </a:r>
            <a:r>
              <a:rPr lang="zh-TW" altLang="en-US" dirty="0"/>
              <a:t>議</a:t>
            </a:r>
            <a:r>
              <a:rPr lang="zh-TW" altLang="en-US" dirty="0" smtClean="0"/>
              <a:t>設計方式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zh-TW" altLang="en-US" b="1" dirty="0" smtClean="0"/>
              <a:t>如果 </a:t>
            </a:r>
            <a:r>
              <a:rPr lang="en-US" altLang="zh-TW" b="1" dirty="0" smtClean="0"/>
              <a:t>API </a:t>
            </a:r>
            <a:r>
              <a:rPr lang="zh-TW" altLang="en-US" b="1" dirty="0" smtClean="0"/>
              <a:t>有多個 </a:t>
            </a:r>
            <a:r>
              <a:rPr lang="en-US" altLang="zh-TW" b="1" dirty="0" smtClean="0"/>
              <a:t>table </a:t>
            </a:r>
            <a:r>
              <a:rPr lang="zh-TW" altLang="en-US" b="1" dirty="0" smtClean="0"/>
              <a:t>的關聯</a:t>
            </a:r>
            <a:endParaRPr lang="en-US" altLang="zh-TW" b="1" dirty="0" smtClean="0"/>
          </a:p>
          <a:p>
            <a:pPr lvl="1"/>
            <a:r>
              <a:rPr lang="zh-TW" altLang="en-US" sz="3200" dirty="0" smtClean="0"/>
              <a:t>把它當成獨立的 </a:t>
            </a:r>
            <a:r>
              <a:rPr lang="en-US" altLang="zh-TW" sz="3200" dirty="0" smtClean="0"/>
              <a:t>Resource</a:t>
            </a:r>
          </a:p>
          <a:p>
            <a:r>
              <a:rPr lang="zh-TW" altLang="en-US" b="1" dirty="0" smtClean="0"/>
              <a:t>使用 </a:t>
            </a:r>
            <a:r>
              <a:rPr lang="en-US" altLang="zh-TW" b="1" dirty="0" smtClean="0"/>
              <a:t>sub-resources</a:t>
            </a:r>
          </a:p>
          <a:p>
            <a:pPr lvl="1"/>
            <a:r>
              <a:rPr lang="en-US" altLang="zh-TW" sz="3200" dirty="0" smtClean="0"/>
              <a:t>get /users/1/albums/1</a:t>
            </a:r>
          </a:p>
        </p:txBody>
      </p:sp>
    </p:spTree>
    <p:extLst>
      <p:ext uri="{BB962C8B-B14F-4D97-AF65-F5344CB8AC3E}">
        <p14:creationId xmlns:p14="http://schemas.microsoft.com/office/powerpoint/2010/main" val="29510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/>
              <a:t>Filtering</a:t>
            </a:r>
          </a:p>
          <a:p>
            <a:pPr lvl="1"/>
            <a:r>
              <a:rPr lang="en-US" altLang="zh-TW" sz="3200" dirty="0"/>
              <a:t>GET /</a:t>
            </a:r>
            <a:r>
              <a:rPr lang="en-US" altLang="zh-TW" sz="3200" dirty="0" err="1"/>
              <a:t>tickets?level</a:t>
            </a:r>
            <a:r>
              <a:rPr lang="en-US" altLang="zh-TW" sz="3200" dirty="0"/>
              <a:t>=</a:t>
            </a:r>
            <a:r>
              <a:rPr lang="en-US" altLang="zh-TW" sz="3200" dirty="0" err="1"/>
              <a:t>vip</a:t>
            </a:r>
            <a:endParaRPr lang="en-US" altLang="zh-TW" sz="3200" dirty="0"/>
          </a:p>
          <a:p>
            <a:r>
              <a:rPr lang="zh-TW" altLang="en-US" b="1" dirty="0"/>
              <a:t>排序 </a:t>
            </a:r>
            <a:r>
              <a:rPr lang="en-US" altLang="zh-TW" b="1" dirty="0"/>
              <a:t>(Sorting)</a:t>
            </a:r>
          </a:p>
          <a:p>
            <a:pPr lvl="1"/>
            <a:r>
              <a:rPr lang="en-US" altLang="zh-TW" sz="3200" dirty="0"/>
              <a:t>GET /</a:t>
            </a:r>
            <a:r>
              <a:rPr lang="en-US" altLang="zh-TW" sz="3200" dirty="0" err="1"/>
              <a:t>tickets?sort</a:t>
            </a:r>
            <a:r>
              <a:rPr lang="en-US" altLang="zh-TW" sz="3200" dirty="0"/>
              <a:t>=-</a:t>
            </a:r>
            <a:r>
              <a:rPr lang="en-US" altLang="zh-TW" sz="3200" dirty="0" err="1"/>
              <a:t>priority,created_at</a:t>
            </a:r>
            <a:endParaRPr lang="en-US" altLang="zh-TW" sz="3200" dirty="0"/>
          </a:p>
          <a:p>
            <a:r>
              <a:rPr lang="zh-TW" altLang="en-US" b="1" dirty="0"/>
              <a:t>分頁 </a:t>
            </a:r>
            <a:r>
              <a:rPr lang="en-US" altLang="zh-TW" b="1" dirty="0"/>
              <a:t>(Paging)</a:t>
            </a:r>
          </a:p>
          <a:p>
            <a:pPr lvl="1"/>
            <a:r>
              <a:rPr lang="en-US" altLang="zh-TW" sz="3200" dirty="0"/>
              <a:t>/v1.0/</a:t>
            </a:r>
            <a:r>
              <a:rPr lang="en-US" altLang="zh-TW" sz="3200" dirty="0" err="1"/>
              <a:t>users?limit</a:t>
            </a:r>
            <a:r>
              <a:rPr lang="en-US" altLang="zh-TW" sz="3200" dirty="0"/>
              <a:t>=25&amp;offset=50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5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408</TotalTime>
  <Words>1368</Words>
  <Application>Microsoft Office PowerPoint</Application>
  <PresentationFormat>如螢幕大小 (4:3)</PresentationFormat>
  <Paragraphs>130</Paragraphs>
  <Slides>16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公正</vt:lpstr>
      <vt:lpstr>RESTful介紹</vt:lpstr>
      <vt:lpstr>REST</vt:lpstr>
      <vt:lpstr>非REST的API</vt:lpstr>
      <vt:lpstr>REST的API</vt:lpstr>
      <vt:lpstr>REST的API</vt:lpstr>
      <vt:lpstr>RESTful API差異</vt:lpstr>
      <vt:lpstr>RESTful呈現方式</vt:lpstr>
      <vt:lpstr>REST的建議設計方式</vt:lpstr>
      <vt:lpstr>REST Query參數</vt:lpstr>
      <vt:lpstr>HTTP protocol</vt:lpstr>
      <vt:lpstr>RESTful的優點</vt:lpstr>
      <vt:lpstr>RESTful的優點</vt:lpstr>
      <vt:lpstr>RESTful的優點</vt:lpstr>
      <vt:lpstr>RESTful的缺點</vt:lpstr>
      <vt:lpstr>結論</vt:lpstr>
      <vt:lpstr>參考網站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RESTful介紹</dc:title>
  <dc:creator>Hsiao, Equal 蕭鄧育 (527266)</dc:creator>
  <cp:lastModifiedBy>Admin</cp:lastModifiedBy>
  <cp:revision>43</cp:revision>
  <dcterms:created xsi:type="dcterms:W3CDTF">2018-01-28T04:37:04Z</dcterms:created>
  <dcterms:modified xsi:type="dcterms:W3CDTF">2018-04-02T10:16:41Z</dcterms:modified>
</cp:coreProperties>
</file>