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86" r:id="rId2"/>
    <p:sldId id="350" r:id="rId3"/>
    <p:sldId id="369" r:id="rId4"/>
    <p:sldId id="349" r:id="rId5"/>
    <p:sldId id="363" r:id="rId6"/>
    <p:sldId id="364" r:id="rId7"/>
    <p:sldId id="370" r:id="rId8"/>
    <p:sldId id="287" r:id="rId9"/>
    <p:sldId id="333" r:id="rId10"/>
    <p:sldId id="288" r:id="rId11"/>
    <p:sldId id="360" r:id="rId12"/>
    <p:sldId id="338" r:id="rId13"/>
    <p:sldId id="371" r:id="rId14"/>
    <p:sldId id="351" r:id="rId15"/>
    <p:sldId id="332" r:id="rId16"/>
    <p:sldId id="334" r:id="rId17"/>
    <p:sldId id="367" r:id="rId18"/>
    <p:sldId id="291" r:id="rId19"/>
    <p:sldId id="292" r:id="rId20"/>
    <p:sldId id="293" r:id="rId21"/>
    <p:sldId id="294" r:id="rId22"/>
    <p:sldId id="339" r:id="rId23"/>
    <p:sldId id="372" r:id="rId24"/>
    <p:sldId id="312" r:id="rId25"/>
    <p:sldId id="340" r:id="rId26"/>
    <p:sldId id="315" r:id="rId27"/>
    <p:sldId id="344" r:id="rId28"/>
    <p:sldId id="365" r:id="rId29"/>
    <p:sldId id="374" r:id="rId30"/>
    <p:sldId id="368" r:id="rId31"/>
    <p:sldId id="319" r:id="rId32"/>
    <p:sldId id="322" r:id="rId33"/>
    <p:sldId id="324" r:id="rId34"/>
    <p:sldId id="326" r:id="rId35"/>
    <p:sldId id="382" r:id="rId36"/>
    <p:sldId id="310" r:id="rId37"/>
    <p:sldId id="383" r:id="rId38"/>
    <p:sldId id="375" r:id="rId39"/>
    <p:sldId id="378" r:id="rId40"/>
    <p:sldId id="379" r:id="rId41"/>
    <p:sldId id="380" r:id="rId42"/>
    <p:sldId id="384" r:id="rId43"/>
    <p:sldId id="389" r:id="rId44"/>
    <p:sldId id="385" r:id="rId45"/>
    <p:sldId id="386" r:id="rId46"/>
    <p:sldId id="387" r:id="rId47"/>
    <p:sldId id="388" r:id="rId48"/>
    <p:sldId id="345" r:id="rId49"/>
    <p:sldId id="353" r:id="rId50"/>
    <p:sldId id="337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070F7D0-E1EF-4887-8214-AD3BC37C4B2A}">
          <p14:sldIdLst/>
        </p14:section>
        <p14:section name="jenkins" id="{9BACA612-B0E7-4D6E-BF57-B92DBF564C64}">
          <p14:sldIdLst>
            <p14:sldId id="286"/>
            <p14:sldId id="350"/>
            <p14:sldId id="369"/>
            <p14:sldId id="349"/>
            <p14:sldId id="363"/>
            <p14:sldId id="364"/>
            <p14:sldId id="370"/>
            <p14:sldId id="287"/>
            <p14:sldId id="333"/>
            <p14:sldId id="288"/>
            <p14:sldId id="360"/>
            <p14:sldId id="338"/>
            <p14:sldId id="371"/>
            <p14:sldId id="351"/>
            <p14:sldId id="332"/>
            <p14:sldId id="334"/>
            <p14:sldId id="367"/>
            <p14:sldId id="291"/>
            <p14:sldId id="292"/>
            <p14:sldId id="293"/>
            <p14:sldId id="294"/>
            <p14:sldId id="339"/>
            <p14:sldId id="372"/>
            <p14:sldId id="312"/>
            <p14:sldId id="340"/>
            <p14:sldId id="315"/>
            <p14:sldId id="344"/>
          </p14:sldIdLst>
        </p14:section>
        <p14:section name="自動化測試工具" id="{31B7F341-C066-4E83-B523-E7642DC77285}">
          <p14:sldIdLst>
            <p14:sldId id="365"/>
            <p14:sldId id="374"/>
            <p14:sldId id="368"/>
            <p14:sldId id="319"/>
            <p14:sldId id="322"/>
            <p14:sldId id="324"/>
            <p14:sldId id="326"/>
            <p14:sldId id="382"/>
            <p14:sldId id="310"/>
            <p14:sldId id="383"/>
            <p14:sldId id="375"/>
            <p14:sldId id="378"/>
            <p14:sldId id="379"/>
            <p14:sldId id="380"/>
            <p14:sldId id="384"/>
            <p14:sldId id="389"/>
            <p14:sldId id="385"/>
            <p14:sldId id="386"/>
            <p14:sldId id="387"/>
            <p14:sldId id="388"/>
            <p14:sldId id="345"/>
            <p14:sldId id="353"/>
          </p14:sldIdLst>
        </p14:section>
        <p14:section name="其他設定" id="{E2ADAC53-1158-4BDF-BDD4-EA34D2D883EE}">
          <p14:sldIdLst/>
        </p14:section>
        <p14:section name="備註" id="{4FEF5E1B-3CBF-4E44-93F5-397CB43FC8A5}">
          <p14:sldIdLst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416"/>
    <a:srgbClr val="44A65E"/>
    <a:srgbClr val="999B3B"/>
    <a:srgbClr val="C9B437"/>
    <a:srgbClr val="D2B904"/>
    <a:srgbClr val="FADE0E"/>
    <a:srgbClr val="DE0404"/>
    <a:srgbClr val="CA36AA"/>
    <a:srgbClr val="3F3FB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377" autoAdjust="0"/>
  </p:normalViewPr>
  <p:slideViewPr>
    <p:cSldViewPr>
      <p:cViewPr>
        <p:scale>
          <a:sx n="100" d="100"/>
          <a:sy n="100" d="100"/>
        </p:scale>
        <p:origin x="-516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0.xml"/><Relationship Id="rId18" Type="http://schemas.openxmlformats.org/officeDocument/2006/relationships/slide" Target="slides/slide37.xml"/><Relationship Id="rId3" Type="http://schemas.openxmlformats.org/officeDocument/2006/relationships/slide" Target="slides/slide6.xml"/><Relationship Id="rId21" Type="http://schemas.openxmlformats.org/officeDocument/2006/relationships/slide" Target="slides/slide41.xml"/><Relationship Id="rId7" Type="http://schemas.openxmlformats.org/officeDocument/2006/relationships/slide" Target="slides/slide12.xml"/><Relationship Id="rId12" Type="http://schemas.openxmlformats.org/officeDocument/2006/relationships/slide" Target="slides/slide19.xml"/><Relationship Id="rId17" Type="http://schemas.openxmlformats.org/officeDocument/2006/relationships/slide" Target="slides/slide36.xml"/><Relationship Id="rId2" Type="http://schemas.openxmlformats.org/officeDocument/2006/relationships/slide" Target="slides/slide4.xml"/><Relationship Id="rId16" Type="http://schemas.openxmlformats.org/officeDocument/2006/relationships/slide" Target="slides/slide28.xml"/><Relationship Id="rId20" Type="http://schemas.openxmlformats.org/officeDocument/2006/relationships/slide" Target="slides/slide40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18.xml"/><Relationship Id="rId5" Type="http://schemas.openxmlformats.org/officeDocument/2006/relationships/slide" Target="slides/slide9.xml"/><Relationship Id="rId15" Type="http://schemas.openxmlformats.org/officeDocument/2006/relationships/slide" Target="slides/slide22.xml"/><Relationship Id="rId23" Type="http://schemas.openxmlformats.org/officeDocument/2006/relationships/slide" Target="slides/slide50.xml"/><Relationship Id="rId10" Type="http://schemas.openxmlformats.org/officeDocument/2006/relationships/slide" Target="slides/slide16.xml"/><Relationship Id="rId19" Type="http://schemas.openxmlformats.org/officeDocument/2006/relationships/slide" Target="slides/slide39.xml"/><Relationship Id="rId4" Type="http://schemas.openxmlformats.org/officeDocument/2006/relationships/slide" Target="slides/slide8.xml"/><Relationship Id="rId9" Type="http://schemas.openxmlformats.org/officeDocument/2006/relationships/slide" Target="slides/slide15.xml"/><Relationship Id="rId14" Type="http://schemas.openxmlformats.org/officeDocument/2006/relationships/slide" Target="slides/slide21.xml"/><Relationship Id="rId22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354DE-BE3E-4073-A606-3B24A369DF91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3A01-A2C4-4363-AE29-1C35072DE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4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download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01.com/4Dzkn8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thelp.ithome.com.tw/articles/10109197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updates.jenkins-ci.org/download/plugins/thinBackup/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簡單的介紹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的整體流程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帳號權限管理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帳號方面最適合我們遠傳的</a:t>
            </a:r>
            <a:r>
              <a:rPr lang="en-US" altLang="zh-TW" dirty="0" smtClean="0"/>
              <a:t>AD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權限方面主要介紹最彈性的</a:t>
            </a:r>
            <a:r>
              <a:rPr lang="en-US" altLang="zh-TW" dirty="0" smtClean="0"/>
              <a:t>Role-based strategy</a:t>
            </a:r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建置與建置後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會詳細介紹主要的建置方式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其他功能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其他較為實用的功能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聲明建構、備份、紀錄用戶行為已及目前遠傳在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上面的應用</a:t>
            </a:r>
            <a:r>
              <a:rPr lang="en-US" altLang="zh-TW" dirty="0" smtClean="0"/>
              <a:t>)\</a:t>
            </a:r>
          </a:p>
          <a:p>
            <a:r>
              <a:rPr lang="zh-TW" altLang="en-US" dirty="0" smtClean="0"/>
              <a:t>實際操作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會實際操作使用</a:t>
            </a:r>
            <a:r>
              <a:rPr lang="en-US" altLang="zh-TW" dirty="0" err="1" smtClean="0"/>
              <a:t>sonaqube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codescan</a:t>
            </a:r>
            <a:r>
              <a:rPr lang="en-US" altLang="zh-TW" dirty="0" smtClean="0"/>
              <a:t>,</a:t>
            </a:r>
            <a:r>
              <a:rPr lang="zh-TW" altLang="en-US" dirty="0" smtClean="0"/>
              <a:t>錄製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腳本與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腳本、最後已簡單的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來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自動化上版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45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建置的過程主要分為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個步驟 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第一步驟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建置的基本設定包括專案名稱、描述、</a:t>
            </a:r>
            <a:r>
              <a:rPr lang="en-US" altLang="zh-TW" dirty="0" smtClean="0"/>
              <a:t>JDK</a:t>
            </a:r>
            <a:r>
              <a:rPr lang="zh-TW" altLang="en-US" dirty="0" smtClean="0"/>
              <a:t>版本等。</a:t>
            </a:r>
            <a:endParaRPr lang="en-US" altLang="zh-TW" dirty="0" smtClean="0"/>
          </a:p>
          <a:p>
            <a:r>
              <a:rPr lang="zh-TW" altLang="en-US" dirty="0" smtClean="0"/>
              <a:t>第二步驟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需要選取如何取得程式碼，目前支援的項目有</a:t>
            </a:r>
            <a:r>
              <a:rPr lang="en-US" altLang="zh-TW" dirty="0" smtClean="0"/>
              <a:t>:SVN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CSV</a:t>
            </a:r>
            <a:r>
              <a:rPr lang="zh-TW" altLang="en-US" dirty="0" smtClean="0"/>
              <a:t>等。</a:t>
            </a:r>
            <a:endParaRPr lang="en-US" altLang="zh-TW" dirty="0" smtClean="0"/>
          </a:p>
          <a:p>
            <a:r>
              <a:rPr lang="zh-TW" altLang="en-US" dirty="0" smtClean="0"/>
              <a:t>第三步驟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需要決定如何編譯程式碼與測試；我們可以選擇</a:t>
            </a:r>
            <a:r>
              <a:rPr lang="en-US" altLang="zh-TW" dirty="0" smtClean="0"/>
              <a:t>Ant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gradle</a:t>
            </a:r>
            <a:r>
              <a:rPr lang="zh-TW" altLang="en-US" dirty="0" smtClean="0"/>
              <a:t>來編譯</a:t>
            </a:r>
            <a:r>
              <a:rPr lang="en-US" altLang="zh-TW" dirty="0" smtClean="0"/>
              <a:t>.java</a:t>
            </a:r>
            <a:r>
              <a:rPr lang="zh-TW" altLang="en-US" dirty="0" smtClean="0"/>
              <a:t>檔案成為</a:t>
            </a:r>
            <a:r>
              <a:rPr lang="en-US" altLang="zh-TW" dirty="0" smtClean="0"/>
              <a:t>.class</a:t>
            </a:r>
            <a:r>
              <a:rPr lang="zh-TW" altLang="en-US" dirty="0" smtClean="0"/>
              <a:t>檔案並接續結合各種測試工具達到自動化測試的目的。</a:t>
            </a:r>
            <a:endParaRPr lang="en-US" altLang="zh-TW" dirty="0" smtClean="0"/>
          </a:p>
          <a:p>
            <a:r>
              <a:rPr lang="zh-TW" altLang="en-US" dirty="0" smtClean="0"/>
              <a:t>第四步驟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收集第三步驟測試所產生出來的報表，並且通知使用者建置的狀況。</a:t>
            </a:r>
            <a:endParaRPr lang="en-US" altLang="zh-TW" dirty="0" smtClean="0"/>
          </a:p>
          <a:p>
            <a:r>
              <a:rPr lang="zh-TW" altLang="en-US" dirty="0" smtClean="0"/>
              <a:t>詳細圖解請看下一頁投影片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07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一般而言，我們只需要能夠在一個</a:t>
            </a:r>
            <a:r>
              <a:rPr lang="en-US" altLang="zh-TW" sz="1200" dirty="0" smtClean="0"/>
              <a:t>JDK</a:t>
            </a:r>
            <a:r>
              <a:rPr lang="zh-TW" altLang="en-US" sz="1200" dirty="0" smtClean="0"/>
              <a:t>版本上能夠運行就夠了，但是如果需要升級成更高版本的</a:t>
            </a:r>
            <a:r>
              <a:rPr lang="en-US" altLang="zh-TW" sz="1200" dirty="0" smtClean="0"/>
              <a:t>JDK</a:t>
            </a:r>
            <a:r>
              <a:rPr lang="zh-TW" altLang="en-US" sz="1200" dirty="0" smtClean="0"/>
              <a:t>就需要測試</a:t>
            </a:r>
            <a:endParaRPr lang="en-US" altLang="zh-TW" sz="1200" dirty="0" smtClean="0"/>
          </a:p>
          <a:p>
            <a:r>
              <a:rPr lang="zh-TW" altLang="en-US" sz="1200" dirty="0" smtClean="0"/>
              <a:t>我們可以用多重專案來進行相依性測試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比如說我們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有很多版本的</a:t>
            </a:r>
            <a:r>
              <a:rPr lang="en-US" altLang="zh-TW" sz="1200" dirty="0" smtClean="0"/>
              <a:t>JDK,</a:t>
            </a:r>
            <a:r>
              <a:rPr lang="zh-TW" altLang="en-US" sz="1200" dirty="0" smtClean="0"/>
              <a:t>但是我們</a:t>
            </a:r>
            <a:endParaRPr lang="en-US" altLang="zh-TW" sz="1200" dirty="0" smtClean="0"/>
          </a:p>
          <a:p>
            <a:r>
              <a:rPr lang="zh-TW" altLang="en-US" sz="1200" dirty="0" smtClean="0"/>
              <a:t>不確定是否能夠運行在更高版本的</a:t>
            </a:r>
            <a:r>
              <a:rPr lang="en-US" altLang="zh-TW" sz="1200" dirty="0" smtClean="0"/>
              <a:t>JDK</a:t>
            </a:r>
            <a:r>
              <a:rPr lang="zh-TW" altLang="en-US" sz="1200" dirty="0" smtClean="0"/>
              <a:t>上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我們就可以利用</a:t>
            </a:r>
            <a:r>
              <a:rPr lang="en-US" altLang="zh-TW" sz="1200" dirty="0" err="1" smtClean="0"/>
              <a:t>jenkins</a:t>
            </a:r>
            <a:r>
              <a:rPr lang="zh-TW" altLang="en-US" sz="1200" dirty="0" smtClean="0"/>
              <a:t>來進行相依性測試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5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專案設定中可以指定專案名稱，與使用參數化建置、如果選擇忽略舊</a:t>
            </a:r>
            <a:r>
              <a:rPr lang="en-US" altLang="zh-TW" dirty="0" smtClean="0"/>
              <a:t>Builds</a:t>
            </a:r>
            <a:r>
              <a:rPr lang="zh-TW" altLang="en-US" dirty="0" smtClean="0"/>
              <a:t>則會重新從</a:t>
            </a:r>
            <a:r>
              <a:rPr lang="en-US" altLang="zh-TW" dirty="0" smtClean="0"/>
              <a:t>SVN</a:t>
            </a:r>
            <a:r>
              <a:rPr lang="zh-TW" altLang="en-US" dirty="0" smtClean="0"/>
              <a:t> </a:t>
            </a:r>
            <a:r>
              <a:rPr lang="en-US" altLang="zh-TW" dirty="0" smtClean="0"/>
              <a:t>checkout</a:t>
            </a:r>
            <a:r>
              <a:rPr lang="zh-TW" altLang="en-US" dirty="0" smtClean="0"/>
              <a:t>一份 指定使用的</a:t>
            </a:r>
            <a:r>
              <a:rPr lang="en-US" altLang="zh-TW" dirty="0" smtClean="0"/>
              <a:t>JDK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928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參數化建置提供了多種參數可供複製建置的</a:t>
            </a:r>
            <a:r>
              <a:rPr lang="en-US" altLang="zh-TW" dirty="0" smtClean="0"/>
              <a:t>xml</a:t>
            </a:r>
            <a:r>
              <a:rPr lang="zh-TW" altLang="en-US" dirty="0" smtClean="0"/>
              <a:t>並存成參數</a:t>
            </a:r>
            <a:endParaRPr lang="en-US" altLang="zh-TW" dirty="0" smtClean="0"/>
          </a:p>
          <a:p>
            <a:r>
              <a:rPr lang="en-US" altLang="zh-TW" dirty="0" smtClean="0"/>
              <a:t>Credentials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parameter:</a:t>
            </a:r>
            <a:r>
              <a:rPr lang="zh-TW" altLang="en-US" baseline="0" dirty="0" smtClean="0"/>
              <a:t>將</a:t>
            </a:r>
            <a:r>
              <a:rPr lang="en-US" altLang="zh-TW" baseline="0" dirty="0" err="1" smtClean="0"/>
              <a:t>jenkins</a:t>
            </a:r>
            <a:r>
              <a:rPr lang="zh-TW" altLang="en-US" baseline="0" dirty="0" smtClean="0"/>
              <a:t>的驗證</a:t>
            </a:r>
            <a:r>
              <a:rPr lang="en-US" altLang="zh-TW" baseline="0" dirty="0" smtClean="0"/>
              <a:t>token</a:t>
            </a:r>
            <a:r>
              <a:rPr lang="zh-TW" altLang="en-US" baseline="0" dirty="0" smtClean="0"/>
              <a:t>當成參數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列出</a:t>
            </a:r>
            <a:r>
              <a:rPr lang="en-US" altLang="zh-TW" dirty="0" smtClean="0"/>
              <a:t>Subversion Tag:</a:t>
            </a:r>
            <a:r>
              <a:rPr lang="zh-TW" altLang="en-US" dirty="0" smtClean="0"/>
              <a:t>將儲存庫中的專案名稱當成參數</a:t>
            </a:r>
            <a:endParaRPr lang="en-US" altLang="zh-TW" dirty="0" smtClean="0"/>
          </a:p>
          <a:p>
            <a:r>
              <a:rPr lang="zh-TW" altLang="en-US" dirty="0" smtClean="0"/>
              <a:t>檔案參數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上傳檔案到</a:t>
            </a:r>
            <a:r>
              <a:rPr lang="en-US" altLang="zh-TW" dirty="0" smtClean="0"/>
              <a:t>workspace</a:t>
            </a:r>
          </a:p>
          <a:p>
            <a:r>
              <a:rPr lang="zh-TW" altLang="en-US" dirty="0" smtClean="0"/>
              <a:t>密碼參數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在輸入後會以隱碼的方式顯示</a:t>
            </a:r>
            <a:endParaRPr lang="en-US" altLang="zh-TW" dirty="0" smtClean="0"/>
          </a:p>
          <a:p>
            <a:r>
              <a:rPr lang="zh-TW" altLang="en-US" dirty="0" smtClean="0"/>
              <a:t>布林參數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同字面</a:t>
            </a:r>
            <a:r>
              <a:rPr lang="en-US" altLang="zh-TW" dirty="0" smtClean="0"/>
              <a:t>,</a:t>
            </a:r>
            <a:r>
              <a:rPr lang="zh-TW" altLang="en-US" dirty="0" smtClean="0"/>
              <a:t>參數只有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false</a:t>
            </a:r>
          </a:p>
          <a:p>
            <a:r>
              <a:rPr lang="zh-TW" altLang="en-US" dirty="0" smtClean="0"/>
              <a:t>執行參數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將先前運行的遠端建置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當成參數</a:t>
            </a:r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:</a:t>
            </a:r>
            <a:r>
              <a:rPr lang="zh-TW" altLang="en-US" dirty="0" smtClean="0"/>
              <a:t>可以在建置前選擇設定好的選項</a:t>
            </a:r>
            <a:r>
              <a:rPr lang="en-US" altLang="zh-TW" dirty="0" smtClean="0"/>
              <a:t>,</a:t>
            </a:r>
            <a:r>
              <a:rPr lang="zh-TW" altLang="en-US" dirty="0" smtClean="0"/>
              <a:t>比如選擇</a:t>
            </a:r>
            <a:r>
              <a:rPr lang="en-US" altLang="zh-TW" dirty="0" smtClean="0"/>
              <a:t>Dev</a:t>
            </a:r>
            <a:r>
              <a:rPr lang="zh-TW" altLang="en-US" dirty="0" smtClean="0"/>
              <a:t>或者</a:t>
            </a:r>
            <a:r>
              <a:rPr lang="en-US" altLang="zh-TW" dirty="0" smtClean="0"/>
              <a:t>Prod</a:t>
            </a:r>
          </a:p>
          <a:p>
            <a:r>
              <a:rPr lang="zh-TW" altLang="en-US" dirty="0" smtClean="0"/>
              <a:t>文字參數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一般文字設定的參數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840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建置專案後我們可以設置</a:t>
            </a:r>
            <a:r>
              <a:rPr lang="en-US" altLang="zh-TW" dirty="0" smtClean="0"/>
              <a:t>SVN</a:t>
            </a:r>
            <a:r>
              <a:rPr lang="zh-TW" altLang="en-US" dirty="0" smtClean="0"/>
              <a:t>結合也可以結合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615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如何觸發建置 可以選擇定時或者每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分鐘檢查一次</a:t>
            </a:r>
            <a:r>
              <a:rPr lang="en-US" altLang="zh-TW" dirty="0" smtClean="0"/>
              <a:t>SVN</a:t>
            </a:r>
            <a:r>
              <a:rPr lang="zh-TW" altLang="en-US" dirty="0" smtClean="0"/>
              <a:t>有沒有變更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使用的格式是</a:t>
            </a:r>
            <a:r>
              <a:rPr lang="en-US" altLang="zh-TW" dirty="0" err="1" smtClean="0"/>
              <a:t>Crontab</a:t>
            </a:r>
            <a:r>
              <a:rPr lang="zh-TW" altLang="en-US" dirty="0" smtClean="0"/>
              <a:t>，也可以都不選擇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要建置時手動建置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此處選擇輪詢</a:t>
            </a:r>
            <a:r>
              <a:rPr lang="en-US" altLang="zh-TW" dirty="0" smtClean="0"/>
              <a:t>SCM,</a:t>
            </a:r>
            <a:r>
              <a:rPr lang="zh-TW" altLang="en-US" dirty="0" smtClean="0"/>
              <a:t>每過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分鐘就檢查一次是否有變更</a:t>
            </a:r>
            <a:r>
              <a:rPr lang="en-US" altLang="zh-TW" dirty="0" smtClean="0"/>
              <a:t>,</a:t>
            </a:r>
            <a:r>
              <a:rPr lang="zh-TW" altLang="en-US" dirty="0" smtClean="0"/>
              <a:t>若有變更則</a:t>
            </a:r>
            <a:r>
              <a:rPr lang="en-US" altLang="zh-TW" dirty="0" smtClean="0"/>
              <a:t>checkout</a:t>
            </a:r>
            <a:r>
              <a:rPr lang="zh-TW" altLang="en-US" dirty="0" smtClean="0"/>
              <a:t>與建置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6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建置過程可以選擇使用</a:t>
            </a:r>
            <a:r>
              <a:rPr lang="en-US" altLang="zh-TW" dirty="0" smtClean="0"/>
              <a:t>Ant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Maven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362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建置過程也可以使用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sonarqube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967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簡單的介紹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的整體流程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帳號權限管理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帳號方面最適合我們遠傳的</a:t>
            </a:r>
            <a:r>
              <a:rPr lang="en-US" altLang="zh-TW" dirty="0" smtClean="0"/>
              <a:t>AD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權限方面主要介紹最彈性的</a:t>
            </a:r>
            <a:r>
              <a:rPr lang="en-US" altLang="zh-TW" dirty="0" smtClean="0"/>
              <a:t>Role-based strategy</a:t>
            </a:r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建置與建置後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會詳細介紹主要的建置方式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其他功能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其他較為實用的功能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聲明建構、備份、紀錄用戶行為已及目前遠傳在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上面的應用</a:t>
            </a:r>
            <a:r>
              <a:rPr lang="en-US" altLang="zh-TW" dirty="0" smtClean="0"/>
              <a:t>)\</a:t>
            </a:r>
          </a:p>
          <a:p>
            <a:r>
              <a:rPr lang="zh-TW" altLang="en-US" dirty="0" smtClean="0"/>
              <a:t>實際操作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會實際操作使用</a:t>
            </a:r>
            <a:r>
              <a:rPr lang="en-US" altLang="zh-TW" dirty="0" err="1" smtClean="0"/>
              <a:t>sonaqube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codescan</a:t>
            </a:r>
            <a:r>
              <a:rPr lang="en-US" altLang="zh-TW" dirty="0" smtClean="0"/>
              <a:t>,</a:t>
            </a:r>
            <a:r>
              <a:rPr lang="zh-TW" altLang="en-US" dirty="0" smtClean="0"/>
              <a:t>錄製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腳本與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腳本、最後已簡單的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來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自動化上版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45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Jenkins</a:t>
            </a:r>
            <a:r>
              <a:rPr lang="zh-TW" altLang="en-US" dirty="0" smtClean="0"/>
              <a:t>建置後動作主要用於收集報表資料與通知使用者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8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簡單的介紹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的整體流程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帳號權限管理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帳號方面最適合我們遠傳的</a:t>
            </a:r>
            <a:r>
              <a:rPr lang="en-US" altLang="zh-TW" dirty="0" smtClean="0"/>
              <a:t>AD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權限方面主要介紹最彈性的</a:t>
            </a:r>
            <a:r>
              <a:rPr lang="en-US" altLang="zh-TW" dirty="0" smtClean="0"/>
              <a:t>Role-based strategy</a:t>
            </a:r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建置與建置後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會詳細介紹主要的建置方式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其他功能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其他較為實用的功能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聲明建構、備份、紀錄用戶行為已及目前遠傳在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上面的應用</a:t>
            </a:r>
            <a:r>
              <a:rPr lang="en-US" altLang="zh-TW" dirty="0" smtClean="0"/>
              <a:t>)\</a:t>
            </a:r>
          </a:p>
          <a:p>
            <a:r>
              <a:rPr lang="zh-TW" altLang="en-US" dirty="0" smtClean="0"/>
              <a:t>實際操作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會實際操作使用</a:t>
            </a:r>
            <a:r>
              <a:rPr lang="en-US" altLang="zh-TW" dirty="0" err="1" smtClean="0"/>
              <a:t>sonaqube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codescan</a:t>
            </a:r>
            <a:r>
              <a:rPr lang="en-US" altLang="zh-TW" dirty="0" smtClean="0"/>
              <a:t>,</a:t>
            </a:r>
            <a:r>
              <a:rPr lang="zh-TW" altLang="en-US" dirty="0" smtClean="0"/>
              <a:t>錄製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腳本與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腳本、最後已簡單的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來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自動化上版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45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在建置完成後使用</a:t>
            </a:r>
            <a:r>
              <a:rPr lang="en-US" altLang="zh-TW" dirty="0" smtClean="0"/>
              <a:t>plugin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tomcat</a:t>
            </a:r>
            <a:r>
              <a:rPr lang="zh-TW" altLang="en-US" dirty="0" smtClean="0"/>
              <a:t>提供的管理介面來佈版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D3235-0F96-4454-8B24-B7AA89EA873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79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基本的通知建置結果 可以設定在建置失敗或成功時發送</a:t>
            </a:r>
            <a:r>
              <a:rPr lang="en-US" altLang="zh-TW" baseline="0" dirty="0" smtClean="0"/>
              <a:t>email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82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進階設定</a:t>
            </a:r>
            <a:r>
              <a:rPr lang="en-US" altLang="zh-TW" baseline="0" dirty="0" smtClean="0"/>
              <a:t>email</a:t>
            </a:r>
            <a:r>
              <a:rPr lang="zh-TW" altLang="en-US" baseline="0" dirty="0" smtClean="0"/>
              <a:t> 除了可以自行設定</a:t>
            </a:r>
            <a:r>
              <a:rPr lang="en-US" altLang="zh-TW" baseline="0" dirty="0" smtClean="0"/>
              <a:t>email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template</a:t>
            </a:r>
            <a:r>
              <a:rPr lang="zh-TW" altLang="en-US" baseline="0" dirty="0" smtClean="0"/>
              <a:t>外還能依照各種狀況</a:t>
            </a:r>
            <a:r>
              <a:rPr lang="en-US" altLang="zh-TW" baseline="0" dirty="0" smtClean="0"/>
              <a:t>(Success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Failure</a:t>
            </a:r>
            <a:r>
              <a:rPr lang="zh-TW" altLang="en-US" baseline="0" dirty="0" smtClean="0"/>
              <a:t>、</a:t>
            </a:r>
            <a:r>
              <a:rPr lang="en-US" altLang="zh-TW" baseline="0" dirty="0" err="1" smtClean="0"/>
              <a:t>NotBuilt</a:t>
            </a:r>
            <a:r>
              <a:rPr lang="en-US" altLang="zh-TW" baseline="0" dirty="0" smtClean="0"/>
              <a:t>…)</a:t>
            </a:r>
            <a:r>
              <a:rPr lang="zh-TW" altLang="en-US" baseline="0" dirty="0" smtClean="0"/>
              <a:t>發送給不同的使用者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82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簡單的介紹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的整體流程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帳號權限管理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帳號方面最適合我們遠傳的</a:t>
            </a:r>
            <a:r>
              <a:rPr lang="en-US" altLang="zh-TW" dirty="0" smtClean="0"/>
              <a:t>AD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權限方面主要介紹最彈性的</a:t>
            </a:r>
            <a:r>
              <a:rPr lang="en-US" altLang="zh-TW" dirty="0" smtClean="0"/>
              <a:t>Role-based strategy</a:t>
            </a:r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建置與建置後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會詳細介紹主要的建置方式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其他功能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其他較為實用的功能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聲明建構、備份、紀錄用戶行為已及目前遠傳在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上面的應用</a:t>
            </a:r>
            <a:r>
              <a:rPr lang="en-US" altLang="zh-TW" dirty="0" smtClean="0"/>
              <a:t>)\</a:t>
            </a:r>
          </a:p>
          <a:p>
            <a:r>
              <a:rPr lang="zh-TW" altLang="en-US" dirty="0" smtClean="0"/>
              <a:t>實際操作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會實際操作使用</a:t>
            </a:r>
            <a:r>
              <a:rPr lang="en-US" altLang="zh-TW" dirty="0" err="1" smtClean="0"/>
              <a:t>sonaqube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codescan</a:t>
            </a:r>
            <a:r>
              <a:rPr lang="en-US" altLang="zh-TW" dirty="0" smtClean="0"/>
              <a:t>,</a:t>
            </a:r>
            <a:r>
              <a:rPr lang="zh-TW" altLang="en-US" dirty="0" smtClean="0"/>
              <a:t>錄製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腳本與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腳本、最後已簡單的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來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自動化上版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45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b="1" dirty="0" err="1" smtClean="0"/>
              <a:t>JaCoCo</a:t>
            </a:r>
            <a:r>
              <a:rPr lang="zh-TW" altLang="en-US" sz="1200" b="1" dirty="0" smtClean="0"/>
              <a:t>介紹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是一個覆蓋率測試工具，可以嵌入到</a:t>
            </a:r>
            <a:r>
              <a:rPr lang="en-US" altLang="zh-TW" sz="1200" dirty="0" smtClean="0"/>
              <a:t>Ant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Maven</a:t>
            </a:r>
            <a:r>
              <a:rPr lang="zh-TW" altLang="en-US" sz="1200" dirty="0" smtClean="0"/>
              <a:t>中，也可以作為</a:t>
            </a:r>
            <a:r>
              <a:rPr lang="en-US" altLang="zh-TW" sz="1200" dirty="0" smtClean="0"/>
              <a:t>Eclipse</a:t>
            </a:r>
            <a:r>
              <a:rPr lang="zh-TW" altLang="en-US" sz="1200" dirty="0" smtClean="0"/>
              <a:t>套件，覆蓋率測試可以確保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中的</a:t>
            </a:r>
            <a:r>
              <a:rPr lang="en-US" altLang="zh-TW" sz="1200" dirty="0" smtClean="0"/>
              <a:t>method</a:t>
            </a:r>
            <a:r>
              <a:rPr lang="zh-TW" altLang="en-US" sz="1200" dirty="0" smtClean="0"/>
              <a:t>都有執行到並將其數值化，以便測試人員觀察。</a:t>
            </a:r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1200" b="1" dirty="0" err="1" smtClean="0"/>
              <a:t>JaCoCo</a:t>
            </a:r>
            <a:r>
              <a:rPr lang="zh-TW" altLang="en-US" sz="1200" b="1" dirty="0" smtClean="0"/>
              <a:t>的原理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採用標準的</a:t>
            </a:r>
            <a:r>
              <a:rPr lang="en-US" altLang="zh-TW" sz="1200" dirty="0" smtClean="0"/>
              <a:t>JVM Tool Interface</a:t>
            </a:r>
            <a:r>
              <a:rPr lang="zh-TW" altLang="en-US" sz="1200" dirty="0" smtClean="0"/>
              <a:t>。把</a:t>
            </a:r>
            <a:r>
              <a:rPr lang="en-US" altLang="zh-TW" sz="1200" dirty="0" err="1" smtClean="0"/>
              <a:t>JaCoCo</a:t>
            </a:r>
            <a:r>
              <a:rPr lang="en-US" altLang="zh-TW" sz="1200" dirty="0" smtClean="0"/>
              <a:t> agent</a:t>
            </a:r>
            <a:r>
              <a:rPr lang="zh-TW" altLang="en-US" sz="1200" dirty="0" smtClean="0"/>
              <a:t>加入到</a:t>
            </a:r>
            <a:r>
              <a:rPr lang="en-US" altLang="zh-TW" sz="1200" dirty="0" smtClean="0"/>
              <a:t>JVM</a:t>
            </a:r>
            <a:r>
              <a:rPr lang="zh-TW" altLang="en-US" sz="1200" dirty="0" smtClean="0"/>
              <a:t>後啟動，加載到</a:t>
            </a:r>
            <a:r>
              <a:rPr lang="en-US" altLang="zh-TW" sz="1200" dirty="0" smtClean="0"/>
              <a:t>JVM</a:t>
            </a:r>
            <a:r>
              <a:rPr lang="zh-TW" altLang="en-US" sz="1200" dirty="0" smtClean="0"/>
              <a:t>中的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具體被執行了哪些程式將會被記錄下來，</a:t>
            </a:r>
            <a:r>
              <a:rPr lang="en-US" altLang="zh-TW" sz="1200" dirty="0" err="1" smtClean="0"/>
              <a:t>JaCoCo</a:t>
            </a:r>
            <a:r>
              <a:rPr lang="zh-TW" altLang="en-US" sz="1200" dirty="0" smtClean="0"/>
              <a:t>蒐集這些執行訊息直到</a:t>
            </a:r>
            <a:r>
              <a:rPr lang="en-US" altLang="zh-TW" sz="1200" dirty="0" smtClean="0"/>
              <a:t>JVM</a:t>
            </a:r>
            <a:r>
              <a:rPr lang="zh-TW" altLang="en-US" sz="1200" dirty="0" smtClean="0"/>
              <a:t>結束後生成靜態報告。</a:t>
            </a:r>
            <a:endParaRPr lang="en-US" altLang="zh-TW" sz="1200" dirty="0" smtClean="0"/>
          </a:p>
          <a:p>
            <a:pPr marL="0" indent="0">
              <a:buNone/>
            </a:pPr>
            <a:r>
              <a:rPr lang="zh-TW" altLang="en-US" sz="1200" dirty="0" smtClean="0"/>
              <a:t>與</a:t>
            </a:r>
            <a:r>
              <a:rPr lang="en-US" altLang="zh-TW" sz="1200" dirty="0" err="1" smtClean="0"/>
              <a:t>JaCoCo</a:t>
            </a:r>
            <a:r>
              <a:rPr lang="zh-TW" altLang="en-US" sz="1200" dirty="0" smtClean="0"/>
              <a:t>相同類型的產品還有</a:t>
            </a:r>
            <a:r>
              <a:rPr lang="en-US" altLang="zh-TW" sz="1200" dirty="0" err="1" smtClean="0"/>
              <a:t>Cobertura</a:t>
            </a: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 smtClean="0"/>
          </a:p>
          <a:p>
            <a:r>
              <a:rPr lang="zh-TW" altLang="en-US" sz="2200" b="1" dirty="0" smtClean="0"/>
              <a:t>覆蓋率測試目地</a:t>
            </a:r>
            <a:r>
              <a:rPr lang="en-US" altLang="zh-TW" sz="2200" b="1" dirty="0" smtClean="0"/>
              <a:t>:</a:t>
            </a:r>
          </a:p>
          <a:p>
            <a:pPr lvl="1"/>
            <a:r>
              <a:rPr lang="zh-TW" altLang="en-US" sz="1800" b="1" dirty="0" smtClean="0"/>
              <a:t>確保所有的程式碼都有被測試過</a:t>
            </a:r>
            <a:endParaRPr lang="en-US" altLang="zh-TW" sz="1800" b="1" dirty="0" smtClean="0"/>
          </a:p>
          <a:p>
            <a:pPr marL="400050" lvl="1" indent="0">
              <a:buNone/>
            </a:pPr>
            <a:endParaRPr lang="en-US" altLang="zh-TW" sz="1800" b="1" dirty="0" smtClean="0"/>
          </a:p>
          <a:p>
            <a:pPr lvl="1"/>
            <a:r>
              <a:rPr lang="zh-TW" altLang="en-US" sz="1800" b="1" dirty="0" smtClean="0"/>
              <a:t>降低有隱藏</a:t>
            </a:r>
            <a:r>
              <a:rPr lang="en-US" altLang="zh-TW" sz="1800" b="1" dirty="0" smtClean="0"/>
              <a:t>bug</a:t>
            </a:r>
            <a:r>
              <a:rPr lang="zh-TW" altLang="en-US" sz="1800" b="1" dirty="0" smtClean="0"/>
              <a:t>的可能</a:t>
            </a:r>
            <a:endParaRPr lang="en-US" altLang="zh-TW" sz="1800" b="1" dirty="0" smtClean="0"/>
          </a:p>
          <a:p>
            <a:pPr marL="400050" lvl="1" indent="0">
              <a:buNone/>
            </a:pPr>
            <a:endParaRPr lang="en-US" altLang="zh-TW" sz="1800" b="1" dirty="0" smtClean="0"/>
          </a:p>
          <a:p>
            <a:pPr lvl="1"/>
            <a:r>
              <a:rPr lang="zh-TW" altLang="en-US" sz="1800" b="1" dirty="0" smtClean="0"/>
              <a:t>將測試比例數值化</a:t>
            </a:r>
            <a:endParaRPr lang="en-US" altLang="zh-TW" sz="1800" b="1" dirty="0" smtClean="0"/>
          </a:p>
          <a:p>
            <a:pPr marL="0" indent="0">
              <a:buNone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D3235-0F96-4454-8B24-B7AA89EA873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292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前往</a:t>
            </a:r>
            <a:r>
              <a:rPr lang="en-US" altLang="zh-TW" sz="1200" dirty="0" smtClean="0">
                <a:hlinkClick r:id="rId3"/>
              </a:rPr>
              <a:t>http://www.seleniumhq.org/download/</a:t>
            </a:r>
            <a:r>
              <a:rPr lang="zh-TW" altLang="en-US" sz="1200" dirty="0" smtClean="0"/>
              <a:t> 下載</a:t>
            </a:r>
            <a:r>
              <a:rPr lang="en-US" altLang="zh-TW" sz="1200" dirty="0" smtClean="0"/>
              <a:t>selenium-server-standalone.jar</a:t>
            </a:r>
            <a:r>
              <a:rPr lang="zh-TW" altLang="en-US" sz="1200" dirty="0" smtClean="0"/>
              <a:t>與   </a:t>
            </a:r>
            <a:r>
              <a:rPr lang="en-US" altLang="zh-TW" sz="1200" dirty="0" smtClean="0"/>
              <a:t>client-combined-3.4.0-nodeps.jar</a:t>
            </a:r>
            <a:r>
              <a:rPr lang="zh-TW" altLang="en-US" sz="1200" dirty="0" smtClean="0"/>
              <a:t>以及對應的瀏覽器模擬器</a:t>
            </a:r>
            <a:endParaRPr lang="en-US" altLang="zh-TW" sz="1200" dirty="0" smtClean="0"/>
          </a:p>
          <a:p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D3235-0F96-4454-8B24-B7AA89EA873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495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字要分段優缺點</a:t>
            </a:r>
            <a:r>
              <a:rPr lang="en-US" altLang="zh-TW" dirty="0" smtClean="0"/>
              <a:t>,</a:t>
            </a:r>
            <a:r>
              <a:rPr lang="zh-TW" altLang="en-US" dirty="0" smtClean="0"/>
              <a:t>對比</a:t>
            </a:r>
            <a:r>
              <a:rPr lang="en-US" altLang="zh-TW" dirty="0" err="1" smtClean="0"/>
              <a:t>loadrunner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dirty="0" smtClean="0"/>
              <a:t>Selenium</a:t>
            </a:r>
            <a:r>
              <a:rPr lang="zh-TW" altLang="en-US" sz="1200" dirty="0" smtClean="0"/>
              <a:t>與</a:t>
            </a:r>
            <a:r>
              <a:rPr lang="en-US" altLang="zh-TW" sz="1200" dirty="0" err="1" smtClean="0"/>
              <a:t>jmeter</a:t>
            </a:r>
            <a:r>
              <a:rPr lang="zh-TW" altLang="en-US" sz="1200" dirty="0" smtClean="0"/>
              <a:t>的差別</a:t>
            </a:r>
            <a:r>
              <a:rPr lang="en-US" altLang="zh-TW" sz="1200" dirty="0" smtClean="0"/>
              <a:t>:</a:t>
            </a:r>
          </a:p>
          <a:p>
            <a:r>
              <a:rPr lang="en-US" altLang="zh-TW" sz="1200" dirty="0" smtClean="0"/>
              <a:t>Selenium</a:t>
            </a:r>
            <a:r>
              <a:rPr lang="zh-TW" altLang="en-US" sz="1200" dirty="0" smtClean="0"/>
              <a:t>更傾向於對於網頁功能的自動測試，且也提供較多對程式的支援，</a:t>
            </a:r>
            <a:r>
              <a:rPr lang="en-US" altLang="zh-TW" sz="1200" dirty="0" err="1" smtClean="0"/>
              <a:t>jmeter</a:t>
            </a:r>
            <a:r>
              <a:rPr lang="zh-TW" altLang="en-US" sz="1200" dirty="0" smtClean="0"/>
              <a:t>則可以針對</a:t>
            </a:r>
            <a:r>
              <a:rPr lang="en-US" altLang="zh-TW" sz="1200" dirty="0" smtClean="0"/>
              <a:t>request</a:t>
            </a:r>
            <a:r>
              <a:rPr lang="zh-TW" altLang="en-US" sz="1200" dirty="0" smtClean="0"/>
              <a:t>與</a:t>
            </a:r>
            <a:r>
              <a:rPr lang="en-US" altLang="zh-TW" sz="1200" dirty="0" smtClean="0"/>
              <a:t>response</a:t>
            </a:r>
            <a:r>
              <a:rPr lang="zh-TW" altLang="en-US" sz="1200" dirty="0" smtClean="0"/>
              <a:t>的時間做統計與驗證結果</a:t>
            </a:r>
            <a:endParaRPr lang="en-US" altLang="zh-TW" sz="1200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D3235-0F96-4454-8B24-B7AA89EA873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79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它是一個基於靜態規則集的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源碼分析器，它可以識別出潛在的如下問題：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bug——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try/catch/finally/switch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塊。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無用代碼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(Dead code)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：無用的本地變量，方法參數和私有方法。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if/while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語句。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過度複雜的表達式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不必要的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語句，本來可以用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循環但是卻用了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循環。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可優化的代碼：浪費性能的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StringBuffer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的使用。</a:t>
            </a:r>
          </a:p>
          <a:p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FindBugs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它用來查找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代碼中存在的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。它使用靜態分析方法標識出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程序中上百種潛在的不同類型的錯誤。</a:t>
            </a:r>
          </a:p>
          <a:p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Checkstyle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它定義了一系列可用的模塊，每一個模塊提供了嚴格程度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強制的，可選的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可配置的檢查規則。規則可以觸發通知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(notification)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，警告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(warning)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和錯誤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(error)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原文網址：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https://read01.com/4Dzkn8.html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187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介紹</a:t>
            </a:r>
            <a:r>
              <a:rPr lang="zh-TW" altLang="en-US" dirty="0" smtClean="0"/>
              <a:t>目前遠傳在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上的應用，在</a:t>
            </a:r>
            <a:r>
              <a:rPr lang="en-US" altLang="zh-TW" dirty="0" smtClean="0"/>
              <a:t>IOM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codescan</a:t>
            </a:r>
            <a:r>
              <a:rPr lang="zh-TW" altLang="en-US" dirty="0" smtClean="0"/>
              <a:t>其後台為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，利用在前台所儲存的資料進而使用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來建構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399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簡單的介紹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的整體流程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帳號權限管理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帳號方面最適合我們遠傳的</a:t>
            </a:r>
            <a:r>
              <a:rPr lang="en-US" altLang="zh-TW" dirty="0" smtClean="0"/>
              <a:t>AD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權限方面主要介紹最彈性的</a:t>
            </a:r>
            <a:r>
              <a:rPr lang="en-US" altLang="zh-TW" dirty="0" smtClean="0"/>
              <a:t>Role-based strategy</a:t>
            </a:r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建置與建置後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會詳細介紹主要的建置方式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其他功能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其他較為實用的功能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聲明建構、備份、紀錄用戶行為已及目前遠傳在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上面的應用</a:t>
            </a:r>
            <a:r>
              <a:rPr lang="en-US" altLang="zh-TW" dirty="0" smtClean="0"/>
              <a:t>)\</a:t>
            </a:r>
          </a:p>
          <a:p>
            <a:r>
              <a:rPr lang="zh-TW" altLang="en-US" dirty="0" smtClean="0"/>
              <a:t>實際操作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會實際操作使用</a:t>
            </a:r>
            <a:r>
              <a:rPr lang="en-US" altLang="zh-TW" dirty="0" err="1" smtClean="0"/>
              <a:t>sonaqube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codescan</a:t>
            </a:r>
            <a:r>
              <a:rPr lang="en-US" altLang="zh-TW" dirty="0" smtClean="0"/>
              <a:t>,</a:t>
            </a:r>
            <a:r>
              <a:rPr lang="zh-TW" altLang="en-US" dirty="0" smtClean="0"/>
              <a:t>錄製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腳本與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腳本、最後已簡單的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來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自動化上版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4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Jenkins</a:t>
            </a:r>
            <a:r>
              <a:rPr lang="zh-TW" altLang="en-US" baseline="0" dirty="0" smtClean="0"/>
              <a:t>中包含了如圖中各種工具、我們可以使用</a:t>
            </a:r>
            <a:r>
              <a:rPr lang="en-US" altLang="zh-TW" baseline="0" dirty="0" smtClean="0"/>
              <a:t>SVN</a:t>
            </a:r>
            <a:r>
              <a:rPr lang="zh-TW" altLang="en-US" baseline="0" dirty="0" smtClean="0"/>
              <a:t>將原始碼</a:t>
            </a:r>
            <a:r>
              <a:rPr lang="en-US" altLang="zh-TW" baseline="0" dirty="0" smtClean="0"/>
              <a:t>checkout</a:t>
            </a:r>
            <a:r>
              <a:rPr lang="zh-TW" altLang="en-US" baseline="0" dirty="0" smtClean="0"/>
              <a:t>下來後透過</a:t>
            </a:r>
            <a:r>
              <a:rPr lang="en-US" altLang="zh-TW" baseline="0" dirty="0" smtClean="0"/>
              <a:t>Ant</a:t>
            </a:r>
            <a:r>
              <a:rPr lang="zh-TW" altLang="en-US" baseline="0" dirty="0" smtClean="0"/>
              <a:t>將</a:t>
            </a:r>
            <a:r>
              <a:rPr lang="en-US" altLang="zh-TW" baseline="0" dirty="0" smtClean="0"/>
              <a:t>.java</a:t>
            </a:r>
            <a:r>
              <a:rPr lang="zh-TW" altLang="en-US" baseline="0" dirty="0" smtClean="0"/>
              <a:t>檔案編譯成</a:t>
            </a:r>
            <a:r>
              <a:rPr lang="en-US" altLang="zh-TW" baseline="0" dirty="0" smtClean="0"/>
              <a:t>.class</a:t>
            </a:r>
            <a:r>
              <a:rPr lang="zh-TW" altLang="en-US" baseline="0" dirty="0" smtClean="0"/>
              <a:t>檔 再透過</a:t>
            </a:r>
            <a:r>
              <a:rPr lang="en-US" altLang="zh-TW" baseline="0" dirty="0" smtClean="0"/>
              <a:t>Ant</a:t>
            </a:r>
            <a:r>
              <a:rPr lang="zh-TW" altLang="en-US" baseline="0" dirty="0" smtClean="0"/>
              <a:t>來執行自動化測試的工具 </a:t>
            </a:r>
            <a:r>
              <a:rPr lang="en-US" altLang="zh-TW" baseline="0" dirty="0" smtClean="0"/>
              <a:t>JACOCO</a:t>
            </a:r>
            <a:r>
              <a:rPr lang="zh-TW" altLang="en-US" baseline="0" dirty="0" smtClean="0"/>
              <a:t>會執行</a:t>
            </a:r>
            <a:r>
              <a:rPr lang="en-US" altLang="zh-TW" baseline="0" dirty="0" smtClean="0"/>
              <a:t>Junit</a:t>
            </a:r>
            <a:r>
              <a:rPr lang="zh-TW" altLang="en-US" baseline="0" dirty="0" smtClean="0"/>
              <a:t>並記錄了</a:t>
            </a:r>
            <a:r>
              <a:rPr lang="en-US" altLang="zh-TW" baseline="0" dirty="0" smtClean="0"/>
              <a:t>Junit</a:t>
            </a:r>
            <a:r>
              <a:rPr lang="zh-TW" altLang="en-US" baseline="0" dirty="0" smtClean="0"/>
              <a:t>的覆蓋率，</a:t>
            </a:r>
            <a:r>
              <a:rPr lang="en-US" altLang="zh-TW" baseline="0" dirty="0" err="1" smtClean="0"/>
              <a:t>Jmeter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Selenium</a:t>
            </a:r>
            <a:r>
              <a:rPr lang="zh-TW" altLang="en-US" baseline="0" dirty="0" smtClean="0"/>
              <a:t>會執行我們預先錄製好的腳本、</a:t>
            </a:r>
            <a:r>
              <a:rPr lang="en-US" altLang="zh-TW" baseline="0" dirty="0" smtClean="0"/>
              <a:t>PMC</a:t>
            </a:r>
            <a:r>
              <a:rPr lang="zh-TW" altLang="en-US" baseline="0" dirty="0" smtClean="0"/>
              <a:t>、</a:t>
            </a:r>
            <a:r>
              <a:rPr lang="en-US" altLang="zh-TW" baseline="0" dirty="0" err="1" smtClean="0"/>
              <a:t>checkstyle</a:t>
            </a:r>
            <a:r>
              <a:rPr lang="zh-TW" altLang="en-US" baseline="0" dirty="0" smtClean="0"/>
              <a:t>則會進行</a:t>
            </a:r>
            <a:r>
              <a:rPr lang="en-US" altLang="zh-TW" baseline="0" dirty="0" smtClean="0"/>
              <a:t>code scan 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Ant</a:t>
            </a:r>
            <a:r>
              <a:rPr lang="zh-TW" altLang="en-US" baseline="0" dirty="0" smtClean="0"/>
              <a:t>將</a:t>
            </a:r>
            <a:r>
              <a:rPr lang="en-US" altLang="zh-TW" baseline="0" dirty="0" smtClean="0"/>
              <a:t>class</a:t>
            </a:r>
            <a:r>
              <a:rPr lang="zh-TW" altLang="en-US" baseline="0" dirty="0" smtClean="0"/>
              <a:t>檔案打包成</a:t>
            </a:r>
            <a:r>
              <a:rPr lang="en-US" altLang="zh-TW" baseline="0" dirty="0" smtClean="0"/>
              <a:t>war</a:t>
            </a:r>
            <a:r>
              <a:rPr lang="zh-TW" altLang="en-US" baseline="0" dirty="0" smtClean="0"/>
              <a:t>檔、最後透過</a:t>
            </a:r>
            <a:r>
              <a:rPr lang="en-US" altLang="zh-TW" baseline="0" dirty="0" smtClean="0"/>
              <a:t>tomcat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API</a:t>
            </a:r>
            <a:r>
              <a:rPr lang="zh-TW" altLang="en-US" baseline="0" dirty="0" smtClean="0"/>
              <a:t>上傳我們在</a:t>
            </a:r>
            <a:r>
              <a:rPr lang="en-US" altLang="zh-TW" baseline="0" dirty="0" smtClean="0"/>
              <a:t>Ant</a:t>
            </a:r>
            <a:r>
              <a:rPr lang="zh-TW" altLang="en-US" baseline="0" dirty="0" smtClean="0"/>
              <a:t>生成的</a:t>
            </a:r>
            <a:r>
              <a:rPr lang="en-US" altLang="zh-TW" baseline="0" dirty="0" smtClean="0"/>
              <a:t>war</a:t>
            </a:r>
            <a:r>
              <a:rPr lang="zh-TW" altLang="en-US" baseline="0" dirty="0" smtClean="0"/>
              <a:t>檔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177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當建構失敗時，知道有人發現了這個問題，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聲明建構這個功能會顯示某人正在修復建構失敗的問題。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這樣避免了多個開發人員浪費時間試圖解決同樣的問題。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kern="1200" dirty="0" smtClean="0"/>
              <a:t>當</a:t>
            </a:r>
            <a:r>
              <a:rPr lang="zh-TW" altLang="en-US" kern="1200" dirty="0" smtClean="0">
                <a:solidFill>
                  <a:srgbClr val="FF0000"/>
                </a:solidFill>
              </a:rPr>
              <a:t>建置失敗</a:t>
            </a:r>
            <a:r>
              <a:rPr lang="zh-TW" altLang="en-US" kern="1200" dirty="0" smtClean="0"/>
              <a:t>時</a:t>
            </a:r>
            <a:r>
              <a:rPr lang="zh-TW" altLang="zh-TW" kern="1200" dirty="0" smtClean="0"/>
              <a:t>聲明建構這個功能會顯示某人正在修復</a:t>
            </a:r>
            <a:r>
              <a:rPr lang="zh-TW" altLang="zh-TW" kern="1200" dirty="0" smtClean="0">
                <a:solidFill>
                  <a:srgbClr val="FF0000"/>
                </a:solidFill>
              </a:rPr>
              <a:t>建</a:t>
            </a:r>
            <a:r>
              <a:rPr lang="zh-TW" altLang="en-US" kern="1200" dirty="0" smtClean="0">
                <a:solidFill>
                  <a:srgbClr val="FF0000"/>
                </a:solidFill>
              </a:rPr>
              <a:t>置</a:t>
            </a:r>
            <a:r>
              <a:rPr lang="zh-TW" altLang="zh-TW" kern="1200" dirty="0" smtClean="0">
                <a:solidFill>
                  <a:srgbClr val="FF0000"/>
                </a:solidFill>
              </a:rPr>
              <a:t>失敗</a:t>
            </a:r>
            <a:r>
              <a:rPr lang="zh-TW" altLang="zh-TW" kern="1200" dirty="0" smtClean="0"/>
              <a:t>的問題。</a:t>
            </a:r>
          </a:p>
          <a:p>
            <a:pPr marL="0" indent="0">
              <a:buNone/>
            </a:pPr>
            <a:r>
              <a:rPr lang="zh-TW" altLang="en-US" dirty="0" smtClean="0"/>
              <a:t>這樣避免了多個開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發人員浪費時間試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圖解決同樣的問題。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21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hlinkClick r:id="rId3"/>
              </a:rPr>
              <a:t>http://ithelp.ithome.com.tw/articles/10109197</a:t>
            </a:r>
            <a:endParaRPr lang="en-US" altLang="zh-TW" sz="1200" dirty="0" smtClean="0"/>
          </a:p>
          <a:p>
            <a:r>
              <a:rPr lang="zh-TW" altLang="en-US" sz="1200" dirty="0" smtClean="0"/>
              <a:t>下載</a:t>
            </a:r>
            <a:r>
              <a:rPr lang="en-US" altLang="zh-TW" sz="1200" b="1" dirty="0" err="1" smtClean="0"/>
              <a:t>thinBackup</a:t>
            </a:r>
            <a:r>
              <a:rPr lang="zh-TW" altLang="en-US" sz="1200" dirty="0" smtClean="0"/>
              <a:t>到</a:t>
            </a:r>
            <a:r>
              <a:rPr lang="en-US" altLang="zh-TW" sz="1200" dirty="0" err="1" smtClean="0"/>
              <a:t>jenkins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plugin </a:t>
            </a:r>
            <a:r>
              <a:rPr lang="en-US" altLang="zh-TW" sz="1200" b="1" dirty="0" smtClean="0">
                <a:hlinkClick r:id="rId4"/>
              </a:rPr>
              <a:t>http://updates.jenkins-ci.org/download/plugins/thinBackup/</a:t>
            </a:r>
            <a:endParaRPr lang="en-US" altLang="zh-TW" sz="1200" b="1" dirty="0" smtClean="0"/>
          </a:p>
          <a:p>
            <a:r>
              <a:rPr lang="zh-TW" altLang="en-US" sz="1200" b="1" dirty="0" smtClean="0"/>
              <a:t>選取管理</a:t>
            </a:r>
            <a:r>
              <a:rPr lang="en-US" altLang="zh-TW" sz="1200" b="1" dirty="0" err="1" smtClean="0"/>
              <a:t>jenkins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-&gt;</a:t>
            </a:r>
            <a:r>
              <a:rPr lang="en-US" altLang="zh-TW" sz="1200" b="1" dirty="0" err="1" smtClean="0"/>
              <a:t>ThinBackup</a:t>
            </a:r>
            <a:r>
              <a:rPr lang="en-US" altLang="zh-TW" sz="1200" b="1" dirty="0" smtClean="0"/>
              <a:t> -&gt; settings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/>
              <a:t>在</a:t>
            </a:r>
            <a:r>
              <a:rPr lang="en-US" altLang="zh-TW" sz="1200" b="1" dirty="0" err="1" smtClean="0"/>
              <a:t>jenkins</a:t>
            </a:r>
            <a:r>
              <a:rPr lang="zh-TW" altLang="en-US" sz="1200" b="1" dirty="0" smtClean="0"/>
              <a:t>中的備份相當簡當，只要按下</a:t>
            </a:r>
            <a:r>
              <a:rPr lang="en-US" altLang="zh-TW" sz="1200" b="1" dirty="0" smtClean="0"/>
              <a:t>Backup</a:t>
            </a:r>
            <a:r>
              <a:rPr lang="zh-TW" altLang="en-US" sz="1200" b="1" baseline="0" dirty="0" smtClean="0"/>
              <a:t> </a:t>
            </a:r>
            <a:r>
              <a:rPr lang="en-US" altLang="zh-TW" sz="1200" b="1" baseline="0" dirty="0" smtClean="0"/>
              <a:t>Now </a:t>
            </a:r>
            <a:r>
              <a:rPr lang="zh-TW" altLang="en-US" sz="1200" b="1" baseline="0" dirty="0" smtClean="0"/>
              <a:t>即可，如果需要定期備份</a:t>
            </a:r>
            <a:r>
              <a:rPr lang="zh-TW" altLang="en-US" sz="1200" b="1" dirty="0" smtClean="0"/>
              <a:t>也可以設定排程自動備份，設定</a:t>
            </a:r>
            <a:r>
              <a:rPr lang="en-US" altLang="zh-TW" sz="1200" b="1" dirty="0" smtClean="0"/>
              <a:t>Backup director </a:t>
            </a:r>
            <a:r>
              <a:rPr lang="zh-TW" altLang="en-US" sz="1200" b="1" dirty="0" smtClean="0"/>
              <a:t>備份檔案位置</a:t>
            </a:r>
            <a:endParaRPr lang="en-US" altLang="zh-TW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/>
          </a:p>
          <a:p>
            <a:endParaRPr lang="en-US" altLang="zh-TW" sz="1200" b="1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71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Audit</a:t>
            </a:r>
            <a:r>
              <a:rPr lang="en-US" altLang="zh-TW" baseline="0" dirty="0" smtClean="0"/>
              <a:t> Trail , </a:t>
            </a:r>
            <a:r>
              <a:rPr lang="en-US" altLang="zh-TW" baseline="0" dirty="0" err="1" smtClean="0"/>
              <a:t>JobConfigHistory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dirty="0" smtClean="0"/>
              <a:t>1.Jenkins</a:t>
            </a:r>
            <a:r>
              <a:rPr lang="zh-TW" altLang="en-US" dirty="0" smtClean="0"/>
              <a:t>也可以紀錄個人用戶行為，誰對服務器配置做了什麼，都會被記錄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2.Audit Trail</a:t>
            </a:r>
            <a:r>
              <a:rPr lang="zh-TW" altLang="en-US" dirty="0" smtClean="0"/>
              <a:t>紀錄了創建、修改、查看、刪除作業配置，以及哪個用戶執行的該操作。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3.JobConfigHistory</a:t>
            </a:r>
            <a:r>
              <a:rPr lang="zh-TW" altLang="en-US" dirty="0" smtClean="0"/>
              <a:t>紀錄包括作業和系統配置全部的變更歷史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17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簡單的介紹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的整體流程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帳號權限管理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帳號方面最適合我們遠傳的</a:t>
            </a:r>
            <a:r>
              <a:rPr lang="en-US" altLang="zh-TW" dirty="0" smtClean="0"/>
              <a:t>AD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權限方面主要介紹最彈性的</a:t>
            </a:r>
            <a:r>
              <a:rPr lang="en-US" altLang="zh-TW" dirty="0" smtClean="0"/>
              <a:t>Role-based strategy</a:t>
            </a:r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建置與建置後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會詳細介紹主要的建置方式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其他功能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其他較為實用的功能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聲明建構、備份、紀錄用戶行為已及目前遠傳在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上面的應用</a:t>
            </a:r>
            <a:r>
              <a:rPr lang="en-US" altLang="zh-TW" dirty="0" smtClean="0"/>
              <a:t>)\</a:t>
            </a:r>
          </a:p>
          <a:p>
            <a:r>
              <a:rPr lang="zh-TW" altLang="en-US" dirty="0" smtClean="0"/>
              <a:t>實際操作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會實際操作使用</a:t>
            </a:r>
            <a:r>
              <a:rPr lang="en-US" altLang="zh-TW" dirty="0" err="1" smtClean="0"/>
              <a:t>sonaqube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codescan</a:t>
            </a:r>
            <a:r>
              <a:rPr lang="en-US" altLang="zh-TW" dirty="0" smtClean="0"/>
              <a:t>,</a:t>
            </a:r>
            <a:r>
              <a:rPr lang="zh-TW" altLang="en-US" dirty="0" smtClean="0"/>
              <a:t>錄製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腳本與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腳本、最後已簡單的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來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自動化上版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45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500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在開始撰寫本文時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的版本為</a:t>
            </a:r>
            <a:r>
              <a:rPr lang="en-US" altLang="zh-TW" dirty="0" smtClean="0"/>
              <a:t>2.7.8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41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中可以結合各種測試工具來完成任務如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	 </a:t>
            </a:r>
            <a:r>
              <a:rPr lang="en-US" altLang="zh-TW" dirty="0" err="1" smtClean="0"/>
              <a:t>junit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jacoco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checkstyle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findbugs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PMD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jmeter</a:t>
            </a:r>
            <a:endParaRPr lang="en-US" altLang="zh-TW" dirty="0" smtClean="0"/>
          </a:p>
          <a:p>
            <a:r>
              <a:rPr lang="en-US" altLang="zh-TW" dirty="0" smtClean="0"/>
              <a:t>1.Commit:</a:t>
            </a:r>
            <a:r>
              <a:rPr lang="zh-TW" altLang="en-US" baseline="0" dirty="0" smtClean="0"/>
              <a:t> 開發人員開發完程式後將程式提交到</a:t>
            </a:r>
            <a:r>
              <a:rPr lang="en-US" altLang="zh-TW" baseline="0" dirty="0" smtClean="0"/>
              <a:t>SVN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Server</a:t>
            </a:r>
            <a:r>
              <a:rPr lang="zh-TW" altLang="en-US" baseline="0" dirty="0" smtClean="0"/>
              <a:t> 上</a:t>
            </a:r>
            <a:endParaRPr lang="en-US" altLang="zh-TW" baseline="0" dirty="0" smtClean="0"/>
          </a:p>
          <a:p>
            <a:r>
              <a:rPr lang="en-US" altLang="zh-TW" baseline="0" dirty="0" smtClean="0"/>
              <a:t>2.Pull:jenkins</a:t>
            </a:r>
            <a:r>
              <a:rPr lang="zh-TW" altLang="en-US" baseline="0" dirty="0" smtClean="0"/>
              <a:t>透過</a:t>
            </a:r>
            <a:r>
              <a:rPr lang="en-US" altLang="zh-TW" baseline="0" dirty="0" smtClean="0"/>
              <a:t>Commit </a:t>
            </a:r>
            <a:r>
              <a:rPr lang="zh-TW" altLang="en-US" baseline="0" dirty="0" smtClean="0"/>
              <a:t>觸發事件 執行自動化測試，將</a:t>
            </a:r>
            <a:r>
              <a:rPr lang="en-US" altLang="zh-TW" baseline="0" dirty="0" smtClean="0"/>
              <a:t>SVN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Source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Code </a:t>
            </a:r>
            <a:r>
              <a:rPr lang="zh-TW" altLang="en-US" baseline="0" dirty="0" smtClean="0"/>
              <a:t>下載到</a:t>
            </a:r>
            <a:r>
              <a:rPr lang="en-US" altLang="zh-TW" baseline="0" dirty="0" smtClean="0"/>
              <a:t>Jenkins Server</a:t>
            </a:r>
          </a:p>
          <a:p>
            <a:r>
              <a:rPr lang="en-US" altLang="zh-TW" dirty="0" smtClean="0"/>
              <a:t>3.Put:jenkins</a:t>
            </a:r>
            <a:r>
              <a:rPr lang="zh-TW" altLang="en-US" dirty="0" smtClean="0"/>
              <a:t>將</a:t>
            </a:r>
            <a:r>
              <a:rPr lang="en-US" altLang="zh-TW" dirty="0" smtClean="0"/>
              <a:t>Source Code </a:t>
            </a:r>
            <a:r>
              <a:rPr lang="zh-TW" altLang="en-US" dirty="0" smtClean="0"/>
              <a:t>交付給</a:t>
            </a:r>
            <a:r>
              <a:rPr lang="en-US" altLang="zh-TW" dirty="0" err="1" smtClean="0"/>
              <a:t>Apach</a:t>
            </a:r>
            <a:r>
              <a:rPr lang="en-US" altLang="zh-TW" dirty="0" smtClean="0"/>
              <a:t> Ant </a:t>
            </a:r>
            <a:r>
              <a:rPr lang="zh-TW" altLang="en-US" dirty="0" smtClean="0"/>
              <a:t>建構</a:t>
            </a:r>
            <a:endParaRPr lang="en-US" altLang="zh-TW" dirty="0" smtClean="0"/>
          </a:p>
          <a:p>
            <a:r>
              <a:rPr lang="en-US" altLang="zh-TW" dirty="0" smtClean="0"/>
              <a:t>4.Build:Ant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將</a:t>
            </a:r>
            <a:r>
              <a:rPr lang="en-US" altLang="zh-TW" dirty="0" smtClean="0"/>
              <a:t>.java</a:t>
            </a:r>
            <a:r>
              <a:rPr lang="zh-TW" altLang="en-US" dirty="0" smtClean="0"/>
              <a:t>檔案編譯成</a:t>
            </a:r>
            <a:r>
              <a:rPr lang="en-US" altLang="zh-TW" dirty="0" smtClean="0"/>
              <a:t>.class</a:t>
            </a:r>
            <a:r>
              <a:rPr lang="zh-TW" altLang="en-US" dirty="0" smtClean="0"/>
              <a:t>檔案後執行各種測試</a:t>
            </a:r>
            <a:r>
              <a:rPr lang="en-US" altLang="zh-TW" dirty="0" smtClean="0"/>
              <a:t>(Junit</a:t>
            </a:r>
            <a:r>
              <a:rPr lang="zh-TW" altLang="en-US" dirty="0" smtClean="0"/>
              <a:t>單元測試</a:t>
            </a:r>
            <a:r>
              <a:rPr lang="en-US" altLang="zh-TW" dirty="0" smtClean="0"/>
              <a:t>, ,</a:t>
            </a:r>
            <a:r>
              <a:rPr lang="en-US" altLang="zh-TW" dirty="0" err="1" smtClean="0"/>
              <a:t>Selenium:UI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JaCoCo</a:t>
            </a:r>
            <a:r>
              <a:rPr lang="en-US" altLang="zh-TW" dirty="0" smtClean="0"/>
              <a:t>:</a:t>
            </a:r>
            <a:r>
              <a:rPr lang="zh-TW" altLang="en-US" dirty="0" smtClean="0"/>
              <a:t>單元覆蓋率測試</a:t>
            </a:r>
            <a:endParaRPr lang="en-US" altLang="zh-TW" dirty="0" smtClean="0"/>
          </a:p>
          <a:p>
            <a:r>
              <a:rPr lang="en-US" altLang="zh-TW" dirty="0" smtClean="0"/>
              <a:t>5.Deploy:</a:t>
            </a:r>
            <a:r>
              <a:rPr lang="zh-TW" altLang="en-US" dirty="0" smtClean="0"/>
              <a:t>當建置成功將打包出的</a:t>
            </a:r>
            <a:r>
              <a:rPr lang="en-US" altLang="zh-TW" dirty="0" smtClean="0"/>
              <a:t>war</a:t>
            </a:r>
            <a:r>
              <a:rPr lang="zh-TW" altLang="en-US" dirty="0" smtClean="0"/>
              <a:t>檔部屬到</a:t>
            </a:r>
            <a:r>
              <a:rPr lang="en-US" altLang="zh-TW" dirty="0" smtClean="0"/>
              <a:t>tomcat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en-US" altLang="zh-TW" dirty="0" smtClean="0"/>
              <a:t>6.Send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mail:jenkins</a:t>
            </a:r>
            <a:r>
              <a:rPr lang="zh-TW" altLang="en-US" baseline="0" dirty="0" smtClean="0"/>
              <a:t>將測試結果</a:t>
            </a:r>
            <a:r>
              <a:rPr lang="en-US" altLang="zh-TW" baseline="0" dirty="0" smtClean="0"/>
              <a:t>Email</a:t>
            </a:r>
            <a:r>
              <a:rPr lang="zh-TW" altLang="en-US" baseline="0" dirty="0" smtClean="0"/>
              <a:t>給開發人員</a:t>
            </a:r>
            <a:endParaRPr lang="en-US" altLang="zh-TW" baseline="0" dirty="0" smtClean="0"/>
          </a:p>
          <a:p>
            <a:r>
              <a:rPr lang="en-US" altLang="zh-TW" baseline="0" dirty="0" smtClean="0"/>
              <a:t>7.Browser:</a:t>
            </a:r>
            <a:r>
              <a:rPr lang="zh-TW" altLang="en-US" baseline="0" dirty="0" smtClean="0"/>
              <a:t>使用者上網使用系統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流程效果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D3235-0F96-4454-8B24-B7AA89EA873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70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簡單的介紹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的整體流程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帳號權限管理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帳號方面最適合我們遠傳的</a:t>
            </a:r>
            <a:r>
              <a:rPr lang="en-US" altLang="zh-TW" dirty="0" smtClean="0"/>
              <a:t>AD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權限方面主要介紹最彈性的</a:t>
            </a:r>
            <a:r>
              <a:rPr lang="en-US" altLang="zh-TW" dirty="0" smtClean="0"/>
              <a:t>Role-based strategy</a:t>
            </a:r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建置與建置後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會詳細介紹主要的建置方式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其他功能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其他較為實用的功能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聲明建構、備份、紀錄用戶行為已及目前遠傳在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上面的應用</a:t>
            </a:r>
            <a:r>
              <a:rPr lang="en-US" altLang="zh-TW" dirty="0" smtClean="0"/>
              <a:t>)\</a:t>
            </a:r>
          </a:p>
          <a:p>
            <a:r>
              <a:rPr lang="zh-TW" altLang="en-US" dirty="0" smtClean="0"/>
              <a:t>實際操作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會實際操作使用</a:t>
            </a:r>
            <a:r>
              <a:rPr lang="en-US" altLang="zh-TW" dirty="0" err="1" smtClean="0"/>
              <a:t>sonaqube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codescan</a:t>
            </a:r>
            <a:r>
              <a:rPr lang="en-US" altLang="zh-TW" dirty="0" smtClean="0"/>
              <a:t>,</a:t>
            </a:r>
            <a:r>
              <a:rPr lang="zh-TW" altLang="en-US" dirty="0" smtClean="0"/>
              <a:t>錄製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腳本與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腳本、最後已簡單的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來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自動化上版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4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可以很與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AD</a:t>
            </a:r>
            <a:r>
              <a:rPr lang="zh-TW" altLang="en-US" dirty="0" smtClean="0"/>
              <a:t>帳號結合不需要再另外設定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的使用者，也可以使用</a:t>
            </a:r>
            <a:r>
              <a:rPr lang="en-US" altLang="zh-TW" baseline="0" dirty="0" smtClean="0"/>
              <a:t>Jenkins</a:t>
            </a:r>
            <a:r>
              <a:rPr lang="zh-TW" altLang="en-US" baseline="0" dirty="0" smtClean="0"/>
              <a:t>提供的註冊流程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內建的資料庫或者</a:t>
            </a:r>
            <a:r>
              <a:rPr lang="en-US" altLang="zh-TW" dirty="0" err="1" smtClean="0"/>
              <a:t>Servelet</a:t>
            </a:r>
            <a:r>
              <a:rPr lang="en-US" altLang="zh-TW" baseline="0" dirty="0" smtClean="0"/>
              <a:t> Container(tomcat</a:t>
            </a:r>
            <a:r>
              <a:rPr lang="zh-TW" altLang="en-US" baseline="0" dirty="0" smtClean="0"/>
              <a:t>、</a:t>
            </a:r>
            <a:r>
              <a:rPr lang="en-US" altLang="zh-TW" baseline="0" dirty="0" err="1" smtClean="0"/>
              <a:t>jboss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jetty)</a:t>
            </a:r>
            <a:r>
              <a:rPr lang="zh-TW" altLang="en-US" baseline="0" dirty="0" smtClean="0"/>
              <a:t>等使用</a:t>
            </a:r>
            <a:endParaRPr lang="en-US" altLang="zh-TW" baseline="0" dirty="0" smtClean="0"/>
          </a:p>
          <a:p>
            <a:r>
              <a:rPr lang="zh-TW" altLang="en-US" baseline="0" dirty="0" smtClean="0"/>
              <a:t>在授權上面除了可以設定每個使用者的權限與能做的事情外，也能夠針對某的角色設定權限並賦予使用者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Active Directory: </a:t>
            </a:r>
            <a:r>
              <a:rPr lang="zh-TW" altLang="en-US" baseline="0" dirty="0" smtClean="0"/>
              <a:t>結合</a:t>
            </a:r>
            <a:r>
              <a:rPr lang="en-US" altLang="zh-TW" baseline="0" dirty="0" smtClean="0"/>
              <a:t>AD</a:t>
            </a:r>
            <a:r>
              <a:rPr lang="zh-TW" altLang="en-US" baseline="0" dirty="0" smtClean="0"/>
              <a:t>帳號</a:t>
            </a:r>
            <a:endParaRPr lang="en-US" altLang="zh-TW" baseline="0" dirty="0" smtClean="0"/>
          </a:p>
          <a:p>
            <a:r>
              <a:rPr lang="en-US" altLang="zh-TW" baseline="0" dirty="0" smtClean="0"/>
              <a:t>Jenkins</a:t>
            </a:r>
            <a:r>
              <a:rPr lang="zh-TW" altLang="en-US" baseline="0" dirty="0" smtClean="0"/>
              <a:t>內建使用者資料庫</a:t>
            </a:r>
            <a:r>
              <a:rPr lang="en-US" altLang="zh-TW" baseline="0" dirty="0" smtClean="0"/>
              <a:t>:</a:t>
            </a:r>
            <a:r>
              <a:rPr lang="en-US" altLang="zh-TW" baseline="0" dirty="0" err="1" smtClean="0"/>
              <a:t>jenkins</a:t>
            </a:r>
            <a:r>
              <a:rPr lang="zh-TW" altLang="en-US" baseline="0" dirty="0" smtClean="0"/>
              <a:t>自帶的資料庫</a:t>
            </a:r>
            <a:endParaRPr lang="en-US" altLang="zh-TW" baseline="0" dirty="0" smtClean="0"/>
          </a:p>
          <a:p>
            <a:r>
              <a:rPr lang="zh-TW" altLang="en-US" baseline="0" dirty="0" smtClean="0"/>
              <a:t>委派給</a:t>
            </a:r>
            <a:r>
              <a:rPr lang="en-US" altLang="zh-TW" baseline="0" dirty="0" smtClean="0"/>
              <a:t>Servlet Container:</a:t>
            </a:r>
            <a:r>
              <a:rPr lang="zh-TW" altLang="en-US" baseline="0" dirty="0" smtClean="0"/>
              <a:t>使用</a:t>
            </a:r>
            <a:r>
              <a:rPr lang="en-US" altLang="zh-TW" baseline="0" dirty="0" smtClean="0"/>
              <a:t>tomcat</a:t>
            </a:r>
            <a:r>
              <a:rPr lang="zh-TW" altLang="en-US" baseline="0" dirty="0" smtClean="0"/>
              <a:t>的使用者等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大家都可以做任何事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不設定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舊版模式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 1.164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以前的驗證方式一樣。 也就是說，如果您身兼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"admin"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角色，就可以控制整個系統，否則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包含匿名使用者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就只有讀取權限。</a:t>
            </a:r>
            <a:endParaRPr lang="en-US" altLang="zh-TW" baseline="0" dirty="0" smtClean="0"/>
          </a:p>
          <a:p>
            <a:r>
              <a:rPr lang="zh-TW" altLang="en-US" baseline="0" dirty="0" smtClean="0"/>
              <a:t>專案型矩陣授權策略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依照專案設定權限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Role-Based Strategy:</a:t>
            </a:r>
            <a:r>
              <a:rPr lang="zh-TW" altLang="en-US" baseline="0" dirty="0" smtClean="0"/>
              <a:t>基於角色設定的權限在依照不同專案加上專案的權限</a:t>
            </a:r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17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專案型矩陣授權策略</a:t>
            </a:r>
            <a:r>
              <a:rPr lang="zh-TW" altLang="en-US" sz="1200" dirty="0" smtClean="0"/>
              <a:t>決定了誰可以作什麼事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除了全局的設置外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也可以依照專案來決定。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72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自定義角色套件</a:t>
            </a:r>
            <a:r>
              <a:rPr lang="en-US" altLang="zh-TW" dirty="0" smtClean="0"/>
              <a:t>:role-</a:t>
            </a:r>
            <a:r>
              <a:rPr lang="en-US" altLang="zh-TW" dirty="0" err="1" smtClean="0"/>
              <a:t>strategy.hpi</a:t>
            </a:r>
            <a:endParaRPr lang="en-US" altLang="zh-TW" dirty="0" smtClean="0"/>
          </a:p>
          <a:p>
            <a:r>
              <a:rPr lang="zh-TW" altLang="en-US" dirty="0" smtClean="0"/>
              <a:t>針對角色的權限管理可以自己增加角色對所有專案的權限，比如說</a:t>
            </a:r>
            <a:r>
              <a:rPr lang="en-US" altLang="zh-TW" dirty="0" err="1" smtClean="0"/>
              <a:t>equalhsiao</a:t>
            </a:r>
            <a:r>
              <a:rPr lang="zh-TW" altLang="en-US" dirty="0" smtClean="0"/>
              <a:t>擁有管理者</a:t>
            </a:r>
            <a:r>
              <a:rPr lang="en-US" altLang="zh-TW" dirty="0" smtClean="0"/>
              <a:t>admin</a:t>
            </a:r>
            <a:r>
              <a:rPr lang="zh-TW" altLang="en-US" dirty="0" smtClean="0"/>
              <a:t>的權限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但是對專案的權限僅有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的角色，</a:t>
            </a:r>
            <a:r>
              <a:rPr lang="en-US" altLang="zh-TW" dirty="0" err="1" smtClean="0"/>
              <a:t>equalhsiao</a:t>
            </a:r>
            <a:r>
              <a:rPr lang="zh-TW" altLang="en-US" dirty="0" smtClean="0"/>
              <a:t>仍可對所有專案執行</a:t>
            </a:r>
            <a:r>
              <a:rPr lang="en-US" altLang="zh-TW" dirty="0" smtClean="0"/>
              <a:t>admin</a:t>
            </a:r>
            <a:r>
              <a:rPr lang="zh-TW" altLang="en-US" dirty="0" smtClean="0"/>
              <a:t>的動作</a:t>
            </a:r>
            <a:r>
              <a:rPr lang="en-US" altLang="zh-TW" dirty="0" smtClean="0"/>
              <a:t>,</a:t>
            </a:r>
            <a:r>
              <a:rPr lang="zh-TW" altLang="en-US" dirty="0" smtClean="0"/>
              <a:t>另外也可以對整個</a:t>
            </a:r>
            <a:r>
              <a:rPr lang="en-US" altLang="zh-TW" dirty="0" smtClean="0"/>
              <a:t>AD Group</a:t>
            </a:r>
            <a:r>
              <a:rPr lang="zh-TW" altLang="en-US" dirty="0" smtClean="0"/>
              <a:t>給予權限</a:t>
            </a:r>
            <a:endParaRPr lang="en-US" altLang="zh-TW" dirty="0" smtClean="0"/>
          </a:p>
          <a:p>
            <a:r>
              <a:rPr lang="zh-TW" altLang="en-US" dirty="0" smtClean="0"/>
              <a:t>登出後沒有登入的角色</a:t>
            </a:r>
            <a:r>
              <a:rPr lang="en-US" altLang="zh-TW" dirty="0" smtClean="0"/>
              <a:t>(Anonymous)</a:t>
            </a:r>
            <a:r>
              <a:rPr lang="zh-TW" altLang="en-US" dirty="0" smtClean="0"/>
              <a:t>雖然可以看到所有專案但是卻什麼也不能做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但是由於有設定</a:t>
            </a:r>
            <a:r>
              <a:rPr lang="en-US" altLang="zh-TW" dirty="0" smtClean="0"/>
              <a:t>Anonymous</a:t>
            </a:r>
            <a:r>
              <a:rPr lang="zh-TW" altLang="en-US" dirty="0" smtClean="0"/>
              <a:t>可以對</a:t>
            </a:r>
            <a:r>
              <a:rPr lang="en-US" altLang="zh-TW" dirty="0" smtClean="0"/>
              <a:t>Test2</a:t>
            </a:r>
            <a:r>
              <a:rPr lang="zh-TW" altLang="en-US" dirty="0" smtClean="0"/>
              <a:t>做任何事，所以由此可知</a:t>
            </a:r>
            <a:r>
              <a:rPr lang="en-US" altLang="zh-TW" dirty="0" smtClean="0"/>
              <a:t>Item roles</a:t>
            </a:r>
            <a:r>
              <a:rPr lang="zh-TW" altLang="en-US" dirty="0" smtClean="0"/>
              <a:t>是建立在</a:t>
            </a:r>
            <a:r>
              <a:rPr lang="en-US" altLang="zh-TW" dirty="0" smtClean="0"/>
              <a:t>global</a:t>
            </a:r>
            <a:r>
              <a:rPr lang="en-US" altLang="zh-TW" baseline="0" dirty="0" smtClean="0"/>
              <a:t> roles</a:t>
            </a:r>
            <a:r>
              <a:rPr lang="zh-TW" altLang="en-US" baseline="0" dirty="0" smtClean="0"/>
              <a:t>上面的。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886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簡單的介紹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的整體流程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帳號權限管理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帳號方面最適合我們遠傳的</a:t>
            </a:r>
            <a:r>
              <a:rPr lang="en-US" altLang="zh-TW" dirty="0" smtClean="0"/>
              <a:t>AD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權限方面主要介紹最彈性的</a:t>
            </a:r>
            <a:r>
              <a:rPr lang="en-US" altLang="zh-TW" dirty="0" smtClean="0"/>
              <a:t>Role-based strategy</a:t>
            </a:r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建置與建置後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會詳細介紹主要的建置方式</a:t>
            </a:r>
            <a:endParaRPr lang="en-US" altLang="zh-TW" dirty="0" smtClean="0"/>
          </a:p>
          <a:p>
            <a:r>
              <a:rPr lang="en-US" altLang="zh-TW" dirty="0" smtClean="0"/>
              <a:t>Jenkins</a:t>
            </a:r>
            <a:r>
              <a:rPr lang="zh-TW" altLang="en-US" dirty="0" smtClean="0"/>
              <a:t>其他功能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介紹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其他較為實用的功能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聲明建構、備份、紀錄用戶行為已及目前遠傳在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上面的應用</a:t>
            </a:r>
            <a:r>
              <a:rPr lang="en-US" altLang="zh-TW" dirty="0" smtClean="0"/>
              <a:t>)\</a:t>
            </a:r>
          </a:p>
          <a:p>
            <a:r>
              <a:rPr lang="zh-TW" altLang="en-US" dirty="0" smtClean="0"/>
              <a:t>實際操作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會實際操作使用</a:t>
            </a:r>
            <a:r>
              <a:rPr lang="en-US" altLang="zh-TW" dirty="0" err="1" smtClean="0"/>
              <a:t>sonaqube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codescan</a:t>
            </a:r>
            <a:r>
              <a:rPr lang="en-US" altLang="zh-TW" dirty="0" smtClean="0"/>
              <a:t>,</a:t>
            </a:r>
            <a:r>
              <a:rPr lang="zh-TW" altLang="en-US" dirty="0" smtClean="0"/>
              <a:t>錄製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腳本與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腳本、最後已簡單的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來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自動化上版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3A01-A2C4-4363-AE29-1C35072DEF0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4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4CF2E0-CCC4-4E1E-9902-C3C36AB3FDA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64CF2E0-CCC4-4E1E-9902-C3C36AB3FDA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23728" y="4262735"/>
            <a:ext cx="7772400" cy="1470025"/>
          </a:xfrm>
        </p:spPr>
        <p:txBody>
          <a:bodyPr/>
          <a:lstStyle/>
          <a:p>
            <a:r>
              <a:rPr lang="en-US" altLang="zh-TW" sz="4400" kern="1200" dirty="0">
                <a:solidFill>
                  <a:schemeClr val="bg1"/>
                </a:solidFill>
              </a:rPr>
              <a:t>Jenkins</a:t>
            </a:r>
            <a:r>
              <a:rPr lang="zh-TW" altLang="en-US" sz="4400" kern="1200" dirty="0">
                <a:solidFill>
                  <a:schemeClr val="bg1"/>
                </a:solidFill>
              </a:rPr>
              <a:t>介紹</a:t>
            </a:r>
          </a:p>
        </p:txBody>
      </p:sp>
      <p:pic>
        <p:nvPicPr>
          <p:cNvPr id="1026" name="Picture 2" descr="D:\Desktop\image\Jenkin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2290763" cy="31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 bwMode="auto">
          <a:xfrm>
            <a:off x="4499992" y="5728444"/>
            <a:ext cx="4248472" cy="110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</a:rPr>
              <a:t>ITT </a:t>
            </a:r>
            <a:r>
              <a:rPr lang="en-US" altLang="zh-TW" sz="2400" dirty="0" smtClean="0">
                <a:solidFill>
                  <a:schemeClr val="bg1"/>
                </a:solidFill>
              </a:rPr>
              <a:t>APS-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equalhsiao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DEV 08, </a:t>
            </a:r>
            <a:r>
              <a:rPr lang="en-US" altLang="zh-TW" sz="2400" dirty="0">
                <a:solidFill>
                  <a:schemeClr val="bg1"/>
                </a:solidFill>
              </a:rPr>
              <a:t>2017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Role-Based Strategy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zh-TW" altLang="en-US" dirty="0" smtClean="0"/>
              <a:t>針對角色的權限管理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9804" y="2117131"/>
            <a:ext cx="4728492" cy="188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3718" y="4005064"/>
            <a:ext cx="9171181" cy="155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33718" y="4005064"/>
            <a:ext cx="9171181" cy="1556577"/>
          </a:xfrm>
          <a:prstGeom prst="rect">
            <a:avLst/>
          </a:prstGeom>
          <a:noFill/>
          <a:ln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3" idx="0"/>
          </p:cNvCxnSpPr>
          <p:nvPr/>
        </p:nvCxnSpPr>
        <p:spPr>
          <a:xfrm flipH="1" flipV="1">
            <a:off x="4551872" y="3061097"/>
            <a:ext cx="1" cy="9439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5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Role-Based Strategy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針對專案的權限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111" y="2204864"/>
            <a:ext cx="6540301" cy="179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76" y="4004650"/>
            <a:ext cx="9161476" cy="167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17476" y="4004650"/>
            <a:ext cx="9053972" cy="1728606"/>
          </a:xfrm>
          <a:prstGeom prst="rect">
            <a:avLst/>
          </a:prstGeom>
          <a:noFill/>
          <a:ln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4" idx="0"/>
          </p:cNvCxnSpPr>
          <p:nvPr/>
        </p:nvCxnSpPr>
        <p:spPr>
          <a:xfrm flipH="1" flipV="1">
            <a:off x="4427984" y="2996952"/>
            <a:ext cx="81526" cy="10076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6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254" y="5519117"/>
            <a:ext cx="8676456" cy="122413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TW" alt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建置</a:t>
            </a:r>
            <a:r>
              <a:rPr lang="en-US" altLang="zh-TW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(build)</a:t>
            </a:r>
            <a:endParaRPr lang="zh-TW" alt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Desktop\image\Jenkin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2290763" cy="31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23528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帳號權限管理</a:t>
            </a:r>
            <a:endParaRPr lang="en-US" altLang="zh-TW" sz="3200" dirty="0"/>
          </a:p>
        </p:txBody>
      </p:sp>
      <p:sp>
        <p:nvSpPr>
          <p:cNvPr id="8" name="圓角矩形 7"/>
          <p:cNvSpPr/>
          <p:nvPr/>
        </p:nvSpPr>
        <p:spPr>
          <a:xfrm>
            <a:off x="323528" y="1700808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建置流程</a:t>
            </a:r>
            <a:endParaRPr lang="en-US" altLang="zh-TW" sz="3200" dirty="0"/>
          </a:p>
        </p:txBody>
      </p:sp>
      <p:sp>
        <p:nvSpPr>
          <p:cNvPr id="10" name="圓角矩形 9"/>
          <p:cNvSpPr/>
          <p:nvPr/>
        </p:nvSpPr>
        <p:spPr>
          <a:xfrm>
            <a:off x="323528" y="4437112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建置與建置後</a:t>
            </a:r>
            <a:endParaRPr lang="en-US" altLang="zh-TW" sz="3200" dirty="0"/>
          </a:p>
        </p:txBody>
      </p:sp>
      <p:sp>
        <p:nvSpPr>
          <p:cNvPr id="11" name="圓角矩形 10"/>
          <p:cNvSpPr/>
          <p:nvPr/>
        </p:nvSpPr>
        <p:spPr>
          <a:xfrm>
            <a:off x="4696653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其他</a:t>
            </a:r>
            <a:r>
              <a:rPr lang="zh-TW" altLang="en-US" sz="3200" dirty="0" smtClean="0"/>
              <a:t>功能</a:t>
            </a:r>
            <a:endParaRPr lang="en-US" altLang="zh-TW" sz="3200" dirty="0"/>
          </a:p>
        </p:txBody>
      </p:sp>
      <p:sp>
        <p:nvSpPr>
          <p:cNvPr id="12" name="圓角矩形 11"/>
          <p:cNvSpPr/>
          <p:nvPr/>
        </p:nvSpPr>
        <p:spPr>
          <a:xfrm>
            <a:off x="4697324" y="1700808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Jenkins</a:t>
            </a:r>
            <a:r>
              <a:rPr lang="zh-TW" altLang="en-US" sz="3200" dirty="0"/>
              <a:t>測試工具</a:t>
            </a:r>
            <a:r>
              <a:rPr lang="zh-TW" altLang="en-US" sz="3200" dirty="0" smtClean="0"/>
              <a:t>介紹</a:t>
            </a:r>
            <a:endParaRPr lang="en-US" altLang="zh-TW" sz="3200" dirty="0"/>
          </a:p>
        </p:txBody>
      </p:sp>
      <p:sp>
        <p:nvSpPr>
          <p:cNvPr id="9" name="圓角矩形 8"/>
          <p:cNvSpPr/>
          <p:nvPr/>
        </p:nvSpPr>
        <p:spPr>
          <a:xfrm>
            <a:off x="4697324" y="4437112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實際操作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1773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的主要設定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9552" y="1340768"/>
            <a:ext cx="5256584" cy="47525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2765653" y="2713235"/>
            <a:ext cx="3384376" cy="703530"/>
            <a:chOff x="2262952" y="2412613"/>
            <a:chExt cx="3384376" cy="703530"/>
          </a:xfrm>
        </p:grpSpPr>
        <p:sp>
          <p:nvSpPr>
            <p:cNvPr id="21" name="矩形 20"/>
            <p:cNvSpPr/>
            <p:nvPr/>
          </p:nvSpPr>
          <p:spPr>
            <a:xfrm>
              <a:off x="2262952" y="2412613"/>
              <a:ext cx="3384376" cy="703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836885" y="2471990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/>
                <a:t>原始碼管理</a:t>
              </a:r>
              <a:endParaRPr lang="zh-TW" altLang="en-US" sz="3200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765654" y="1467217"/>
            <a:ext cx="3384376" cy="703530"/>
            <a:chOff x="2262952" y="1467217"/>
            <a:chExt cx="3384376" cy="703530"/>
          </a:xfrm>
        </p:grpSpPr>
        <p:sp>
          <p:nvSpPr>
            <p:cNvPr id="24" name="矩形 23"/>
            <p:cNvSpPr/>
            <p:nvPr/>
          </p:nvSpPr>
          <p:spPr>
            <a:xfrm>
              <a:off x="2262952" y="1467217"/>
              <a:ext cx="3384376" cy="703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134241" y="1526593"/>
              <a:ext cx="1641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General</a:t>
              </a:r>
              <a:endParaRPr lang="zh-TW" altLang="en-US" sz="3200" dirty="0"/>
            </a:p>
          </p:txBody>
        </p:sp>
      </p:grpSp>
      <p:cxnSp>
        <p:nvCxnSpPr>
          <p:cNvPr id="30" name="直線單箭頭接點 29"/>
          <p:cNvCxnSpPr>
            <a:stCxn id="29" idx="2"/>
            <a:endCxn id="22" idx="0"/>
          </p:cNvCxnSpPr>
          <p:nvPr/>
        </p:nvCxnSpPr>
        <p:spPr>
          <a:xfrm>
            <a:off x="4457841" y="2111368"/>
            <a:ext cx="0" cy="661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2765656" y="3947864"/>
            <a:ext cx="3384376" cy="703530"/>
            <a:chOff x="2262954" y="3947864"/>
            <a:chExt cx="3384376" cy="703530"/>
          </a:xfrm>
        </p:grpSpPr>
        <p:sp>
          <p:nvSpPr>
            <p:cNvPr id="32" name="矩形 31"/>
            <p:cNvSpPr/>
            <p:nvPr/>
          </p:nvSpPr>
          <p:spPr>
            <a:xfrm>
              <a:off x="2262954" y="3947864"/>
              <a:ext cx="3384376" cy="703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452438" y="4007241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/>
                <a:t>建置</a:t>
              </a:r>
              <a:endParaRPr lang="zh-TW" altLang="en-US" sz="3200" dirty="0"/>
            </a:p>
          </p:txBody>
        </p:sp>
      </p:grpSp>
      <p:cxnSp>
        <p:nvCxnSpPr>
          <p:cNvPr id="34" name="直線單箭頭接點 33"/>
          <p:cNvCxnSpPr>
            <a:stCxn id="22" idx="2"/>
            <a:endCxn id="33" idx="0"/>
          </p:cNvCxnSpPr>
          <p:nvPr/>
        </p:nvCxnSpPr>
        <p:spPr>
          <a:xfrm>
            <a:off x="4457841" y="3357387"/>
            <a:ext cx="1" cy="6498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2765654" y="5248363"/>
            <a:ext cx="3384376" cy="703530"/>
            <a:chOff x="2262952" y="5248363"/>
            <a:chExt cx="3384376" cy="703530"/>
          </a:xfrm>
        </p:grpSpPr>
        <p:sp>
          <p:nvSpPr>
            <p:cNvPr id="36" name="矩形 35"/>
            <p:cNvSpPr/>
            <p:nvPr/>
          </p:nvSpPr>
          <p:spPr>
            <a:xfrm>
              <a:off x="2262952" y="5248363"/>
              <a:ext cx="3384376" cy="703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247256" y="530774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/>
                <a:t>建置後</a:t>
              </a:r>
            </a:p>
          </p:txBody>
        </p:sp>
      </p:grpSp>
      <p:cxnSp>
        <p:nvCxnSpPr>
          <p:cNvPr id="38" name="直線單箭頭接點 37"/>
          <p:cNvCxnSpPr>
            <a:stCxn id="33" idx="2"/>
            <a:endCxn id="37" idx="0"/>
          </p:cNvCxnSpPr>
          <p:nvPr/>
        </p:nvCxnSpPr>
        <p:spPr>
          <a:xfrm>
            <a:off x="4457842" y="4592016"/>
            <a:ext cx="2" cy="72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9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Jenkins</a:t>
            </a:r>
            <a:r>
              <a:rPr lang="zh-TW" altLang="en-US" dirty="0"/>
              <a:t>建置專案</a:t>
            </a: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02792" cy="300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8129" y="4113981"/>
            <a:ext cx="9141793" cy="230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流程圖: 程序 2"/>
          <p:cNvSpPr/>
          <p:nvPr/>
        </p:nvSpPr>
        <p:spPr>
          <a:xfrm>
            <a:off x="107504" y="4581128"/>
            <a:ext cx="3240360" cy="683220"/>
          </a:xfrm>
          <a:prstGeom prst="flowChartProcess">
            <a:avLst/>
          </a:prstGeom>
          <a:noFill/>
          <a:ln w="38100"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6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專案設定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639" y="1625211"/>
            <a:ext cx="9167639" cy="430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7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參數化建置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597" y="1340768"/>
            <a:ext cx="9178951" cy="383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597" y="3663044"/>
            <a:ext cx="20478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1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原始碼管理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結合</a:t>
            </a:r>
            <a:r>
              <a:rPr lang="en-US" altLang="zh-TW" dirty="0" smtClean="0"/>
              <a:t>SVN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926" y="2224360"/>
            <a:ext cx="9171926" cy="3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0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zh-TW" altLang="en-US" dirty="0"/>
              <a:t>觸</a:t>
            </a:r>
            <a:r>
              <a:rPr lang="zh-TW" altLang="en-US" dirty="0" smtClean="0"/>
              <a:t>發程序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可選擇的觸發方式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1088" y="2146134"/>
            <a:ext cx="9155088" cy="401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0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23528" y="3049815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Jenkins</a:t>
            </a:r>
            <a:r>
              <a:rPr lang="zh-TW" altLang="en-US" sz="3200" dirty="0"/>
              <a:t>帳號</a:t>
            </a:r>
            <a:r>
              <a:rPr lang="zh-TW" altLang="en-US" sz="3200" dirty="0" smtClean="0"/>
              <a:t>權限管理</a:t>
            </a:r>
            <a:endParaRPr lang="en-US" altLang="zh-TW" sz="3200" dirty="0"/>
          </a:p>
        </p:txBody>
      </p:sp>
      <p:sp>
        <p:nvSpPr>
          <p:cNvPr id="8" name="圓角矩形 7"/>
          <p:cNvSpPr/>
          <p:nvPr/>
        </p:nvSpPr>
        <p:spPr>
          <a:xfrm>
            <a:off x="323528" y="1700808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Jenkins</a:t>
            </a:r>
            <a:r>
              <a:rPr lang="zh-TW" altLang="en-US" sz="3200" dirty="0"/>
              <a:t>建置流程</a:t>
            </a:r>
            <a:endParaRPr lang="en-US" altLang="zh-TW" sz="3200" dirty="0"/>
          </a:p>
        </p:txBody>
      </p:sp>
      <p:sp>
        <p:nvSpPr>
          <p:cNvPr id="10" name="圓角矩形 9"/>
          <p:cNvSpPr/>
          <p:nvPr/>
        </p:nvSpPr>
        <p:spPr>
          <a:xfrm>
            <a:off x="323528" y="4437112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Jenkins</a:t>
            </a:r>
            <a:r>
              <a:rPr lang="zh-TW" altLang="en-US" sz="3200" dirty="0"/>
              <a:t>建置與建置後</a:t>
            </a:r>
            <a:endParaRPr lang="en-US" altLang="zh-TW" sz="3200" dirty="0"/>
          </a:p>
        </p:txBody>
      </p:sp>
      <p:sp>
        <p:nvSpPr>
          <p:cNvPr id="11" name="圓角矩形 10"/>
          <p:cNvSpPr/>
          <p:nvPr/>
        </p:nvSpPr>
        <p:spPr>
          <a:xfrm>
            <a:off x="4696653" y="3049815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其他</a:t>
            </a:r>
            <a:r>
              <a:rPr lang="zh-TW" altLang="en-US" sz="3200" dirty="0" smtClean="0"/>
              <a:t>功能</a:t>
            </a:r>
            <a:endParaRPr lang="en-US" altLang="zh-TW" sz="3200" dirty="0"/>
          </a:p>
        </p:txBody>
      </p:sp>
      <p:sp>
        <p:nvSpPr>
          <p:cNvPr id="12" name="圓角矩形 11"/>
          <p:cNvSpPr/>
          <p:nvPr/>
        </p:nvSpPr>
        <p:spPr>
          <a:xfrm>
            <a:off x="4697324" y="1700808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測試工具介紹</a:t>
            </a:r>
            <a:endParaRPr lang="en-US" altLang="zh-TW" sz="3200" dirty="0"/>
          </a:p>
        </p:txBody>
      </p:sp>
      <p:sp>
        <p:nvSpPr>
          <p:cNvPr id="9" name="圓角矩形 8"/>
          <p:cNvSpPr/>
          <p:nvPr/>
        </p:nvSpPr>
        <p:spPr>
          <a:xfrm>
            <a:off x="4697324" y="4437112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實際操作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87450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Ant</a:t>
            </a:r>
            <a:r>
              <a:rPr lang="zh-TW" altLang="en-US" dirty="0" smtClean="0"/>
              <a:t>建置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建置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9843" y="2087494"/>
            <a:ext cx="9163844" cy="1485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9843" y="4402629"/>
            <a:ext cx="9163844" cy="188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1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其他建置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TW" altLang="en-US" dirty="0" smtClean="0"/>
              <a:t>建置 </a:t>
            </a:r>
            <a:r>
              <a:rPr lang="en-US" altLang="zh-TW" dirty="0" smtClean="0"/>
              <a:t>Selenium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SONARQUBE</a:t>
            </a:r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424936" cy="187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86582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4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254" y="5519117"/>
            <a:ext cx="8676456" cy="1224136"/>
          </a:xfrm>
        </p:spPr>
        <p:txBody>
          <a:bodyPr/>
          <a:lstStyle/>
          <a:p>
            <a:r>
              <a:rPr lang="zh-TW" alt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建置後</a:t>
            </a:r>
            <a:r>
              <a:rPr lang="en-US" altLang="zh-TW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(after build)</a:t>
            </a:r>
            <a:endParaRPr lang="zh-TW" alt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Desktop\image\Jenkin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053" y="2132856"/>
            <a:ext cx="2290763" cy="31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0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23528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帳號權限管理</a:t>
            </a:r>
            <a:endParaRPr lang="en-US" altLang="zh-TW" sz="3200" dirty="0"/>
          </a:p>
        </p:txBody>
      </p:sp>
      <p:sp>
        <p:nvSpPr>
          <p:cNvPr id="8" name="圓角矩形 7"/>
          <p:cNvSpPr/>
          <p:nvPr/>
        </p:nvSpPr>
        <p:spPr>
          <a:xfrm>
            <a:off x="323528" y="1700808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建置流程</a:t>
            </a:r>
            <a:endParaRPr lang="en-US" altLang="zh-TW" sz="3200" dirty="0"/>
          </a:p>
        </p:txBody>
      </p:sp>
      <p:sp>
        <p:nvSpPr>
          <p:cNvPr id="10" name="圓角矩形 9"/>
          <p:cNvSpPr/>
          <p:nvPr/>
        </p:nvSpPr>
        <p:spPr>
          <a:xfrm>
            <a:off x="323528" y="4437112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建置與建置後</a:t>
            </a:r>
            <a:endParaRPr lang="en-US" altLang="zh-TW" sz="3200" dirty="0"/>
          </a:p>
        </p:txBody>
      </p:sp>
      <p:sp>
        <p:nvSpPr>
          <p:cNvPr id="11" name="圓角矩形 10"/>
          <p:cNvSpPr/>
          <p:nvPr/>
        </p:nvSpPr>
        <p:spPr>
          <a:xfrm>
            <a:off x="4696653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其他功能</a:t>
            </a:r>
            <a:endParaRPr lang="en-US" altLang="zh-TW" sz="3200" dirty="0"/>
          </a:p>
        </p:txBody>
      </p:sp>
      <p:sp>
        <p:nvSpPr>
          <p:cNvPr id="12" name="圓角矩形 11"/>
          <p:cNvSpPr/>
          <p:nvPr/>
        </p:nvSpPr>
        <p:spPr>
          <a:xfrm>
            <a:off x="4697324" y="1700808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測試工具介紹</a:t>
            </a:r>
            <a:endParaRPr lang="en-US" altLang="zh-TW" sz="3200" dirty="0"/>
          </a:p>
        </p:txBody>
      </p:sp>
      <p:sp>
        <p:nvSpPr>
          <p:cNvPr id="9" name="圓角矩形 8"/>
          <p:cNvSpPr/>
          <p:nvPr/>
        </p:nvSpPr>
        <p:spPr>
          <a:xfrm>
            <a:off x="4697324" y="4437112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實際</a:t>
            </a:r>
            <a:r>
              <a:rPr lang="zh-TW" altLang="en-US" sz="3200" dirty="0"/>
              <a:t>操作</a:t>
            </a:r>
            <a:endParaRPr lang="en-US" altLang="zh-TW" sz="3200" dirty="0"/>
          </a:p>
          <a:p>
            <a:pPr algn="ctr"/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1595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建置後動作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zh-TW" altLang="en-US" dirty="0" smtClean="0"/>
              <a:t>建置後收集報表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524" y="2044426"/>
            <a:ext cx="9144000" cy="392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7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自動化佈署</a:t>
            </a:r>
            <a:endParaRPr lang="en-US" altLang="zh-TW" dirty="0" smtClean="0"/>
          </a:p>
        </p:txBody>
      </p:sp>
      <p:pic>
        <p:nvPicPr>
          <p:cNvPr id="5" name="Picture 6" descr="D:\Desktop\image\tomca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2902" y="260647"/>
            <a:ext cx="2490748" cy="11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692" y="2140007"/>
            <a:ext cx="9167692" cy="390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9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Email</a:t>
            </a:r>
            <a:r>
              <a:rPr lang="zh-TW" altLang="en-US" dirty="0" smtClean="0"/>
              <a:t>通知建置結果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r>
              <a:rPr lang="zh-TW" altLang="en-US" dirty="0"/>
              <a:t>通知建置結果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3164" y="2718637"/>
            <a:ext cx="9177164" cy="24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5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en-US" altLang="zh-TW" dirty="0"/>
              <a:t>Email</a:t>
            </a:r>
            <a:r>
              <a:rPr lang="zh-TW" altLang="en-US" dirty="0" smtClean="0"/>
              <a:t>通知建置結果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r>
              <a:rPr lang="zh-TW" altLang="en-US" dirty="0"/>
              <a:t>通知建置結果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440" y="2265934"/>
            <a:ext cx="9148440" cy="394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2265934"/>
            <a:ext cx="2657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254" y="5519117"/>
            <a:ext cx="8676456" cy="122413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4400" dirty="0">
                <a:solidFill>
                  <a:schemeClr val="bg1"/>
                </a:solidFill>
              </a:rPr>
              <a:t>Jenkins</a:t>
            </a:r>
            <a:r>
              <a:rPr lang="zh-TW" altLang="en-US" sz="4400" dirty="0">
                <a:solidFill>
                  <a:schemeClr val="bg1"/>
                </a:solidFill>
              </a:rPr>
              <a:t>測試工具</a:t>
            </a:r>
            <a:r>
              <a:rPr lang="zh-TW" altLang="en-US" sz="4400" dirty="0" smtClean="0">
                <a:solidFill>
                  <a:schemeClr val="bg1"/>
                </a:solidFill>
              </a:rPr>
              <a:t>介紹</a:t>
            </a:r>
            <a:endParaRPr lang="en-US" altLang="zh-TW" sz="4400" dirty="0">
              <a:solidFill>
                <a:schemeClr val="bg1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D:\Desktop\image\Jenkin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2290763" cy="31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23528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帳號權限管理</a:t>
            </a:r>
            <a:endParaRPr lang="en-US" altLang="zh-TW" sz="3200" dirty="0"/>
          </a:p>
        </p:txBody>
      </p:sp>
      <p:sp>
        <p:nvSpPr>
          <p:cNvPr id="8" name="圓角矩形 7"/>
          <p:cNvSpPr/>
          <p:nvPr/>
        </p:nvSpPr>
        <p:spPr>
          <a:xfrm>
            <a:off x="323528" y="1700808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建置流程</a:t>
            </a:r>
            <a:endParaRPr lang="en-US" altLang="zh-TW" sz="3200" dirty="0"/>
          </a:p>
        </p:txBody>
      </p:sp>
      <p:sp>
        <p:nvSpPr>
          <p:cNvPr id="10" name="圓角矩形 9"/>
          <p:cNvSpPr/>
          <p:nvPr/>
        </p:nvSpPr>
        <p:spPr>
          <a:xfrm>
            <a:off x="323528" y="4437112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建置與建置後</a:t>
            </a:r>
            <a:endParaRPr lang="en-US" altLang="zh-TW" sz="3200" dirty="0"/>
          </a:p>
        </p:txBody>
      </p:sp>
      <p:sp>
        <p:nvSpPr>
          <p:cNvPr id="11" name="圓角矩形 10"/>
          <p:cNvSpPr/>
          <p:nvPr/>
        </p:nvSpPr>
        <p:spPr>
          <a:xfrm>
            <a:off x="4696653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其他功能</a:t>
            </a:r>
            <a:endParaRPr lang="en-US" altLang="zh-TW" sz="3200" dirty="0"/>
          </a:p>
        </p:txBody>
      </p:sp>
      <p:sp>
        <p:nvSpPr>
          <p:cNvPr id="12" name="圓角矩形 11"/>
          <p:cNvSpPr/>
          <p:nvPr/>
        </p:nvSpPr>
        <p:spPr>
          <a:xfrm>
            <a:off x="4697324" y="1700808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測試工具</a:t>
            </a:r>
            <a:r>
              <a:rPr lang="zh-TW" altLang="en-US" sz="3200" dirty="0" smtClean="0"/>
              <a:t>介紹</a:t>
            </a:r>
            <a:endParaRPr lang="en-US" altLang="zh-TW" sz="3200" dirty="0"/>
          </a:p>
        </p:txBody>
      </p:sp>
      <p:sp>
        <p:nvSpPr>
          <p:cNvPr id="9" name="圓角矩形 8"/>
          <p:cNvSpPr/>
          <p:nvPr/>
        </p:nvSpPr>
        <p:spPr>
          <a:xfrm>
            <a:off x="4697324" y="4437112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實際操作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35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23528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Jenkins</a:t>
            </a:r>
            <a:r>
              <a:rPr lang="zh-TW" altLang="en-US" sz="3200" dirty="0"/>
              <a:t>帳號</a:t>
            </a:r>
            <a:r>
              <a:rPr lang="zh-TW" altLang="en-US" sz="3200" dirty="0" smtClean="0"/>
              <a:t>權限管理</a:t>
            </a:r>
            <a:endParaRPr lang="en-US" altLang="zh-TW" sz="3200" dirty="0"/>
          </a:p>
        </p:txBody>
      </p:sp>
      <p:sp>
        <p:nvSpPr>
          <p:cNvPr id="8" name="圓角矩形 7"/>
          <p:cNvSpPr/>
          <p:nvPr/>
        </p:nvSpPr>
        <p:spPr>
          <a:xfrm>
            <a:off x="323528" y="1700808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Jenkins</a:t>
            </a:r>
            <a:r>
              <a:rPr lang="zh-TW" altLang="en-US" sz="3200" dirty="0"/>
              <a:t>建置流程</a:t>
            </a:r>
            <a:endParaRPr lang="en-US" altLang="zh-TW" sz="3200" dirty="0"/>
          </a:p>
        </p:txBody>
      </p:sp>
      <p:sp>
        <p:nvSpPr>
          <p:cNvPr id="10" name="圓角矩形 9"/>
          <p:cNvSpPr/>
          <p:nvPr/>
        </p:nvSpPr>
        <p:spPr>
          <a:xfrm>
            <a:off x="323528" y="4437112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Jenkins</a:t>
            </a:r>
            <a:r>
              <a:rPr lang="zh-TW" altLang="en-US" sz="3200" dirty="0"/>
              <a:t>建置與建置後</a:t>
            </a:r>
            <a:endParaRPr lang="en-US" altLang="zh-TW" sz="3200" dirty="0"/>
          </a:p>
        </p:txBody>
      </p:sp>
      <p:sp>
        <p:nvSpPr>
          <p:cNvPr id="11" name="圓角矩形 10"/>
          <p:cNvSpPr/>
          <p:nvPr/>
        </p:nvSpPr>
        <p:spPr>
          <a:xfrm>
            <a:off x="4696653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其他</a:t>
            </a:r>
            <a:r>
              <a:rPr lang="zh-TW" altLang="en-US" sz="3200" dirty="0" smtClean="0"/>
              <a:t>功能</a:t>
            </a:r>
            <a:endParaRPr lang="en-US" altLang="zh-TW" sz="3200" dirty="0"/>
          </a:p>
        </p:txBody>
      </p:sp>
      <p:sp>
        <p:nvSpPr>
          <p:cNvPr id="12" name="圓角矩形 11"/>
          <p:cNvSpPr/>
          <p:nvPr/>
        </p:nvSpPr>
        <p:spPr>
          <a:xfrm>
            <a:off x="4697324" y="1700808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測試工具</a:t>
            </a:r>
            <a:r>
              <a:rPr lang="zh-TW" altLang="en-US" sz="3200" dirty="0" smtClean="0"/>
              <a:t>介紹</a:t>
            </a:r>
            <a:endParaRPr lang="en-US" altLang="zh-TW" sz="3200" dirty="0"/>
          </a:p>
        </p:txBody>
      </p:sp>
      <p:sp>
        <p:nvSpPr>
          <p:cNvPr id="9" name="圓角矩形 8"/>
          <p:cNvSpPr/>
          <p:nvPr/>
        </p:nvSpPr>
        <p:spPr>
          <a:xfrm>
            <a:off x="4697324" y="4437112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實際操作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673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esktop\image\Jacoc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5500" y="1632743"/>
            <a:ext cx="1993835" cy="76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圓角矩形 12"/>
          <p:cNvSpPr/>
          <p:nvPr/>
        </p:nvSpPr>
        <p:spPr>
          <a:xfrm>
            <a:off x="4931544" y="1727043"/>
            <a:ext cx="2236510" cy="584775"/>
          </a:xfrm>
          <a:prstGeom prst="roundRect">
            <a:avLst/>
          </a:prstGeom>
          <a:solidFill>
            <a:srgbClr val="FFC000"/>
          </a:solidFill>
          <a:ln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4931544" y="2853878"/>
            <a:ext cx="2236510" cy="584775"/>
          </a:xfrm>
          <a:prstGeom prst="roundRect">
            <a:avLst/>
          </a:prstGeom>
          <a:solidFill>
            <a:srgbClr val="FFC000"/>
          </a:solidFill>
          <a:ln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測試工具介紹</a:t>
            </a:r>
            <a:endParaRPr lang="zh-TW" altLang="en-US" dirty="0"/>
          </a:p>
        </p:txBody>
      </p:sp>
      <p:pic>
        <p:nvPicPr>
          <p:cNvPr id="5" name="Picture 2" descr="D:\Desktop\image\big-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3088" y="2593408"/>
            <a:ext cx="1221787" cy="110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6478" y="3904972"/>
            <a:ext cx="1835007" cy="66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0" name="群組 1039"/>
          <p:cNvGrpSpPr/>
          <p:nvPr/>
        </p:nvGrpSpPr>
        <p:grpSpPr>
          <a:xfrm>
            <a:off x="1286522" y="4490309"/>
            <a:ext cx="2019212" cy="1763811"/>
            <a:chOff x="1181482" y="4595430"/>
            <a:chExt cx="2019212" cy="1763811"/>
          </a:xfrm>
        </p:grpSpPr>
        <p:grpSp>
          <p:nvGrpSpPr>
            <p:cNvPr id="1025" name="群組 1024"/>
            <p:cNvGrpSpPr/>
            <p:nvPr/>
          </p:nvGrpSpPr>
          <p:grpSpPr>
            <a:xfrm>
              <a:off x="1181482" y="4595430"/>
              <a:ext cx="1958187" cy="1523058"/>
              <a:chOff x="1115594" y="4690990"/>
              <a:chExt cx="1958187" cy="1523058"/>
            </a:xfrm>
          </p:grpSpPr>
          <p:pic>
            <p:nvPicPr>
              <p:cNvPr id="10" name="Picture 3" descr="C:\Users\equalhsiao\Desktop\pmd_logo.pn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7677" y="4912308"/>
                <a:ext cx="841759" cy="617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C:\Users\equalhsiao\Desktop\findbugs.png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594" y="4690990"/>
                <a:ext cx="1059925" cy="1059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C:\Users\equalhsiao\Desktop\header-checkstyle-logo.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573" y="5511073"/>
                <a:ext cx="1872208" cy="702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2" name="Picture 3" descr="C:\Users\equalhsiao\Desktop\sonarqube_logo_720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269" y="5877734"/>
              <a:ext cx="1733425" cy="481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3"/>
          <p:cNvSpPr txBox="1"/>
          <p:nvPr/>
        </p:nvSpPr>
        <p:spPr>
          <a:xfrm>
            <a:off x="4931544" y="172704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覆蓋率測試</a:t>
            </a:r>
          </a:p>
        </p:txBody>
      </p:sp>
      <p:cxnSp>
        <p:nvCxnSpPr>
          <p:cNvPr id="21" name="直線單箭頭接點 20"/>
          <p:cNvCxnSpPr>
            <a:stCxn id="1033" idx="3"/>
            <a:endCxn id="13" idx="1"/>
          </p:cNvCxnSpPr>
          <p:nvPr/>
        </p:nvCxnSpPr>
        <p:spPr>
          <a:xfrm>
            <a:off x="3356066" y="2019431"/>
            <a:ext cx="1575478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矩形 1032"/>
          <p:cNvSpPr/>
          <p:nvPr/>
        </p:nvSpPr>
        <p:spPr>
          <a:xfrm>
            <a:off x="1311899" y="1626526"/>
            <a:ext cx="2044167" cy="785810"/>
          </a:xfrm>
          <a:prstGeom prst="rect">
            <a:avLst/>
          </a:prstGeom>
          <a:noFill/>
          <a:ln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931544" y="283843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功能級測試</a:t>
            </a:r>
            <a:endParaRPr lang="zh-TW" altLang="en-US" sz="3200" dirty="0"/>
          </a:p>
        </p:txBody>
      </p:sp>
      <p:cxnSp>
        <p:nvCxnSpPr>
          <p:cNvPr id="23" name="直線單箭頭接點 22"/>
          <p:cNvCxnSpPr>
            <a:stCxn id="1034" idx="3"/>
            <a:endCxn id="18" idx="1"/>
          </p:cNvCxnSpPr>
          <p:nvPr/>
        </p:nvCxnSpPr>
        <p:spPr>
          <a:xfrm flipV="1">
            <a:off x="3356066" y="3146266"/>
            <a:ext cx="1575478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矩形 1033"/>
          <p:cNvSpPr/>
          <p:nvPr/>
        </p:nvSpPr>
        <p:spPr>
          <a:xfrm>
            <a:off x="1311899" y="2593408"/>
            <a:ext cx="2044167" cy="1105717"/>
          </a:xfrm>
          <a:prstGeom prst="rect">
            <a:avLst/>
          </a:prstGeom>
          <a:noFill/>
          <a:ln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4931544" y="3977410"/>
            <a:ext cx="2236510" cy="584775"/>
          </a:xfrm>
          <a:prstGeom prst="roundRect">
            <a:avLst/>
          </a:prstGeom>
          <a:solidFill>
            <a:srgbClr val="FFC000"/>
          </a:solidFill>
          <a:ln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壓力測試</a:t>
            </a:r>
          </a:p>
        </p:txBody>
      </p:sp>
      <p:cxnSp>
        <p:nvCxnSpPr>
          <p:cNvPr id="26" name="直線單箭頭接點 25"/>
          <p:cNvCxnSpPr>
            <a:endCxn id="19" idx="1"/>
          </p:cNvCxnSpPr>
          <p:nvPr/>
        </p:nvCxnSpPr>
        <p:spPr>
          <a:xfrm>
            <a:off x="3356066" y="4269798"/>
            <a:ext cx="1575478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矩形 1034"/>
          <p:cNvSpPr/>
          <p:nvPr/>
        </p:nvSpPr>
        <p:spPr>
          <a:xfrm>
            <a:off x="1311899" y="3861048"/>
            <a:ext cx="2044167" cy="734382"/>
          </a:xfrm>
          <a:prstGeom prst="rect">
            <a:avLst/>
          </a:prstGeom>
          <a:noFill/>
          <a:ln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4931543" y="5190486"/>
            <a:ext cx="2236510" cy="584775"/>
          </a:xfrm>
          <a:prstGeom prst="roundRect">
            <a:avLst/>
          </a:prstGeom>
          <a:solidFill>
            <a:srgbClr val="FFC000"/>
          </a:solidFill>
          <a:ln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tx1"/>
                </a:solidFill>
              </a:rPr>
              <a:t>codescan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1041" idx="3"/>
            <a:endCxn id="20" idx="1"/>
          </p:cNvCxnSpPr>
          <p:nvPr/>
        </p:nvCxnSpPr>
        <p:spPr>
          <a:xfrm>
            <a:off x="3356065" y="5482874"/>
            <a:ext cx="1575478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矩形 1040"/>
          <p:cNvSpPr/>
          <p:nvPr/>
        </p:nvSpPr>
        <p:spPr>
          <a:xfrm>
            <a:off x="1311898" y="4711627"/>
            <a:ext cx="2044167" cy="1542493"/>
          </a:xfrm>
          <a:prstGeom prst="rect">
            <a:avLst/>
          </a:prstGeom>
          <a:noFill/>
          <a:ln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4" grpId="0"/>
      <p:bldP spid="1033" grpId="0" animBg="1"/>
      <p:bldP spid="12" grpId="0"/>
      <p:bldP spid="1034" grpId="0" animBg="1"/>
      <p:bldP spid="19" grpId="0" animBg="1"/>
      <p:bldP spid="1035" grpId="0" animBg="1"/>
      <p:bldP spid="20" grpId="0" animBg="1"/>
      <p:bldP spid="10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sz="2400" b="1" dirty="0" smtClean="0"/>
          </a:p>
          <a:p>
            <a:pPr marL="0" indent="0">
              <a:buNone/>
            </a:pPr>
            <a:r>
              <a:rPr lang="en-US" altLang="zh-TW" b="1" dirty="0" err="1" smtClean="0"/>
              <a:t>Jacoco</a:t>
            </a:r>
            <a:r>
              <a:rPr lang="zh-TW" altLang="en-US" b="1" dirty="0" smtClean="0"/>
              <a:t>可以利用單元測試統計所有的程式碼是否都有測試過</a:t>
            </a:r>
            <a:endParaRPr lang="en-US" altLang="zh-TW" b="1" dirty="0" smtClean="0"/>
          </a:p>
        </p:txBody>
      </p:sp>
      <p:pic>
        <p:nvPicPr>
          <p:cNvPr id="5" name="Picture 2" descr="D:\Desktop\image\Jaco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-48100"/>
            <a:ext cx="4736842" cy="182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749" y="2616198"/>
            <a:ext cx="8552816" cy="367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9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Selenium</a:t>
            </a:r>
            <a:r>
              <a:rPr lang="zh-TW" altLang="en-US" dirty="0" smtClean="0"/>
              <a:t>可以模擬使用者操作網頁的過程，並且</a:t>
            </a:r>
            <a:r>
              <a:rPr lang="zh-TW" altLang="en-US" dirty="0"/>
              <a:t>執行功能性的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,</a:t>
            </a:r>
            <a:r>
              <a:rPr lang="zh-TW" altLang="en-US" dirty="0" smtClean="0"/>
              <a:t>我們也可以透過</a:t>
            </a:r>
            <a:r>
              <a:rPr lang="en-US" altLang="zh-TW" dirty="0" smtClean="0"/>
              <a:t>Selenium IDE </a:t>
            </a:r>
            <a:r>
              <a:rPr lang="zh-TW" altLang="en-US" dirty="0" smtClean="0"/>
              <a:t>來錄製腳本</a:t>
            </a:r>
            <a:endParaRPr lang="en-US" altLang="zh-TW" dirty="0" smtClean="0"/>
          </a:p>
        </p:txBody>
      </p:sp>
      <p:pic>
        <p:nvPicPr>
          <p:cNvPr id="5" name="Picture 2" descr="D:\Desktop\image\big-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332656"/>
            <a:ext cx="1218450" cy="110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732730" cy="314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2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Jmeter</a:t>
            </a:r>
            <a:r>
              <a:rPr lang="zh-TW" altLang="en-US" dirty="0"/>
              <a:t>是一款純</a:t>
            </a:r>
            <a:r>
              <a:rPr lang="en-US" altLang="zh-TW" dirty="0"/>
              <a:t>Java</a:t>
            </a:r>
            <a:r>
              <a:rPr lang="zh-TW" altLang="en-US" dirty="0"/>
              <a:t>開發的壓力測試工具</a:t>
            </a:r>
            <a:r>
              <a:rPr lang="en-US" altLang="zh-TW" dirty="0"/>
              <a:t>,</a:t>
            </a:r>
            <a:r>
              <a:rPr lang="zh-TW" altLang="en-US" dirty="0"/>
              <a:t>其功能與需要付費的</a:t>
            </a:r>
            <a:r>
              <a:rPr lang="en-US" altLang="zh-TW" dirty="0" err="1"/>
              <a:t>Loadrunner</a:t>
            </a:r>
            <a:r>
              <a:rPr lang="zh-TW" altLang="en-US" dirty="0"/>
              <a:t>相同</a:t>
            </a:r>
            <a:r>
              <a:rPr lang="en-US" altLang="zh-TW" dirty="0"/>
              <a:t>,</a:t>
            </a:r>
            <a:r>
              <a:rPr lang="zh-TW" altLang="en-US" dirty="0"/>
              <a:t>都可以模擬數以百計的使用者操作</a:t>
            </a:r>
            <a:r>
              <a:rPr lang="en-US" altLang="zh-TW" dirty="0"/>
              <a:t>,</a:t>
            </a:r>
            <a:r>
              <a:rPr lang="en-US" altLang="zh-TW" dirty="0" err="1"/>
              <a:t>Jmeter</a:t>
            </a:r>
            <a:r>
              <a:rPr lang="zh-TW" altLang="en-US" dirty="0"/>
              <a:t>搭配</a:t>
            </a:r>
            <a:r>
              <a:rPr lang="en-US" altLang="zh-TW" dirty="0" err="1"/>
              <a:t>badboy</a:t>
            </a:r>
            <a:r>
              <a:rPr lang="zh-TW" altLang="en-US" dirty="0"/>
              <a:t>就可以簡單的錄至腳本</a:t>
            </a:r>
            <a:r>
              <a:rPr lang="en-US" altLang="zh-TW" dirty="0"/>
              <a:t>,</a:t>
            </a:r>
            <a:r>
              <a:rPr lang="zh-TW" altLang="en-US" dirty="0"/>
              <a:t>不需要寫任何程式。</a:t>
            </a:r>
            <a:endParaRPr lang="en-US" altLang="zh-TW" dirty="0"/>
          </a:p>
          <a:p>
            <a:endParaRPr lang="en-US" altLang="zh-TW" sz="25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9630" y="3804620"/>
            <a:ext cx="4804370" cy="23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508" y="4066234"/>
            <a:ext cx="4334694" cy="21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4819" y="-32518"/>
            <a:ext cx="4223357" cy="153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3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程式碼檢查工具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也支援其他程式碼掃描工具</a:t>
            </a:r>
            <a:endParaRPr lang="zh-TW" altLang="en-US" dirty="0"/>
          </a:p>
        </p:txBody>
      </p:sp>
      <p:pic>
        <p:nvPicPr>
          <p:cNvPr id="3074" name="Picture 2" descr="C:\Users\equalhsiao\Desktop\header-checkstyl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3253" y="2177983"/>
            <a:ext cx="24860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qualhsiao\Desktop\pmd_logo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2345067"/>
            <a:ext cx="1448282" cy="10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qualhsiao\Desktop\findbug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220" y="2025700"/>
            <a:ext cx="1700808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179512" y="3139347"/>
            <a:ext cx="8792988" cy="3067198"/>
            <a:chOff x="1555056" y="3366433"/>
            <a:chExt cx="8792988" cy="306719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3608" y="3366433"/>
              <a:ext cx="3824436" cy="3067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056" y="3812104"/>
              <a:ext cx="4813839" cy="2175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29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</a:t>
            </a:r>
            <a:r>
              <a:rPr lang="zh-TW" altLang="en-US" smtClean="0"/>
              <a:t>工具的差別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7238706"/>
              </p:ext>
            </p:extLst>
          </p:nvPr>
        </p:nvGraphicFramePr>
        <p:xfrm>
          <a:off x="539552" y="1285627"/>
          <a:ext cx="8229600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8192"/>
                <a:gridCol w="2880320"/>
                <a:gridCol w="362108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工具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目的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/>
                        </a:rPr>
                        <a:t>檢查項目</a:t>
                      </a:r>
                      <a:endParaRPr lang="zh-TW" altLang="en-US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FindBugs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檢查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.class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基於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Patterns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概念，查找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javabytecode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.class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檔案）中的潛在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檢查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patterns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，如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ullPoint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值檢查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、没有合理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關閉資源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、字符串相同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判斷錯誤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，而不是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PMD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檢查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.java</a:t>
                      </a:r>
                      <a:endParaRPr lang="zh-TW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檢查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Source code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潛在問題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/>
                        </a:rPr>
                        <a:t>主要</a:t>
                      </a:r>
                      <a:r>
                        <a:rPr lang="zh-TW" altLang="en-US" dirty="0">
                          <a:effectLst/>
                        </a:rPr>
                        <a:t>包括：</a:t>
                      </a:r>
                    </a:p>
                    <a:p>
                      <a:r>
                        <a:rPr lang="zh-TW" altLang="en-US" dirty="0">
                          <a:effectLst/>
                        </a:rPr>
                        <a:t>空</a:t>
                      </a:r>
                      <a:r>
                        <a:rPr lang="en-US" dirty="0" smtClean="0">
                          <a:effectLst/>
                        </a:rPr>
                        <a:t>try/catch/finally/switch</a:t>
                      </a:r>
                      <a:endParaRPr lang="zh-TW" altLang="en-US" dirty="0">
                        <a:effectLst/>
                      </a:endParaRPr>
                    </a:p>
                    <a:p>
                      <a:r>
                        <a:rPr lang="zh-TW" altLang="en-US" dirty="0">
                          <a:effectLst/>
                        </a:rPr>
                        <a:t>未使用</a:t>
                      </a:r>
                      <a:r>
                        <a:rPr lang="zh-TW" altLang="en-US" dirty="0" smtClean="0">
                          <a:effectLst/>
                        </a:rPr>
                        <a:t>的變數、參數和</a:t>
                      </a:r>
                      <a:r>
                        <a:rPr lang="en-US" dirty="0">
                          <a:effectLst/>
                        </a:rPr>
                        <a:t>private</a:t>
                      </a:r>
                      <a:r>
                        <a:rPr lang="zh-TW" altLang="en-US" dirty="0" smtClean="0">
                          <a:effectLst/>
                        </a:rPr>
                        <a:t>方法、空</a:t>
                      </a:r>
                      <a:r>
                        <a:rPr lang="en-US" dirty="0" smtClean="0">
                          <a:effectLst/>
                        </a:rPr>
                        <a:t>if/while</a:t>
                      </a:r>
                      <a:r>
                        <a:rPr lang="zh-TW" altLang="en-US" dirty="0" smtClean="0">
                          <a:effectLst/>
                        </a:rPr>
                        <a:t>語法、過於複雜的表達式</a:t>
                      </a:r>
                      <a:r>
                        <a:rPr lang="zh-TW" altLang="en-US" dirty="0">
                          <a:effectLst/>
                        </a:rPr>
                        <a:t>，如不必要的</a:t>
                      </a:r>
                      <a:r>
                        <a:rPr lang="en-US" dirty="0">
                          <a:effectLst/>
                        </a:rPr>
                        <a:t>if</a:t>
                      </a:r>
                      <a:r>
                        <a:rPr lang="zh-TW" altLang="en-US" dirty="0">
                          <a:effectLst/>
                        </a:rPr>
                        <a:t>语句</a:t>
                      </a:r>
                      <a:r>
                        <a:rPr lang="zh-TW" altLang="en-US" dirty="0" smtClean="0">
                          <a:effectLst/>
                        </a:rPr>
                        <a:t>等</a:t>
                      </a:r>
                      <a:endParaRPr lang="zh-TW" altLang="en-US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CheckStyle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檢查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.java</a:t>
                      </a:r>
                      <a:endParaRPr lang="zh-TW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主要關注格式</a:t>
                      </a:r>
                      <a:endParaRPr lang="zh-TW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檢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碼規範相符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主要包括：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註釋、命名規範、多餘沒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長度，如過長的方法、缺少必要的空格、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Whitespace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、重複程式碼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的實際應用</a:t>
            </a:r>
            <a:r>
              <a:rPr lang="en-US" altLang="zh-TW" dirty="0" smtClean="0"/>
              <a:t>Code scan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IOM</a:t>
            </a:r>
            <a:r>
              <a:rPr lang="zh-TW" altLang="en-US" dirty="0" smtClean="0"/>
              <a:t>上的</a:t>
            </a:r>
            <a:r>
              <a:rPr lang="en-US" altLang="zh-TW" dirty="0" err="1" smtClean="0"/>
              <a:t>codescan</a:t>
            </a:r>
            <a:r>
              <a:rPr lang="zh-TW" altLang="en-US" dirty="0" smtClean="0"/>
              <a:t>其後台為</a:t>
            </a:r>
            <a:r>
              <a:rPr lang="en-US" altLang="zh-TW" dirty="0" err="1" smtClean="0"/>
              <a:t>jenkins</a:t>
            </a:r>
            <a:endParaRPr lang="en-US" altLang="zh-TW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9984" y="2321311"/>
            <a:ext cx="9169796" cy="28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4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254" y="5519117"/>
            <a:ext cx="8676456" cy="122413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4400" kern="1200" dirty="0" err="1">
                <a:solidFill>
                  <a:schemeClr val="bg1"/>
                </a:solidFill>
              </a:rPr>
              <a:t>jenkins</a:t>
            </a:r>
            <a:r>
              <a:rPr lang="zh-TW" alt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其他</a:t>
            </a:r>
            <a:r>
              <a:rPr lang="zh-TW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功能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D:\Desktop\image\Jenkin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2290763" cy="31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23528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帳號權限管理</a:t>
            </a:r>
            <a:endParaRPr lang="en-US" altLang="zh-TW" sz="3200" dirty="0"/>
          </a:p>
        </p:txBody>
      </p:sp>
      <p:sp>
        <p:nvSpPr>
          <p:cNvPr id="8" name="圓角矩形 7"/>
          <p:cNvSpPr/>
          <p:nvPr/>
        </p:nvSpPr>
        <p:spPr>
          <a:xfrm>
            <a:off x="323528" y="1700808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建置流程</a:t>
            </a:r>
            <a:endParaRPr lang="en-US" altLang="zh-TW" sz="3200" dirty="0"/>
          </a:p>
        </p:txBody>
      </p:sp>
      <p:sp>
        <p:nvSpPr>
          <p:cNvPr id="10" name="圓角矩形 9"/>
          <p:cNvSpPr/>
          <p:nvPr/>
        </p:nvSpPr>
        <p:spPr>
          <a:xfrm>
            <a:off x="323528" y="4437112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建置與建置後</a:t>
            </a:r>
            <a:endParaRPr lang="en-US" altLang="zh-TW" sz="3200" dirty="0"/>
          </a:p>
        </p:txBody>
      </p:sp>
      <p:sp>
        <p:nvSpPr>
          <p:cNvPr id="11" name="圓角矩形 10"/>
          <p:cNvSpPr/>
          <p:nvPr/>
        </p:nvSpPr>
        <p:spPr>
          <a:xfrm>
            <a:off x="4696653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測試工具介紹</a:t>
            </a:r>
            <a:endParaRPr lang="en-US" altLang="zh-TW" sz="3200" dirty="0"/>
          </a:p>
        </p:txBody>
      </p:sp>
      <p:sp>
        <p:nvSpPr>
          <p:cNvPr id="12" name="圓角矩形 11"/>
          <p:cNvSpPr/>
          <p:nvPr/>
        </p:nvSpPr>
        <p:spPr>
          <a:xfrm>
            <a:off x="4696653" y="1707679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其他功能</a:t>
            </a:r>
            <a:endParaRPr lang="en-US" altLang="zh-TW" sz="3200" dirty="0"/>
          </a:p>
        </p:txBody>
      </p:sp>
      <p:sp>
        <p:nvSpPr>
          <p:cNvPr id="9" name="圓角矩形 8"/>
          <p:cNvSpPr/>
          <p:nvPr/>
        </p:nvSpPr>
        <p:spPr>
          <a:xfrm>
            <a:off x="4697324" y="4437112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Jenkins</a:t>
            </a:r>
            <a:r>
              <a:rPr lang="zh-TW" altLang="en-US" sz="3200" dirty="0" smtClean="0"/>
              <a:t>其他功能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4735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聲明建</a:t>
            </a:r>
            <a:r>
              <a:rPr lang="zh-TW" altLang="en-US" dirty="0"/>
              <a:t>置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9187" y="1412776"/>
            <a:ext cx="5985184" cy="485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Jenkins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1680" y="1340768"/>
            <a:ext cx="5616624" cy="47994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</a:rPr>
              <a:t>Jenkins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871700" y="1916832"/>
            <a:ext cx="5256583" cy="3717540"/>
            <a:chOff x="1979712" y="1754560"/>
            <a:chExt cx="5057994" cy="3402632"/>
          </a:xfrm>
        </p:grpSpPr>
        <p:sp>
          <p:nvSpPr>
            <p:cNvPr id="6" name="圓角矩形 5"/>
            <p:cNvSpPr/>
            <p:nvPr/>
          </p:nvSpPr>
          <p:spPr>
            <a:xfrm>
              <a:off x="1979712" y="1754560"/>
              <a:ext cx="5040560" cy="57606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SVN</a:t>
              </a:r>
              <a:endParaRPr lang="zh-TW" altLang="en-US" sz="2800" dirty="0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997146" y="2523710"/>
              <a:ext cx="5040560" cy="1818456"/>
              <a:chOff x="2014364" y="2419450"/>
              <a:chExt cx="5040560" cy="1818456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2014364" y="2419450"/>
                <a:ext cx="5040560" cy="1818456"/>
              </a:xfrm>
              <a:prstGeom prst="roundRect">
                <a:avLst/>
              </a:prstGeom>
              <a:solidFill>
                <a:srgbClr val="CA36AA"/>
              </a:solidFill>
              <a:ln>
                <a:solidFill>
                  <a:srgbClr val="CA36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2800" dirty="0" smtClean="0"/>
                  <a:t>Ant</a:t>
                </a:r>
                <a:endParaRPr lang="zh-TW" altLang="en-US" sz="2800" dirty="0"/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3864744" y="3624524"/>
                <a:ext cx="1481212" cy="52760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Selenium</a:t>
                </a:r>
                <a:endParaRPr lang="zh-TW" altLang="en-US" sz="2400" dirty="0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2100861" y="2925794"/>
                <a:ext cx="1573290" cy="1226338"/>
              </a:xfrm>
              <a:prstGeom prst="roundRect">
                <a:avLst/>
              </a:prstGeom>
              <a:solidFill>
                <a:srgbClr val="DE0404"/>
              </a:solidFill>
              <a:ln>
                <a:solidFill>
                  <a:srgbClr val="DE04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2400" dirty="0" smtClean="0"/>
                  <a:t>JACOCO</a:t>
                </a:r>
                <a:endParaRPr lang="zh-TW" altLang="en-US" sz="2400" dirty="0"/>
              </a:p>
            </p:txBody>
          </p:sp>
          <p:sp>
            <p:nvSpPr>
              <p:cNvPr id="8" name="圓角矩形 7"/>
              <p:cNvSpPr/>
              <p:nvPr/>
            </p:nvSpPr>
            <p:spPr>
              <a:xfrm>
                <a:off x="2292211" y="3469181"/>
                <a:ext cx="1190588" cy="613169"/>
              </a:xfrm>
              <a:prstGeom prst="roundRect">
                <a:avLst/>
              </a:prstGeom>
              <a:solidFill>
                <a:srgbClr val="44A65E"/>
              </a:solidFill>
              <a:ln>
                <a:solidFill>
                  <a:srgbClr val="44A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Junit</a:t>
                </a:r>
                <a:endParaRPr lang="zh-TW" altLang="en-US" dirty="0"/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5506392" y="2925794"/>
                <a:ext cx="1369864" cy="543387"/>
              </a:xfrm>
              <a:prstGeom prst="roundRect">
                <a:avLst/>
              </a:prstGeom>
              <a:solidFill>
                <a:srgbClr val="CC6600"/>
              </a:solidFill>
              <a:ln>
                <a:solidFill>
                  <a:srgbClr val="CC66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PMD</a:t>
                </a:r>
                <a:endParaRPr lang="zh-TW" altLang="en-US" sz="2400" dirty="0"/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5426665" y="3624524"/>
                <a:ext cx="1610824" cy="527608"/>
              </a:xfrm>
              <a:prstGeom prst="roundRect">
                <a:avLst/>
              </a:prstGeom>
              <a:solidFill>
                <a:srgbClr val="999B3B"/>
              </a:solidFill>
              <a:ln>
                <a:solidFill>
                  <a:srgbClr val="999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checkstyle</a:t>
                </a:r>
                <a:endParaRPr lang="zh-TW" altLang="en-US" sz="2400" dirty="0"/>
              </a:p>
            </p:txBody>
          </p:sp>
          <p:sp>
            <p:nvSpPr>
              <p:cNvPr id="16" name="圓角矩形 15"/>
              <p:cNvSpPr/>
              <p:nvPr/>
            </p:nvSpPr>
            <p:spPr>
              <a:xfrm>
                <a:off x="3844576" y="2945781"/>
                <a:ext cx="1494036" cy="525636"/>
              </a:xfrm>
              <a:prstGeom prst="roundRect">
                <a:avLst/>
              </a:prstGeom>
              <a:solidFill>
                <a:srgbClr val="FA041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 smtClean="0"/>
                  <a:t>Jmeter</a:t>
                </a:r>
                <a:endParaRPr lang="zh-TW" altLang="en-US" sz="2400" dirty="0"/>
              </a:p>
            </p:txBody>
          </p:sp>
        </p:grpSp>
        <p:sp>
          <p:nvSpPr>
            <p:cNvPr id="17" name="圓角矩形 16"/>
            <p:cNvSpPr/>
            <p:nvPr/>
          </p:nvSpPr>
          <p:spPr>
            <a:xfrm>
              <a:off x="1997146" y="4599012"/>
              <a:ext cx="5040560" cy="558180"/>
            </a:xfrm>
            <a:prstGeom prst="roundRect">
              <a:avLst/>
            </a:prstGeom>
            <a:solidFill>
              <a:srgbClr val="C9B437"/>
            </a:solidFill>
            <a:ln>
              <a:solidFill>
                <a:srgbClr val="C9B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Tomcat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備份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676" y="1337940"/>
            <a:ext cx="7310277" cy="494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設定歷史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565300"/>
            <a:ext cx="8627690" cy="448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254" y="5519117"/>
            <a:ext cx="8676456" cy="122413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TW" altLang="en-US" sz="4400" dirty="0">
                <a:solidFill>
                  <a:schemeClr val="bg1"/>
                </a:solidFill>
              </a:rPr>
              <a:t>實際操作</a:t>
            </a:r>
            <a:endParaRPr lang="en-US" altLang="zh-TW" sz="4400" dirty="0">
              <a:solidFill>
                <a:schemeClr val="bg1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Desktop\image\Jenkin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2290763" cy="31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23528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帳號權限管理</a:t>
            </a:r>
            <a:endParaRPr lang="en-US" altLang="zh-TW" sz="3200" dirty="0"/>
          </a:p>
        </p:txBody>
      </p:sp>
      <p:sp>
        <p:nvSpPr>
          <p:cNvPr id="8" name="圓角矩形 7"/>
          <p:cNvSpPr/>
          <p:nvPr/>
        </p:nvSpPr>
        <p:spPr>
          <a:xfrm>
            <a:off x="323528" y="1700808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建置流程</a:t>
            </a:r>
            <a:endParaRPr lang="en-US" altLang="zh-TW" sz="3200" dirty="0"/>
          </a:p>
        </p:txBody>
      </p:sp>
      <p:sp>
        <p:nvSpPr>
          <p:cNvPr id="10" name="圓角矩形 9"/>
          <p:cNvSpPr/>
          <p:nvPr/>
        </p:nvSpPr>
        <p:spPr>
          <a:xfrm>
            <a:off x="323528" y="4437112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建置與建置後</a:t>
            </a:r>
            <a:endParaRPr lang="en-US" altLang="zh-TW" sz="3200" dirty="0"/>
          </a:p>
        </p:txBody>
      </p:sp>
      <p:sp>
        <p:nvSpPr>
          <p:cNvPr id="11" name="圓角矩形 10"/>
          <p:cNvSpPr/>
          <p:nvPr/>
        </p:nvSpPr>
        <p:spPr>
          <a:xfrm>
            <a:off x="4696653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Jenkins</a:t>
            </a:r>
            <a:r>
              <a:rPr lang="zh-TW" altLang="en-US" sz="3200" dirty="0"/>
              <a:t>其他</a:t>
            </a:r>
            <a:r>
              <a:rPr lang="zh-TW" altLang="en-US" sz="3200" dirty="0" smtClean="0"/>
              <a:t>功能</a:t>
            </a:r>
            <a:endParaRPr lang="en-US" altLang="zh-TW" sz="3200" dirty="0"/>
          </a:p>
        </p:txBody>
      </p:sp>
      <p:sp>
        <p:nvSpPr>
          <p:cNvPr id="12" name="圓角矩形 11"/>
          <p:cNvSpPr/>
          <p:nvPr/>
        </p:nvSpPr>
        <p:spPr>
          <a:xfrm>
            <a:off x="4697324" y="1700808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測試工具介紹</a:t>
            </a:r>
            <a:endParaRPr lang="en-US" altLang="zh-TW" sz="3200" dirty="0"/>
          </a:p>
        </p:txBody>
      </p:sp>
      <p:sp>
        <p:nvSpPr>
          <p:cNvPr id="9" name="圓角矩形 8"/>
          <p:cNvSpPr/>
          <p:nvPr/>
        </p:nvSpPr>
        <p:spPr>
          <a:xfrm>
            <a:off x="4697324" y="4437112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實際操作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3823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OAPS</a:t>
            </a:r>
            <a:r>
              <a:rPr lang="zh-TW" altLang="en-US" dirty="0" smtClean="0"/>
              <a:t>自動化測試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自動化上</a:t>
            </a:r>
            <a:r>
              <a:rPr lang="zh-TW" altLang="en-US" dirty="0"/>
              <a:t>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IL </a:t>
            </a:r>
            <a:r>
              <a:rPr lang="zh-TW" altLang="en-US"/>
              <a:t>自動化</a:t>
            </a:r>
            <a:r>
              <a:rPr lang="zh-TW" altLang="en-US" smtClean="0"/>
              <a:t>測試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869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OAPS</a:t>
            </a:r>
            <a:r>
              <a:rPr lang="zh-TW" altLang="en-US" dirty="0" smtClean="0"/>
              <a:t>自動化測試實例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6512" y="1760737"/>
            <a:ext cx="9180512" cy="433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自動化上版實作</a:t>
            </a:r>
            <a:endParaRPr lang="zh-TW" alt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8369" y="1860277"/>
            <a:ext cx="8230749" cy="390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4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IL</a:t>
            </a:r>
            <a:r>
              <a:rPr lang="zh-TW" altLang="en-US" dirty="0" smtClean="0"/>
              <a:t>自動化測試實例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endParaRPr lang="en-US" altLang="zh-TW" kern="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0" y="1505769"/>
            <a:ext cx="9009451" cy="39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之所以強大在於其</a:t>
            </a:r>
            <a:r>
              <a:rPr lang="en-US" altLang="zh-TW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支援</a:t>
            </a:r>
            <a:r>
              <a:rPr lang="en-US" altLang="zh-TW" dirty="0" smtClean="0"/>
              <a:t>CI/CD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提供了各種功能的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可供使用者自由組合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中</a:t>
            </a:r>
            <a:r>
              <a:rPr lang="zh-TW" altLang="en-US" dirty="0"/>
              <a:t>文化介面</a:t>
            </a:r>
            <a:r>
              <a:rPr lang="zh-TW" altLang="en-US" dirty="0" smtClean="0"/>
              <a:t>與詳細的說明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在此僅介紹了相較基礎的功能，未介紹到的部分就等待各位發掘，謝謝聆聽。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5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76011" y="2495629"/>
            <a:ext cx="3351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 you.</a:t>
            </a:r>
            <a:endParaRPr lang="zh-TW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08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Desktop\image\apachejmeter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0286" y="1213928"/>
            <a:ext cx="1046719" cy="10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Desktop\image\Jenkins_logo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831" y="3070643"/>
            <a:ext cx="885223" cy="12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esktop\image\1200px-Apache-Ant-logo.svg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549" y="1360769"/>
            <a:ext cx="1266141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sktop\image\8469610561_79347bc648_b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318" y="5125834"/>
            <a:ext cx="1267786" cy="108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sktop\image\tomcat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9611" y="2994998"/>
            <a:ext cx="1593160" cy="7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>
            <a:stCxn id="1026" idx="2"/>
            <a:endCxn id="1029" idx="0"/>
          </p:cNvCxnSpPr>
          <p:nvPr/>
        </p:nvCxnSpPr>
        <p:spPr>
          <a:xfrm flipH="1">
            <a:off x="1067211" y="4295722"/>
            <a:ext cx="11232" cy="83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26" idx="0"/>
            <a:endCxn id="1028" idx="2"/>
          </p:cNvCxnSpPr>
          <p:nvPr/>
        </p:nvCxnSpPr>
        <p:spPr>
          <a:xfrm flipH="1" flipV="1">
            <a:off x="1077620" y="2144721"/>
            <a:ext cx="823" cy="925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028" idx="3"/>
            <a:endCxn id="1027" idx="1"/>
          </p:cNvCxnSpPr>
          <p:nvPr/>
        </p:nvCxnSpPr>
        <p:spPr>
          <a:xfrm flipV="1">
            <a:off x="1710690" y="1737288"/>
            <a:ext cx="4020027" cy="15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1" name="Picture 7" descr="D:\Desktop\image\build-and-develop-a-topic-300x300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8031" y="4827946"/>
            <a:ext cx="1300356" cy="130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直線單箭頭接點 1023"/>
          <p:cNvCxnSpPr>
            <a:stCxn id="1031" idx="1"/>
          </p:cNvCxnSpPr>
          <p:nvPr/>
        </p:nvCxnSpPr>
        <p:spPr>
          <a:xfrm flipH="1">
            <a:off x="1850213" y="5478124"/>
            <a:ext cx="2047818" cy="14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33" name="文字方塊 1032"/>
          <p:cNvSpPr txBox="1"/>
          <p:nvPr/>
        </p:nvSpPr>
        <p:spPr>
          <a:xfrm>
            <a:off x="2128156" y="4941168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commit①</a:t>
            </a:r>
            <a:endParaRPr lang="zh-TW" altLang="en-US" sz="3200" b="1" dirty="0"/>
          </a:p>
        </p:txBody>
      </p:sp>
      <p:sp>
        <p:nvSpPr>
          <p:cNvPr id="1034" name="文字方塊 1033"/>
          <p:cNvSpPr txBox="1"/>
          <p:nvPr/>
        </p:nvSpPr>
        <p:spPr>
          <a:xfrm>
            <a:off x="3898031" y="595945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Developer</a:t>
            </a:r>
            <a:endParaRPr lang="zh-TW" altLang="en-US" b="1" dirty="0"/>
          </a:p>
        </p:txBody>
      </p:sp>
      <p:sp>
        <p:nvSpPr>
          <p:cNvPr id="1035" name="文字方塊 1034"/>
          <p:cNvSpPr txBox="1"/>
          <p:nvPr/>
        </p:nvSpPr>
        <p:spPr>
          <a:xfrm>
            <a:off x="1121042" y="4370717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pull ②</a:t>
            </a:r>
            <a:endParaRPr lang="zh-TW" altLang="en-US" sz="3200" b="1" dirty="0"/>
          </a:p>
        </p:txBody>
      </p:sp>
      <p:cxnSp>
        <p:nvCxnSpPr>
          <p:cNvPr id="1040" name="直線單箭頭接點 1039"/>
          <p:cNvCxnSpPr>
            <a:endCxn id="1030" idx="1"/>
          </p:cNvCxnSpPr>
          <p:nvPr/>
        </p:nvCxnSpPr>
        <p:spPr>
          <a:xfrm>
            <a:off x="1712335" y="3378426"/>
            <a:ext cx="47072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5" name="文字方塊 1044"/>
          <p:cNvSpPr txBox="1"/>
          <p:nvPr/>
        </p:nvSpPr>
        <p:spPr>
          <a:xfrm>
            <a:off x="3050691" y="2485869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test⑤ </a:t>
            </a:r>
            <a:endParaRPr lang="zh-TW" altLang="en-US" sz="3200" b="1" dirty="0"/>
          </a:p>
        </p:txBody>
      </p:sp>
      <p:sp>
        <p:nvSpPr>
          <p:cNvPr id="1046" name="文字方塊 1045"/>
          <p:cNvSpPr txBox="1"/>
          <p:nvPr/>
        </p:nvSpPr>
        <p:spPr>
          <a:xfrm>
            <a:off x="4548209" y="3443808"/>
            <a:ext cx="1914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deploy⑥</a:t>
            </a:r>
            <a:endParaRPr lang="zh-TW" altLang="en-US" sz="3200" b="1" dirty="0"/>
          </a:p>
        </p:txBody>
      </p:sp>
      <p:cxnSp>
        <p:nvCxnSpPr>
          <p:cNvPr id="1051" name="肘形接點 1050"/>
          <p:cNvCxnSpPr/>
          <p:nvPr/>
        </p:nvCxnSpPr>
        <p:spPr>
          <a:xfrm rot="10800000" flipV="1">
            <a:off x="1223635" y="1992363"/>
            <a:ext cx="5029854" cy="1078280"/>
          </a:xfrm>
          <a:prstGeom prst="bentConnector3">
            <a:avLst>
              <a:gd name="adj1" fmla="val 7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21" idx="0"/>
            <a:endCxn id="1030" idx="2"/>
          </p:cNvCxnSpPr>
          <p:nvPr/>
        </p:nvCxnSpPr>
        <p:spPr>
          <a:xfrm flipV="1">
            <a:off x="7216191" y="3761855"/>
            <a:ext cx="0" cy="1245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1" name="Picture 2" descr="D:\Desktop\image\user-group-icon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7906" y="5007551"/>
            <a:ext cx="1136569" cy="11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6804248" y="59594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User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216190" y="42070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Browser</a:t>
            </a:r>
            <a:endParaRPr lang="zh-TW" altLang="en-US" sz="3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223635" y="2257017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put③</a:t>
            </a:r>
            <a:endParaRPr lang="zh-TW" altLang="en-US" sz="3200" b="1" dirty="0"/>
          </a:p>
        </p:txBody>
      </p:sp>
      <p:cxnSp>
        <p:nvCxnSpPr>
          <p:cNvPr id="35" name="肘形接點 34"/>
          <p:cNvCxnSpPr>
            <a:endCxn id="1031" idx="0"/>
          </p:cNvCxnSpPr>
          <p:nvPr/>
        </p:nvCxnSpPr>
        <p:spPr>
          <a:xfrm>
            <a:off x="1736103" y="3595505"/>
            <a:ext cx="2812106" cy="12324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888447" y="3736196"/>
            <a:ext cx="2507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Send Mail⑦</a:t>
            </a:r>
            <a:endParaRPr lang="zh-TW" altLang="en-US" sz="3200" b="1" dirty="0"/>
          </a:p>
        </p:txBody>
      </p:sp>
      <p:sp>
        <p:nvSpPr>
          <p:cNvPr id="79" name="矩形 78"/>
          <p:cNvSpPr/>
          <p:nvPr/>
        </p:nvSpPr>
        <p:spPr>
          <a:xfrm>
            <a:off x="2609057" y="1199277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build④</a:t>
            </a:r>
            <a:endParaRPr lang="zh-TW" altLang="en-US" sz="3200" b="1" dirty="0"/>
          </a:p>
        </p:txBody>
      </p:sp>
      <p:sp>
        <p:nvSpPr>
          <p:cNvPr id="11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的流程</a:t>
            </a:r>
            <a:endParaRPr lang="zh-TW" altLang="en-US" dirty="0"/>
          </a:p>
        </p:txBody>
      </p:sp>
      <p:pic>
        <p:nvPicPr>
          <p:cNvPr id="1027" name="Picture 3" descr="D:\Desktop\image\junit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0717" y="1441921"/>
            <a:ext cx="1045545" cy="59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D:\Desktop\image\big-logo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6262" y="1156268"/>
            <a:ext cx="753597" cy="6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esktop\image\Jacoco.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805" y="1838743"/>
            <a:ext cx="1476770" cy="56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60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5" grpId="0"/>
      <p:bldP spid="1045" grpId="0"/>
      <p:bldP spid="1046" grpId="0"/>
      <p:bldP spid="24" grpId="0"/>
      <p:bldP spid="25" grpId="0"/>
      <p:bldP spid="27" grpId="0"/>
      <p:bldP spid="37" grpId="0"/>
      <p:bldP spid="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求助</a:t>
            </a:r>
            <a:r>
              <a:rPr lang="en-US" altLang="zh-TW" dirty="0" smtClean="0"/>
              <a:t>!</a:t>
            </a:r>
            <a:r>
              <a:rPr lang="zh-TW" altLang="en-US" dirty="0" smtClean="0"/>
              <a:t>我登不進去了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這種情況很可能發生在你把自己鎖在了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外。例如、你保存了錯誤的管理原安全矩陣配置。如果發生這樣的情況，佈要慌張 這裡有個簡單的解決辦法，只需要</a:t>
            </a:r>
            <a:r>
              <a:rPr lang="en-US" altLang="zh-TW" dirty="0" smtClean="0"/>
              <a:t>Jenkins</a:t>
            </a:r>
            <a:r>
              <a:rPr lang="zh-TW" altLang="en-US" dirty="0" smtClean="0"/>
              <a:t>的主目錄的訪問權限。只需打開位於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主目錄下的</a:t>
            </a:r>
            <a:r>
              <a:rPr lang="en-US" altLang="zh-TW" dirty="0" smtClean="0"/>
              <a:t>config.xml</a:t>
            </a:r>
            <a:r>
              <a:rPr lang="zh-TW" altLang="en-US" dirty="0" smtClean="0"/>
              <a:t>文件，找到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useSecurity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元素，修改值為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並進行重啟來恢復你對</a:t>
            </a:r>
            <a:r>
              <a:rPr lang="en-US" altLang="zh-TW" dirty="0" err="1" smtClean="0"/>
              <a:t>jenksin</a:t>
            </a:r>
            <a:r>
              <a:rPr lang="zh-TW" altLang="en-US" dirty="0" smtClean="0"/>
              <a:t>的訪問。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08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254" y="5519117"/>
            <a:ext cx="8676456" cy="1224136"/>
          </a:xfrm>
        </p:spPr>
        <p:txBody>
          <a:bodyPr/>
          <a:lstStyle/>
          <a:p>
            <a:r>
              <a:rPr lang="en-US" altLang="zh-TW" sz="4400" dirty="0">
                <a:solidFill>
                  <a:schemeClr val="bg1"/>
                </a:solidFill>
              </a:rPr>
              <a:t>Jenkins</a:t>
            </a:r>
            <a:r>
              <a:rPr lang="zh-TW" altLang="en-US" sz="4400" dirty="0">
                <a:solidFill>
                  <a:schemeClr val="bg1"/>
                </a:solidFill>
              </a:rPr>
              <a:t>帳號權限管理</a:t>
            </a:r>
            <a:endParaRPr lang="en-US" altLang="zh-TW" sz="4400" dirty="0">
              <a:solidFill>
                <a:schemeClr val="bg1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Desktop\image\Jenkin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2290763" cy="31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3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23528" y="3049815"/>
            <a:ext cx="4104456" cy="10801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帳號權限管理</a:t>
            </a:r>
            <a:endParaRPr lang="en-US" altLang="zh-TW" sz="3200" dirty="0"/>
          </a:p>
        </p:txBody>
      </p:sp>
      <p:sp>
        <p:nvSpPr>
          <p:cNvPr id="8" name="圓角矩形 7"/>
          <p:cNvSpPr/>
          <p:nvPr/>
        </p:nvSpPr>
        <p:spPr>
          <a:xfrm>
            <a:off x="323528" y="1700808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建置流程</a:t>
            </a:r>
            <a:endParaRPr lang="en-US" altLang="zh-TW" sz="3200" dirty="0"/>
          </a:p>
        </p:txBody>
      </p:sp>
      <p:sp>
        <p:nvSpPr>
          <p:cNvPr id="10" name="圓角矩形 9"/>
          <p:cNvSpPr/>
          <p:nvPr/>
        </p:nvSpPr>
        <p:spPr>
          <a:xfrm>
            <a:off x="323528" y="4437112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建置與建置後</a:t>
            </a:r>
            <a:endParaRPr lang="en-US" altLang="zh-TW" sz="3200" dirty="0"/>
          </a:p>
        </p:txBody>
      </p:sp>
      <p:sp>
        <p:nvSpPr>
          <p:cNvPr id="11" name="圓角矩形 10"/>
          <p:cNvSpPr/>
          <p:nvPr/>
        </p:nvSpPr>
        <p:spPr>
          <a:xfrm>
            <a:off x="4696653" y="3049815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其他</a:t>
            </a:r>
            <a:r>
              <a:rPr lang="zh-TW" altLang="en-US" sz="3200" dirty="0" smtClean="0"/>
              <a:t>功能</a:t>
            </a:r>
            <a:endParaRPr lang="en-US" altLang="zh-TW" sz="3200" dirty="0"/>
          </a:p>
        </p:txBody>
      </p:sp>
      <p:sp>
        <p:nvSpPr>
          <p:cNvPr id="12" name="圓角矩形 11"/>
          <p:cNvSpPr/>
          <p:nvPr/>
        </p:nvSpPr>
        <p:spPr>
          <a:xfrm>
            <a:off x="4697324" y="1700808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Jenkins</a:t>
            </a:r>
            <a:r>
              <a:rPr lang="zh-TW" altLang="en-US" sz="3200" dirty="0"/>
              <a:t>測試工具介紹</a:t>
            </a:r>
            <a:endParaRPr lang="en-US" altLang="zh-TW" sz="3200" dirty="0"/>
          </a:p>
        </p:txBody>
      </p:sp>
      <p:sp>
        <p:nvSpPr>
          <p:cNvPr id="9" name="圓角矩形 8"/>
          <p:cNvSpPr/>
          <p:nvPr/>
        </p:nvSpPr>
        <p:spPr>
          <a:xfrm>
            <a:off x="4697324" y="4437112"/>
            <a:ext cx="4104456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實際操作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8490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AD</a:t>
            </a:r>
            <a:r>
              <a:rPr lang="zh-TW" altLang="en-US" dirty="0" smtClean="0"/>
              <a:t>帳號</a:t>
            </a:r>
            <a:endParaRPr lang="zh-TW" altLang="en-US" dirty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9720" y="1294347"/>
            <a:ext cx="9163720" cy="460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群組 50"/>
          <p:cNvGrpSpPr/>
          <p:nvPr/>
        </p:nvGrpSpPr>
        <p:grpSpPr>
          <a:xfrm>
            <a:off x="1359151" y="2060848"/>
            <a:ext cx="3356865" cy="1728192"/>
            <a:chOff x="1359151" y="2060848"/>
            <a:chExt cx="7677345" cy="1728192"/>
          </a:xfrm>
        </p:grpSpPr>
        <p:sp>
          <p:nvSpPr>
            <p:cNvPr id="49" name="矩形 48"/>
            <p:cNvSpPr/>
            <p:nvPr/>
          </p:nvSpPr>
          <p:spPr>
            <a:xfrm>
              <a:off x="1359151" y="2060848"/>
              <a:ext cx="7677345" cy="17281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1440293" y="22466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1.</a:t>
              </a:r>
              <a:endParaRPr lang="zh-TW" altLang="en-US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1440293" y="292985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r>
                <a:rPr lang="en-US" altLang="zh-TW" dirty="0" smtClean="0"/>
                <a:t>.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440293" y="321297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r>
                <a:rPr lang="en-US" altLang="zh-TW" dirty="0" smtClean="0"/>
                <a:t>.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440293" y="341970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r>
                <a:rPr lang="en-US" altLang="zh-TW" dirty="0" smtClean="0"/>
                <a:t>.</a:t>
              </a:r>
              <a:endParaRPr lang="zh-TW" altLang="en-US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359151" y="3861048"/>
            <a:ext cx="2708793" cy="1944216"/>
            <a:chOff x="1359151" y="3861048"/>
            <a:chExt cx="7677345" cy="1944216"/>
          </a:xfrm>
        </p:grpSpPr>
        <p:sp>
          <p:nvSpPr>
            <p:cNvPr id="55" name="矩形 54"/>
            <p:cNvSpPr/>
            <p:nvPr/>
          </p:nvSpPr>
          <p:spPr>
            <a:xfrm>
              <a:off x="1359151" y="3861048"/>
              <a:ext cx="7677345" cy="19442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440293" y="409649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1.</a:t>
              </a:r>
              <a:endParaRPr lang="zh-TW" altLang="en-US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1440293" y="436510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r>
                <a:rPr lang="en-US" altLang="zh-TW" dirty="0" smtClean="0"/>
                <a:t>.</a:t>
              </a:r>
              <a:endParaRPr lang="zh-TW" altLang="en-US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1440293" y="46189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r>
                <a:rPr lang="en-US" altLang="zh-TW" dirty="0" smtClean="0"/>
                <a:t>.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440293" y="488625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r>
                <a:rPr lang="en-US" altLang="zh-TW" dirty="0" smtClean="0"/>
                <a:t>.</a:t>
              </a:r>
              <a:endParaRPr lang="zh-TW" altLang="en-US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440293" y="513102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r>
                <a:rPr lang="en-US" altLang="zh-TW" dirty="0" smtClean="0"/>
                <a:t>.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98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專案型矩陣授權策略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6512" y="1844824"/>
            <a:ext cx="9180512" cy="359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789040"/>
            <a:ext cx="8460432" cy="1800200"/>
          </a:xfrm>
          <a:prstGeom prst="rect">
            <a:avLst/>
          </a:prstGeom>
          <a:noFill/>
          <a:ln>
            <a:solidFill>
              <a:srgbClr val="FA0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3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2900</TotalTime>
  <Words>3051</Words>
  <Application>Microsoft Office PowerPoint</Application>
  <PresentationFormat>如螢幕大小 (4:3)</PresentationFormat>
  <Paragraphs>365</Paragraphs>
  <Slides>50</Slides>
  <Notes>35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市鎮</vt:lpstr>
      <vt:lpstr>Jenkins介紹</vt:lpstr>
      <vt:lpstr>Agenda</vt:lpstr>
      <vt:lpstr>Agenda</vt:lpstr>
      <vt:lpstr>What is Jenkins</vt:lpstr>
      <vt:lpstr>Jenkins的流程</vt:lpstr>
      <vt:lpstr>PowerPoint 簡報</vt:lpstr>
      <vt:lpstr>Agenda</vt:lpstr>
      <vt:lpstr>Jenkins結合AD帳號</vt:lpstr>
      <vt:lpstr>專案型矩陣授權策略</vt:lpstr>
      <vt:lpstr>Role-Based Strategy</vt:lpstr>
      <vt:lpstr>Role-Based Strategy</vt:lpstr>
      <vt:lpstr>PowerPoint 簡報</vt:lpstr>
      <vt:lpstr>Agenda</vt:lpstr>
      <vt:lpstr>Jenkins的主要設定</vt:lpstr>
      <vt:lpstr>Jenkins建置專案</vt:lpstr>
      <vt:lpstr>專案設定</vt:lpstr>
      <vt:lpstr>參數化建置</vt:lpstr>
      <vt:lpstr>原始碼管理</vt:lpstr>
      <vt:lpstr>建置觸發程序</vt:lpstr>
      <vt:lpstr>建置</vt:lpstr>
      <vt:lpstr>其他建置</vt:lpstr>
      <vt:lpstr>PowerPoint 簡報</vt:lpstr>
      <vt:lpstr>Agenda</vt:lpstr>
      <vt:lpstr>Jenkins建置後動作</vt:lpstr>
      <vt:lpstr>PowerPoint 簡報</vt:lpstr>
      <vt:lpstr>Email通知建置結果</vt:lpstr>
      <vt:lpstr>進階Email通知建置結果</vt:lpstr>
      <vt:lpstr>PowerPoint 簡報</vt:lpstr>
      <vt:lpstr>Agenda</vt:lpstr>
      <vt:lpstr>測試工具介紹</vt:lpstr>
      <vt:lpstr>PowerPoint 簡報</vt:lpstr>
      <vt:lpstr>Selenium簡介</vt:lpstr>
      <vt:lpstr>PowerPoint 簡報</vt:lpstr>
      <vt:lpstr>程式碼檢查工具</vt:lpstr>
      <vt:lpstr>三種工具的差別</vt:lpstr>
      <vt:lpstr>Jenkins的實際應用Code scan</vt:lpstr>
      <vt:lpstr>PowerPoint 簡報</vt:lpstr>
      <vt:lpstr>Agenda</vt:lpstr>
      <vt:lpstr>聲明建置</vt:lpstr>
      <vt:lpstr>Jenkins備份</vt:lpstr>
      <vt:lpstr>作業設定歷史</vt:lpstr>
      <vt:lpstr>PowerPoint 簡報</vt:lpstr>
      <vt:lpstr>Agenda</vt:lpstr>
      <vt:lpstr>實際操作</vt:lpstr>
      <vt:lpstr>OAPS自動化測試實例</vt:lpstr>
      <vt:lpstr>自動化上版實作</vt:lpstr>
      <vt:lpstr>IL自動化測試實例</vt:lpstr>
      <vt:lpstr>結論</vt:lpstr>
      <vt:lpstr>PowerPoint 簡報</vt:lpstr>
      <vt:lpstr>求助!我登不進去了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Jenkins安裝</dc:title>
  <dc:creator>Hsiao, Equal 蕭鄧育 (27266)</dc:creator>
  <cp:lastModifiedBy>Admin</cp:lastModifiedBy>
  <cp:revision>303</cp:revision>
  <dcterms:created xsi:type="dcterms:W3CDTF">2017-07-14T06:36:01Z</dcterms:created>
  <dcterms:modified xsi:type="dcterms:W3CDTF">2018-04-02T10:17:23Z</dcterms:modified>
</cp:coreProperties>
</file>