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2811"/>
            <a:ext cx="6751097" cy="1792911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4864"/>
            <a:ext cx="6751097" cy="12433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4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21001"/>
            <a:ext cx="7775673" cy="615275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6566"/>
            <a:ext cx="7775673" cy="253793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6276"/>
            <a:ext cx="7774499" cy="512486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1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765"/>
            <a:ext cx="7765322" cy="2571815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7508"/>
            <a:ext cx="7765321" cy="1195614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84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765"/>
            <a:ext cx="6977064" cy="2247449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10867"/>
            <a:ext cx="6564224" cy="320504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7509"/>
            <a:ext cx="7765322" cy="11912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27459" y="552112"/>
            <a:ext cx="457200" cy="4391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31822"/>
            <a:ext cx="457200" cy="4391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12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7176"/>
            <a:ext cx="7766495" cy="1886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92223"/>
            <a:ext cx="7765322" cy="856539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3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765"/>
            <a:ext cx="7765322" cy="9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8173"/>
            <a:ext cx="2474217" cy="61824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6414"/>
            <a:ext cx="2474217" cy="216234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8174"/>
            <a:ext cx="2473919" cy="6182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6414"/>
            <a:ext cx="2474866" cy="216234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8174"/>
            <a:ext cx="2468408" cy="6182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6414"/>
            <a:ext cx="2468408" cy="216234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8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765"/>
            <a:ext cx="7765322" cy="9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50809"/>
            <a:ext cx="2474216" cy="43273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6369"/>
            <a:ext cx="2205038" cy="114441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83539"/>
            <a:ext cx="2474216" cy="76522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50809"/>
            <a:ext cx="2474237" cy="43273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6369"/>
            <a:ext cx="2197894" cy="114441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3539"/>
            <a:ext cx="2475252" cy="76522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50809"/>
            <a:ext cx="2467425" cy="43273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6369"/>
            <a:ext cx="2199085" cy="114441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83540"/>
            <a:ext cx="2470694" cy="76522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47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82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764"/>
            <a:ext cx="1906993" cy="3890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764"/>
            <a:ext cx="5744029" cy="3890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1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2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3529"/>
            <a:ext cx="7300134" cy="2142194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4864"/>
            <a:ext cx="7300134" cy="1126529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765"/>
            <a:ext cx="7765321" cy="9959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8173"/>
            <a:ext cx="3829503" cy="27805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8173"/>
            <a:ext cx="3820616" cy="27805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765"/>
            <a:ext cx="7765321" cy="9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8174"/>
            <a:ext cx="3659399" cy="61869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6870"/>
            <a:ext cx="3830406" cy="2161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8174"/>
            <a:ext cx="3649166" cy="61869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6870"/>
            <a:ext cx="3821518" cy="2161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4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9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6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765"/>
            <a:ext cx="2949178" cy="1773837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764"/>
            <a:ext cx="4642119" cy="3890998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31602"/>
            <a:ext cx="2949178" cy="21171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58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765"/>
            <a:ext cx="4447330" cy="177383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863"/>
            <a:ext cx="2441517" cy="3666800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31601"/>
            <a:ext cx="4451213" cy="2117161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765"/>
            <a:ext cx="7765321" cy="99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3989"/>
            <a:ext cx="7765322" cy="277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7904"/>
            <a:ext cx="2057400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7904"/>
            <a:ext cx="5004649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7904"/>
            <a:ext cx="565159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73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239" y="1977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760" y="0"/>
                </a:moveTo>
                <a:lnTo>
                  <a:pt x="0" y="0"/>
                </a:lnTo>
                <a:lnTo>
                  <a:pt x="1643760" y="1643761"/>
                </a:lnTo>
                <a:lnTo>
                  <a:pt x="1643760" y="0"/>
                </a:lnTo>
                <a:close/>
              </a:path>
            </a:pathLst>
          </a:custGeom>
          <a:solidFill>
            <a:srgbClr val="FFFFFF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355" y="1622"/>
            <a:ext cx="5154295" cy="5135245"/>
            <a:chOff x="-355" y="1622"/>
            <a:chExt cx="5154295" cy="5135245"/>
          </a:xfrm>
        </p:grpSpPr>
        <p:sp>
          <p:nvSpPr>
            <p:cNvPr id="4" name="object 4"/>
            <p:cNvSpPr/>
            <p:nvPr/>
          </p:nvSpPr>
          <p:spPr>
            <a:xfrm>
              <a:off x="-355" y="2345"/>
              <a:ext cx="5154295" cy="5133975"/>
            </a:xfrm>
            <a:custGeom>
              <a:avLst/>
              <a:gdLst/>
              <a:ahLst/>
              <a:cxnLst/>
              <a:rect l="l" t="t" r="r" b="b"/>
              <a:pathLst>
                <a:path w="5154295" h="5133975">
                  <a:moveTo>
                    <a:pt x="5153761" y="5133962"/>
                  </a:moveTo>
                  <a:lnTo>
                    <a:pt x="355" y="0"/>
                  </a:lnTo>
                  <a:lnTo>
                    <a:pt x="355" y="1141907"/>
                  </a:lnTo>
                  <a:lnTo>
                    <a:pt x="0" y="1141552"/>
                  </a:lnTo>
                  <a:lnTo>
                    <a:pt x="12" y="2783154"/>
                  </a:lnTo>
                  <a:lnTo>
                    <a:pt x="2348992" y="5123510"/>
                  </a:lnTo>
                  <a:lnTo>
                    <a:pt x="2566378" y="5123510"/>
                  </a:lnTo>
                  <a:lnTo>
                    <a:pt x="2576880" y="5133962"/>
                  </a:lnTo>
                  <a:lnTo>
                    <a:pt x="5153761" y="5133962"/>
                  </a:lnTo>
                  <a:close/>
                </a:path>
              </a:pathLst>
            </a:custGeom>
            <a:solidFill>
              <a:srgbClr val="FFFFFF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5" y="1622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0" y="0"/>
                  </a:moveTo>
                  <a:lnTo>
                    <a:pt x="0" y="1145514"/>
                  </a:lnTo>
                  <a:lnTo>
                    <a:pt x="1149845" y="2291397"/>
                  </a:lnTo>
                  <a:lnTo>
                    <a:pt x="2300046" y="2291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2678" y="589505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1149845" y="0"/>
                  </a:moveTo>
                  <a:lnTo>
                    <a:pt x="0" y="0"/>
                  </a:lnTo>
                  <a:lnTo>
                    <a:pt x="2300046" y="2291397"/>
                  </a:lnTo>
                  <a:lnTo>
                    <a:pt x="2300046" y="1145514"/>
                  </a:lnTo>
                  <a:lnTo>
                    <a:pt x="1149845" y="0"/>
                  </a:lnTo>
                  <a:close/>
                </a:path>
              </a:pathLst>
            </a:custGeom>
            <a:solidFill>
              <a:srgbClr val="81C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10698" y="1632314"/>
            <a:ext cx="39846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4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35" dirty="0">
                <a:solidFill>
                  <a:srgbClr val="FFFFFF"/>
                </a:solidFill>
                <a:latin typeface="Verdana"/>
                <a:cs typeface="Verdana"/>
              </a:rPr>
              <a:t>Battle</a:t>
            </a:r>
            <a:r>
              <a:rPr sz="40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00" spc="90" dirty="0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sz="4000" spc="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00" spc="95" dirty="0">
                <a:solidFill>
                  <a:srgbClr val="FFFFFF"/>
                </a:solidFill>
                <a:latin typeface="Verdana"/>
                <a:cs typeface="Verdana"/>
              </a:rPr>
              <a:t>hb</a:t>
            </a:r>
            <a:r>
              <a:rPr sz="4000" spc="8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4000" spc="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00" spc="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00" spc="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4862" y="3668124"/>
            <a:ext cx="2024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n-IN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 Shreya Negi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47" y="753130"/>
            <a:ext cx="7765321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Proportion </a:t>
            </a:r>
            <a:r>
              <a:rPr dirty="0"/>
              <a:t>of </a:t>
            </a:r>
            <a:r>
              <a:rPr spc="20" dirty="0"/>
              <a:t>Data </a:t>
            </a:r>
            <a:r>
              <a:rPr spc="-1255" dirty="0"/>
              <a:t> </a:t>
            </a:r>
            <a:r>
              <a:rPr spc="70" dirty="0"/>
              <a:t>Segmented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357" y="1804501"/>
            <a:ext cx="7695717" cy="23616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47" y="555576"/>
            <a:ext cx="7765321" cy="80034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1440" marR="5080">
              <a:lnSpc>
                <a:spcPct val="100899"/>
              </a:lnSpc>
              <a:spcBef>
                <a:spcPts val="60"/>
              </a:spcBef>
              <a:tabLst>
                <a:tab pos="968375" algn="l"/>
              </a:tabLst>
            </a:pPr>
            <a:r>
              <a:rPr spc="75" dirty="0"/>
              <a:t>Neighborhoods</a:t>
            </a:r>
            <a:r>
              <a:rPr spc="160" dirty="0"/>
              <a:t> </a:t>
            </a:r>
            <a:r>
              <a:rPr spc="70" dirty="0"/>
              <a:t>Segmented </a:t>
            </a:r>
            <a:r>
              <a:rPr spc="-1250" dirty="0"/>
              <a:t> </a:t>
            </a:r>
            <a:r>
              <a:rPr spc="-10" dirty="0"/>
              <a:t>by	Colors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2683" y="1713429"/>
            <a:ext cx="4944579" cy="30092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Bar </a:t>
            </a:r>
            <a:r>
              <a:rPr spc="10" dirty="0"/>
              <a:t>Chart</a:t>
            </a:r>
            <a:r>
              <a:rPr spc="15" dirty="0"/>
              <a:t> </a:t>
            </a:r>
            <a:r>
              <a:rPr spc="20" dirty="0"/>
              <a:t>(Frequent </a:t>
            </a:r>
            <a:r>
              <a:rPr spc="-1250" dirty="0"/>
              <a:t> </a:t>
            </a:r>
            <a:r>
              <a:rPr spc="-50" dirty="0"/>
              <a:t>Venues)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875" y="1126994"/>
            <a:ext cx="7106754" cy="37904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83762"/>
            <a:ext cx="6934200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Bar </a:t>
            </a:r>
            <a:r>
              <a:rPr spc="10" dirty="0"/>
              <a:t>Chart</a:t>
            </a:r>
            <a:r>
              <a:rPr spc="15" dirty="0"/>
              <a:t> </a:t>
            </a:r>
            <a:r>
              <a:rPr spc="35" dirty="0"/>
              <a:t>(Without </a:t>
            </a:r>
            <a:r>
              <a:rPr spc="-1250" dirty="0"/>
              <a:t> </a:t>
            </a:r>
            <a:r>
              <a:rPr spc="-30" dirty="0"/>
              <a:t>Garden)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875" y="1126994"/>
            <a:ext cx="7106754" cy="37904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418" y="450084"/>
            <a:ext cx="2562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</a:t>
            </a:r>
            <a:r>
              <a:rPr spc="60" dirty="0"/>
              <a:t>o</a:t>
            </a:r>
            <a:r>
              <a:rPr spc="65" dirty="0"/>
              <a:t>n</a:t>
            </a:r>
            <a:r>
              <a:rPr spc="60" dirty="0"/>
              <a:t>c</a:t>
            </a:r>
            <a:r>
              <a:rPr spc="45" dirty="0"/>
              <a:t>l</a:t>
            </a:r>
            <a:r>
              <a:rPr spc="65" dirty="0"/>
              <a:t>u</a:t>
            </a:r>
            <a:r>
              <a:rPr spc="60" dirty="0"/>
              <a:t>s</a:t>
            </a:r>
            <a:r>
              <a:rPr spc="55" dirty="0"/>
              <a:t>i</a:t>
            </a:r>
            <a:r>
              <a:rPr spc="5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136" y="1361957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136" y="1991597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136" y="2580915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2136" y="3170246"/>
            <a:ext cx="163830" cy="6559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9344" y="1333890"/>
            <a:ext cx="6151880" cy="281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280">
              <a:lnSpc>
                <a:spcPct val="114799"/>
              </a:lnSpc>
              <a:spcBef>
                <a:spcPts val="100"/>
              </a:spcBef>
              <a:tabLst>
                <a:tab pos="1092835" algn="l"/>
              </a:tabLst>
            </a:pP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I: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Neighborhoods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around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parks,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bus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lines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spc="-5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sandwich	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places.</a:t>
            </a:r>
            <a:endParaRPr sz="1800" dirty="0">
              <a:latin typeface="Tahoma"/>
              <a:cs typeface="Tahoma"/>
            </a:endParaRPr>
          </a:p>
          <a:p>
            <a:pPr marL="12700" marR="51435">
              <a:lnSpc>
                <a:spcPct val="100000"/>
              </a:lnSpc>
              <a:spcBef>
                <a:spcPts val="320"/>
              </a:spcBef>
            </a:pPr>
            <a:r>
              <a:rPr sz="1800" b="1" spc="-2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Neighborhoods</a:t>
            </a:r>
            <a:r>
              <a:rPr sz="18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around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parks,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playgrounds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trails.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ts val="2480"/>
              </a:lnSpc>
              <a:spcBef>
                <a:spcPts val="135"/>
              </a:spcBef>
              <a:tabLst>
                <a:tab pos="777875" algn="l"/>
              </a:tabLst>
            </a:pPr>
            <a:r>
              <a:rPr sz="1800" b="1" spc="-2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ahoma"/>
                <a:cs typeface="Tahoma"/>
              </a:rPr>
              <a:t>I: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Neighborhoods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around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coffee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shops,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pubs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spc="-5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italian	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restaurants.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IV: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Neighborhood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around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 smtClean="0">
                <a:solidFill>
                  <a:srgbClr val="FFFFFF"/>
                </a:solidFill>
                <a:latin typeface="Tahoma"/>
                <a:cs typeface="Tahoma"/>
              </a:rPr>
              <a:t>gardens.</a:t>
            </a:r>
            <a:endParaRPr lang="en-IN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spc="-10" dirty="0" smtClean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Neighborhoods</a:t>
            </a:r>
            <a:r>
              <a:rPr sz="18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around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coffee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shops, </a:t>
            </a:r>
            <a:r>
              <a:rPr sz="1800" spc="-5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parks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and	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bakeries.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81714"/>
            <a:ext cx="4267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/>
              <a:t>Motivation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298702" y="2727325"/>
            <a:ext cx="8540497" cy="18101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  <a:tabLst>
                <a:tab pos="509905" algn="l"/>
                <a:tab pos="1489710" algn="l"/>
              </a:tabLst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Suppose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person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wants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to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move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from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8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York</a:t>
            </a: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Toronto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job.	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person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does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know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anything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about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Toronto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18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 smtClean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lang="en-IN" sz="1800" spc="15" dirty="0" smtClean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800" spc="-5" dirty="0" smtClean="0">
                <a:solidFill>
                  <a:srgbClr val="FFFFFF"/>
                </a:solidFill>
                <a:latin typeface="Tahoma"/>
                <a:cs typeface="Tahoma"/>
              </a:rPr>
              <a:t>move</a:t>
            </a:r>
            <a:r>
              <a:rPr sz="180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place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similar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to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place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he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lives </a:t>
            </a:r>
            <a:r>
              <a:rPr sz="1800" spc="-5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now.</a:t>
            </a:r>
            <a:endParaRPr sz="1800" dirty="0">
              <a:latin typeface="Tahoma"/>
              <a:cs typeface="Tahoma"/>
            </a:endParaRPr>
          </a:p>
          <a:p>
            <a:pPr marL="12700" marR="91440">
              <a:lnSpc>
                <a:spcPct val="114799"/>
              </a:lnSpc>
              <a:spcBef>
                <a:spcPts val="1580"/>
              </a:spcBef>
              <a:tabLst>
                <a:tab pos="935355" algn="l"/>
              </a:tabLst>
            </a:pP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8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possible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to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help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showing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8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him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 err="1" smtClean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lang="en-IN" sz="1800" spc="10" dirty="0" smtClean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800" spc="10" dirty="0" smtClean="0">
                <a:solidFill>
                  <a:srgbClr val="FFFFFF"/>
                </a:solidFill>
                <a:latin typeface="Tahoma"/>
                <a:cs typeface="Tahoma"/>
              </a:rPr>
              <a:t>similarities</a:t>
            </a:r>
            <a:r>
              <a:rPr sz="1800" spc="4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countries?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212725"/>
            <a:ext cx="46482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2507"/>
            <a:ext cx="1037590" cy="1016635"/>
            <a:chOff x="0" y="382507"/>
            <a:chExt cx="1037590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2507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0" y="0"/>
                  </a:moveTo>
                  <a:lnTo>
                    <a:pt x="0" y="404279"/>
                  </a:lnTo>
                  <a:lnTo>
                    <a:pt x="404279" y="808558"/>
                  </a:lnTo>
                  <a:lnTo>
                    <a:pt x="808558" y="808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955" y="59021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404279" y="0"/>
                  </a:moveTo>
                  <a:lnTo>
                    <a:pt x="0" y="0"/>
                  </a:lnTo>
                  <a:lnTo>
                    <a:pt x="808558" y="808570"/>
                  </a:lnTo>
                  <a:lnTo>
                    <a:pt x="808558" y="404291"/>
                  </a:lnTo>
                  <a:lnTo>
                    <a:pt x="404279" y="0"/>
                  </a:lnTo>
                  <a:close/>
                </a:path>
              </a:pathLst>
            </a:custGeom>
            <a:solidFill>
              <a:srgbClr val="81C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70418" y="450084"/>
            <a:ext cx="242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Ob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ec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0418" y="1389680"/>
            <a:ext cx="7122159" cy="97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  <a:tabLst>
                <a:tab pos="344805" algn="l"/>
                <a:tab pos="1276985" algn="l"/>
              </a:tabLst>
            </a:pP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Develop</a:t>
            </a: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able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show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similarities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terms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neighborhoods </a:t>
            </a:r>
            <a:r>
              <a:rPr sz="1800" spc="-5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in	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help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user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decide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whether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move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near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center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Toronto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or	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not.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4600" y="2876584"/>
            <a:ext cx="2264740" cy="1700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1266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631" y="0"/>
                </a:lnTo>
                <a:lnTo>
                  <a:pt x="9143631" y="5143309"/>
                </a:lnTo>
                <a:lnTo>
                  <a:pt x="0" y="5143309"/>
                </a:lnTo>
                <a:lnTo>
                  <a:pt x="0" y="0"/>
                </a:lnTo>
                <a:close/>
              </a:path>
            </a:pathLst>
          </a:custGeom>
          <a:solidFill>
            <a:srgbClr val="1A20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06036" y="1266"/>
            <a:ext cx="4737735" cy="5143500"/>
            <a:chOff x="4406036" y="1266"/>
            <a:chExt cx="4737735" cy="5143500"/>
          </a:xfrm>
        </p:grpSpPr>
        <p:sp>
          <p:nvSpPr>
            <p:cNvPr id="4" name="object 4"/>
            <p:cNvSpPr/>
            <p:nvPr/>
          </p:nvSpPr>
          <p:spPr>
            <a:xfrm>
              <a:off x="4406036" y="1266"/>
              <a:ext cx="4737735" cy="4734560"/>
            </a:xfrm>
            <a:custGeom>
              <a:avLst/>
              <a:gdLst/>
              <a:ahLst/>
              <a:cxnLst/>
              <a:rect l="l" t="t" r="r" b="b"/>
              <a:pathLst>
                <a:path w="4737734" h="4734560">
                  <a:moveTo>
                    <a:pt x="4737239" y="2341791"/>
                  </a:moveTo>
                  <a:lnTo>
                    <a:pt x="4726800" y="2331364"/>
                  </a:lnTo>
                  <a:lnTo>
                    <a:pt x="4726800" y="0"/>
                  </a:lnTo>
                  <a:lnTo>
                    <a:pt x="2393645" y="0"/>
                  </a:lnTo>
                  <a:lnTo>
                    <a:pt x="440283" y="0"/>
                  </a:lnTo>
                  <a:lnTo>
                    <a:pt x="0" y="0"/>
                  </a:lnTo>
                  <a:lnTo>
                    <a:pt x="4737239" y="4734001"/>
                  </a:lnTo>
                  <a:lnTo>
                    <a:pt x="4737239" y="2341791"/>
                  </a:lnTo>
                  <a:close/>
                </a:path>
              </a:pathLst>
            </a:custGeom>
            <a:solidFill>
              <a:srgbClr val="FFFFFF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8518" y="1238220"/>
              <a:ext cx="1865630" cy="2249170"/>
            </a:xfrm>
            <a:custGeom>
              <a:avLst/>
              <a:gdLst/>
              <a:ahLst/>
              <a:cxnLst/>
              <a:rect l="l" t="t" r="r" b="b"/>
              <a:pathLst>
                <a:path w="1865629" h="2249170">
                  <a:moveTo>
                    <a:pt x="808558" y="808558"/>
                  </a:moveTo>
                  <a:lnTo>
                    <a:pt x="0" y="0"/>
                  </a:lnTo>
                  <a:lnTo>
                    <a:pt x="0" y="404279"/>
                  </a:lnTo>
                  <a:lnTo>
                    <a:pt x="404279" y="808558"/>
                  </a:lnTo>
                  <a:lnTo>
                    <a:pt x="808558" y="808558"/>
                  </a:lnTo>
                  <a:close/>
                </a:path>
                <a:path w="1865629" h="2249170">
                  <a:moveTo>
                    <a:pt x="1040041" y="611644"/>
                  </a:moveTo>
                  <a:lnTo>
                    <a:pt x="635762" y="207365"/>
                  </a:lnTo>
                  <a:lnTo>
                    <a:pt x="231482" y="207365"/>
                  </a:lnTo>
                  <a:lnTo>
                    <a:pt x="1040041" y="1015923"/>
                  </a:lnTo>
                  <a:lnTo>
                    <a:pt x="1040041" y="611644"/>
                  </a:lnTo>
                  <a:close/>
                </a:path>
                <a:path w="1865629" h="2249170">
                  <a:moveTo>
                    <a:pt x="1177201" y="2041563"/>
                  </a:moveTo>
                  <a:lnTo>
                    <a:pt x="368642" y="1233004"/>
                  </a:lnTo>
                  <a:lnTo>
                    <a:pt x="368642" y="1637284"/>
                  </a:lnTo>
                  <a:lnTo>
                    <a:pt x="772922" y="2041563"/>
                  </a:lnTo>
                  <a:lnTo>
                    <a:pt x="1177201" y="2041563"/>
                  </a:lnTo>
                  <a:close/>
                </a:path>
                <a:path w="1865629" h="2249170">
                  <a:moveTo>
                    <a:pt x="1412278" y="1844636"/>
                  </a:moveTo>
                  <a:lnTo>
                    <a:pt x="1007999" y="1440357"/>
                  </a:lnTo>
                  <a:lnTo>
                    <a:pt x="603719" y="1440357"/>
                  </a:lnTo>
                  <a:lnTo>
                    <a:pt x="1412278" y="2248916"/>
                  </a:lnTo>
                  <a:lnTo>
                    <a:pt x="1412278" y="1844636"/>
                  </a:lnTo>
                  <a:close/>
                </a:path>
                <a:path w="1865629" h="2249170">
                  <a:moveTo>
                    <a:pt x="1865515" y="1433880"/>
                  </a:moveTo>
                  <a:lnTo>
                    <a:pt x="1056957" y="625322"/>
                  </a:lnTo>
                  <a:lnTo>
                    <a:pt x="1056957" y="1029601"/>
                  </a:lnTo>
                  <a:lnTo>
                    <a:pt x="1461236" y="1433880"/>
                  </a:lnTo>
                  <a:lnTo>
                    <a:pt x="1865515" y="1433880"/>
                  </a:lnTo>
                  <a:close/>
                </a:path>
              </a:pathLst>
            </a:custGeom>
            <a:solidFill>
              <a:srgbClr val="FFFFFF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08038" y="2071264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404279" y="0"/>
                  </a:moveTo>
                  <a:lnTo>
                    <a:pt x="0" y="0"/>
                  </a:lnTo>
                  <a:lnTo>
                    <a:pt x="808558" y="808558"/>
                  </a:lnTo>
                  <a:lnTo>
                    <a:pt x="808558" y="404279"/>
                  </a:lnTo>
                  <a:lnTo>
                    <a:pt x="404279" y="0"/>
                  </a:lnTo>
                  <a:close/>
                </a:path>
              </a:pathLst>
            </a:custGeom>
            <a:solidFill>
              <a:srgbClr val="81C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1238" y="2479506"/>
              <a:ext cx="2092325" cy="1639570"/>
            </a:xfrm>
            <a:custGeom>
              <a:avLst/>
              <a:gdLst/>
              <a:ahLst/>
              <a:cxnLst/>
              <a:rect l="l" t="t" r="r" b="b"/>
              <a:pathLst>
                <a:path w="2092325" h="1639570">
                  <a:moveTo>
                    <a:pt x="808558" y="808558"/>
                  </a:moveTo>
                  <a:lnTo>
                    <a:pt x="0" y="0"/>
                  </a:lnTo>
                  <a:lnTo>
                    <a:pt x="0" y="404279"/>
                  </a:lnTo>
                  <a:lnTo>
                    <a:pt x="404279" y="808558"/>
                  </a:lnTo>
                  <a:lnTo>
                    <a:pt x="808558" y="808558"/>
                  </a:lnTo>
                  <a:close/>
                </a:path>
                <a:path w="2092325" h="1639570">
                  <a:moveTo>
                    <a:pt x="995045" y="1425600"/>
                  </a:moveTo>
                  <a:lnTo>
                    <a:pt x="186486" y="617029"/>
                  </a:lnTo>
                  <a:lnTo>
                    <a:pt x="186486" y="1021334"/>
                  </a:lnTo>
                  <a:lnTo>
                    <a:pt x="590765" y="1425600"/>
                  </a:lnTo>
                  <a:lnTo>
                    <a:pt x="995045" y="1425600"/>
                  </a:lnTo>
                  <a:close/>
                </a:path>
                <a:path w="2092325" h="1639570">
                  <a:moveTo>
                    <a:pt x="1224000" y="1229029"/>
                  </a:moveTo>
                  <a:lnTo>
                    <a:pt x="819721" y="824750"/>
                  </a:lnTo>
                  <a:lnTo>
                    <a:pt x="415442" y="824750"/>
                  </a:lnTo>
                  <a:lnTo>
                    <a:pt x="1224000" y="1633321"/>
                  </a:lnTo>
                  <a:lnTo>
                    <a:pt x="1224000" y="1229029"/>
                  </a:lnTo>
                  <a:close/>
                </a:path>
                <a:path w="2092325" h="1639570">
                  <a:moveTo>
                    <a:pt x="1912683" y="619201"/>
                  </a:moveTo>
                  <a:lnTo>
                    <a:pt x="1508404" y="214909"/>
                  </a:lnTo>
                  <a:lnTo>
                    <a:pt x="1104125" y="214909"/>
                  </a:lnTo>
                  <a:lnTo>
                    <a:pt x="1912683" y="1023480"/>
                  </a:lnTo>
                  <a:lnTo>
                    <a:pt x="1912683" y="619201"/>
                  </a:lnTo>
                  <a:close/>
                </a:path>
                <a:path w="2092325" h="1639570">
                  <a:moveTo>
                    <a:pt x="2092325" y="1235151"/>
                  </a:moveTo>
                  <a:lnTo>
                    <a:pt x="1688045" y="830872"/>
                  </a:lnTo>
                  <a:lnTo>
                    <a:pt x="1283766" y="830872"/>
                  </a:lnTo>
                  <a:lnTo>
                    <a:pt x="2092325" y="1639430"/>
                  </a:lnTo>
                  <a:lnTo>
                    <a:pt x="2092325" y="1235151"/>
                  </a:lnTo>
                  <a:close/>
                </a:path>
              </a:pathLst>
            </a:custGeom>
            <a:solidFill>
              <a:srgbClr val="FFFFFF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27354" y="371249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0" y="0"/>
                  </a:moveTo>
                  <a:lnTo>
                    <a:pt x="0" y="404279"/>
                  </a:lnTo>
                  <a:lnTo>
                    <a:pt x="404291" y="808558"/>
                  </a:lnTo>
                  <a:lnTo>
                    <a:pt x="808570" y="808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2444" y="3720067"/>
              <a:ext cx="1680845" cy="1424940"/>
            </a:xfrm>
            <a:custGeom>
              <a:avLst/>
              <a:gdLst/>
              <a:ahLst/>
              <a:cxnLst/>
              <a:rect l="l" t="t" r="r" b="b"/>
              <a:pathLst>
                <a:path w="1680845" h="1424939">
                  <a:moveTo>
                    <a:pt x="808558" y="604075"/>
                  </a:moveTo>
                  <a:lnTo>
                    <a:pt x="404279" y="199796"/>
                  </a:lnTo>
                  <a:lnTo>
                    <a:pt x="0" y="199796"/>
                  </a:lnTo>
                  <a:lnTo>
                    <a:pt x="808558" y="1008354"/>
                  </a:lnTo>
                  <a:lnTo>
                    <a:pt x="808558" y="604075"/>
                  </a:lnTo>
                  <a:close/>
                </a:path>
                <a:path w="1680845" h="1424939">
                  <a:moveTo>
                    <a:pt x="1448638" y="808558"/>
                  </a:moveTo>
                  <a:lnTo>
                    <a:pt x="640080" y="0"/>
                  </a:lnTo>
                  <a:lnTo>
                    <a:pt x="640080" y="404279"/>
                  </a:lnTo>
                  <a:lnTo>
                    <a:pt x="1044359" y="808558"/>
                  </a:lnTo>
                  <a:lnTo>
                    <a:pt x="1448638" y="808558"/>
                  </a:lnTo>
                  <a:close/>
                </a:path>
                <a:path w="1680845" h="1424939">
                  <a:moveTo>
                    <a:pt x="1634401" y="1424508"/>
                  </a:moveTo>
                  <a:lnTo>
                    <a:pt x="825830" y="615950"/>
                  </a:lnTo>
                  <a:lnTo>
                    <a:pt x="825830" y="1020229"/>
                  </a:lnTo>
                  <a:lnTo>
                    <a:pt x="1230122" y="1424508"/>
                  </a:lnTo>
                  <a:lnTo>
                    <a:pt x="1634401" y="1424508"/>
                  </a:lnTo>
                  <a:close/>
                </a:path>
                <a:path w="1680845" h="1424939">
                  <a:moveTo>
                    <a:pt x="1680476" y="611632"/>
                  </a:moveTo>
                  <a:lnTo>
                    <a:pt x="1276197" y="207352"/>
                  </a:lnTo>
                  <a:lnTo>
                    <a:pt x="871918" y="207352"/>
                  </a:lnTo>
                  <a:lnTo>
                    <a:pt x="1680476" y="1015923"/>
                  </a:lnTo>
                  <a:lnTo>
                    <a:pt x="1680476" y="611632"/>
                  </a:lnTo>
                  <a:close/>
                </a:path>
              </a:pathLst>
            </a:custGeom>
            <a:solidFill>
              <a:srgbClr val="FFFFFF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96658" y="2300154"/>
            <a:ext cx="35092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95" dirty="0"/>
              <a:t>PROPOSAL</a:t>
            </a: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418" y="450084"/>
            <a:ext cx="2265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A</a:t>
            </a:r>
            <a:r>
              <a:rPr spc="90" dirty="0"/>
              <a:t>ppro</a:t>
            </a:r>
            <a:r>
              <a:rPr spc="95" dirty="0"/>
              <a:t>a</a:t>
            </a:r>
            <a:r>
              <a:rPr spc="90" dirty="0"/>
              <a:t>c</a:t>
            </a:r>
            <a:r>
              <a:rPr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136" y="1321278"/>
            <a:ext cx="163830" cy="9677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136" y="2536643"/>
            <a:ext cx="163830" cy="6559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9344" y="1333521"/>
            <a:ext cx="5001895" cy="18700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Neighborhoods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downloaded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Venues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requested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Foursquare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API</a:t>
            </a:r>
            <a:endParaRPr sz="1800">
              <a:latin typeface="Tahoma"/>
              <a:cs typeface="Tahoma"/>
            </a:endParaRPr>
          </a:p>
          <a:p>
            <a:pPr marL="12700" marR="152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categories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of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venues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are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encoded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18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Hot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43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K-means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finding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similarities </a:t>
            </a:r>
            <a:r>
              <a:rPr sz="18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elbow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879" y="3138318"/>
            <a:ext cx="1650593" cy="16502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594" y="3194110"/>
            <a:ext cx="1884235" cy="1401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1266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631" y="0"/>
                </a:lnTo>
                <a:lnTo>
                  <a:pt x="9143631" y="5143309"/>
                </a:lnTo>
                <a:lnTo>
                  <a:pt x="0" y="5143309"/>
                </a:lnTo>
                <a:lnTo>
                  <a:pt x="0" y="0"/>
                </a:lnTo>
                <a:close/>
              </a:path>
            </a:pathLst>
          </a:custGeom>
          <a:solidFill>
            <a:srgbClr val="1A20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06036" y="1266"/>
            <a:ext cx="4737735" cy="5144135"/>
            <a:chOff x="4406036" y="1266"/>
            <a:chExt cx="4737735" cy="5144135"/>
          </a:xfrm>
        </p:grpSpPr>
        <p:sp>
          <p:nvSpPr>
            <p:cNvPr id="4" name="object 4"/>
            <p:cNvSpPr/>
            <p:nvPr/>
          </p:nvSpPr>
          <p:spPr>
            <a:xfrm>
              <a:off x="4406036" y="1266"/>
              <a:ext cx="4737735" cy="4735195"/>
            </a:xfrm>
            <a:custGeom>
              <a:avLst/>
              <a:gdLst/>
              <a:ahLst/>
              <a:cxnLst/>
              <a:rect l="l" t="t" r="r" b="b"/>
              <a:pathLst>
                <a:path w="4737734" h="4735195">
                  <a:moveTo>
                    <a:pt x="4737239" y="2342159"/>
                  </a:moveTo>
                  <a:lnTo>
                    <a:pt x="4726800" y="2331732"/>
                  </a:lnTo>
                  <a:lnTo>
                    <a:pt x="4726800" y="0"/>
                  </a:lnTo>
                  <a:lnTo>
                    <a:pt x="440283" y="0"/>
                  </a:lnTo>
                  <a:lnTo>
                    <a:pt x="440626" y="355"/>
                  </a:lnTo>
                  <a:lnTo>
                    <a:pt x="0" y="355"/>
                  </a:lnTo>
                  <a:lnTo>
                    <a:pt x="4737239" y="4734725"/>
                  </a:lnTo>
                  <a:lnTo>
                    <a:pt x="4737239" y="2342159"/>
                  </a:lnTo>
                  <a:close/>
                </a:path>
              </a:pathLst>
            </a:custGeom>
            <a:solidFill>
              <a:srgbClr val="FFFFFF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8518" y="1238220"/>
              <a:ext cx="1865630" cy="2249805"/>
            </a:xfrm>
            <a:custGeom>
              <a:avLst/>
              <a:gdLst/>
              <a:ahLst/>
              <a:cxnLst/>
              <a:rect l="l" t="t" r="r" b="b"/>
              <a:pathLst>
                <a:path w="1865629" h="2249804">
                  <a:moveTo>
                    <a:pt x="808558" y="808558"/>
                  </a:moveTo>
                  <a:lnTo>
                    <a:pt x="0" y="0"/>
                  </a:lnTo>
                  <a:lnTo>
                    <a:pt x="0" y="404279"/>
                  </a:lnTo>
                  <a:lnTo>
                    <a:pt x="404279" y="808558"/>
                  </a:lnTo>
                  <a:lnTo>
                    <a:pt x="808558" y="808558"/>
                  </a:lnTo>
                  <a:close/>
                </a:path>
                <a:path w="1865629" h="2249804">
                  <a:moveTo>
                    <a:pt x="1040041" y="611644"/>
                  </a:moveTo>
                  <a:lnTo>
                    <a:pt x="635762" y="207365"/>
                  </a:lnTo>
                  <a:lnTo>
                    <a:pt x="231482" y="207365"/>
                  </a:lnTo>
                  <a:lnTo>
                    <a:pt x="1040041" y="1015923"/>
                  </a:lnTo>
                  <a:lnTo>
                    <a:pt x="1040041" y="611644"/>
                  </a:lnTo>
                  <a:close/>
                </a:path>
                <a:path w="1865629" h="2249804">
                  <a:moveTo>
                    <a:pt x="1177201" y="2041563"/>
                  </a:moveTo>
                  <a:lnTo>
                    <a:pt x="368642" y="1233004"/>
                  </a:lnTo>
                  <a:lnTo>
                    <a:pt x="368642" y="1637284"/>
                  </a:lnTo>
                  <a:lnTo>
                    <a:pt x="772922" y="2041563"/>
                  </a:lnTo>
                  <a:lnTo>
                    <a:pt x="1177201" y="2041563"/>
                  </a:lnTo>
                  <a:close/>
                </a:path>
                <a:path w="1865629" h="2249804">
                  <a:moveTo>
                    <a:pt x="1412278" y="1845005"/>
                  </a:moveTo>
                  <a:lnTo>
                    <a:pt x="1007999" y="1440726"/>
                  </a:lnTo>
                  <a:lnTo>
                    <a:pt x="603719" y="1440726"/>
                  </a:lnTo>
                  <a:lnTo>
                    <a:pt x="1412278" y="2249284"/>
                  </a:lnTo>
                  <a:lnTo>
                    <a:pt x="1412278" y="1845005"/>
                  </a:lnTo>
                  <a:close/>
                </a:path>
                <a:path w="1865629" h="2249804">
                  <a:moveTo>
                    <a:pt x="1865515" y="1434236"/>
                  </a:moveTo>
                  <a:lnTo>
                    <a:pt x="1056957" y="625678"/>
                  </a:lnTo>
                  <a:lnTo>
                    <a:pt x="1056957" y="1029957"/>
                  </a:lnTo>
                  <a:lnTo>
                    <a:pt x="1461236" y="1434236"/>
                  </a:lnTo>
                  <a:lnTo>
                    <a:pt x="1865515" y="1434236"/>
                  </a:lnTo>
                  <a:close/>
                </a:path>
              </a:pathLst>
            </a:custGeom>
            <a:solidFill>
              <a:srgbClr val="FFFFFF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08038" y="2071264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404279" y="0"/>
                  </a:moveTo>
                  <a:lnTo>
                    <a:pt x="0" y="0"/>
                  </a:lnTo>
                  <a:lnTo>
                    <a:pt x="808558" y="808558"/>
                  </a:lnTo>
                  <a:lnTo>
                    <a:pt x="808558" y="404279"/>
                  </a:lnTo>
                  <a:lnTo>
                    <a:pt x="404279" y="0"/>
                  </a:lnTo>
                  <a:close/>
                </a:path>
              </a:pathLst>
            </a:custGeom>
            <a:solidFill>
              <a:srgbClr val="81C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1238" y="2479861"/>
              <a:ext cx="2092325" cy="1639570"/>
            </a:xfrm>
            <a:custGeom>
              <a:avLst/>
              <a:gdLst/>
              <a:ahLst/>
              <a:cxnLst/>
              <a:rect l="l" t="t" r="r" b="b"/>
              <a:pathLst>
                <a:path w="2092325" h="1639570">
                  <a:moveTo>
                    <a:pt x="808558" y="808558"/>
                  </a:moveTo>
                  <a:lnTo>
                    <a:pt x="0" y="0"/>
                  </a:lnTo>
                  <a:lnTo>
                    <a:pt x="0" y="404279"/>
                  </a:lnTo>
                  <a:lnTo>
                    <a:pt x="404279" y="808558"/>
                  </a:lnTo>
                  <a:lnTo>
                    <a:pt x="808558" y="808558"/>
                  </a:lnTo>
                  <a:close/>
                </a:path>
                <a:path w="2092325" h="1639570">
                  <a:moveTo>
                    <a:pt x="995045" y="1425600"/>
                  </a:moveTo>
                  <a:lnTo>
                    <a:pt x="186486" y="617042"/>
                  </a:lnTo>
                  <a:lnTo>
                    <a:pt x="186486" y="1021321"/>
                  </a:lnTo>
                  <a:lnTo>
                    <a:pt x="590765" y="1425600"/>
                  </a:lnTo>
                  <a:lnTo>
                    <a:pt x="995045" y="1425600"/>
                  </a:lnTo>
                  <a:close/>
                </a:path>
                <a:path w="2092325" h="1639570">
                  <a:moveTo>
                    <a:pt x="1224000" y="1228674"/>
                  </a:moveTo>
                  <a:lnTo>
                    <a:pt x="819721" y="824395"/>
                  </a:lnTo>
                  <a:lnTo>
                    <a:pt x="415442" y="824395"/>
                  </a:lnTo>
                  <a:lnTo>
                    <a:pt x="1224000" y="1632966"/>
                  </a:lnTo>
                  <a:lnTo>
                    <a:pt x="1224000" y="1228674"/>
                  </a:lnTo>
                  <a:close/>
                </a:path>
                <a:path w="2092325" h="1639570">
                  <a:moveTo>
                    <a:pt x="1912683" y="619201"/>
                  </a:moveTo>
                  <a:lnTo>
                    <a:pt x="1508404" y="214922"/>
                  </a:lnTo>
                  <a:lnTo>
                    <a:pt x="1104125" y="214922"/>
                  </a:lnTo>
                  <a:lnTo>
                    <a:pt x="1912683" y="1023480"/>
                  </a:lnTo>
                  <a:lnTo>
                    <a:pt x="1912683" y="619201"/>
                  </a:lnTo>
                  <a:close/>
                </a:path>
                <a:path w="2092325" h="1639570">
                  <a:moveTo>
                    <a:pt x="2092325" y="1235163"/>
                  </a:moveTo>
                  <a:lnTo>
                    <a:pt x="1688045" y="830884"/>
                  </a:lnTo>
                  <a:lnTo>
                    <a:pt x="1283766" y="830884"/>
                  </a:lnTo>
                  <a:lnTo>
                    <a:pt x="2092325" y="1639443"/>
                  </a:lnTo>
                  <a:lnTo>
                    <a:pt x="2092325" y="1235163"/>
                  </a:lnTo>
                  <a:close/>
                </a:path>
              </a:pathLst>
            </a:custGeom>
            <a:solidFill>
              <a:srgbClr val="FFFFFF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27354" y="3712867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0" y="0"/>
                  </a:moveTo>
                  <a:lnTo>
                    <a:pt x="0" y="404279"/>
                  </a:lnTo>
                  <a:lnTo>
                    <a:pt x="404291" y="808558"/>
                  </a:lnTo>
                  <a:lnTo>
                    <a:pt x="808570" y="808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2444" y="3720423"/>
              <a:ext cx="1680845" cy="1424940"/>
            </a:xfrm>
            <a:custGeom>
              <a:avLst/>
              <a:gdLst/>
              <a:ahLst/>
              <a:cxnLst/>
              <a:rect l="l" t="t" r="r" b="b"/>
              <a:pathLst>
                <a:path w="1680845" h="1424939">
                  <a:moveTo>
                    <a:pt x="808558" y="604088"/>
                  </a:moveTo>
                  <a:lnTo>
                    <a:pt x="404279" y="199796"/>
                  </a:lnTo>
                  <a:lnTo>
                    <a:pt x="0" y="199796"/>
                  </a:lnTo>
                  <a:lnTo>
                    <a:pt x="808558" y="1008354"/>
                  </a:lnTo>
                  <a:lnTo>
                    <a:pt x="808558" y="604088"/>
                  </a:lnTo>
                  <a:close/>
                </a:path>
                <a:path w="1680845" h="1424939">
                  <a:moveTo>
                    <a:pt x="1448638" y="808558"/>
                  </a:moveTo>
                  <a:lnTo>
                    <a:pt x="640080" y="0"/>
                  </a:lnTo>
                  <a:lnTo>
                    <a:pt x="640080" y="404279"/>
                  </a:lnTo>
                  <a:lnTo>
                    <a:pt x="1044359" y="808558"/>
                  </a:lnTo>
                  <a:lnTo>
                    <a:pt x="1448638" y="808558"/>
                  </a:lnTo>
                  <a:close/>
                </a:path>
                <a:path w="1680845" h="1424939">
                  <a:moveTo>
                    <a:pt x="1634401" y="1424533"/>
                  </a:moveTo>
                  <a:lnTo>
                    <a:pt x="825830" y="615962"/>
                  </a:lnTo>
                  <a:lnTo>
                    <a:pt x="825830" y="1020241"/>
                  </a:lnTo>
                  <a:lnTo>
                    <a:pt x="1230122" y="1424520"/>
                  </a:lnTo>
                  <a:lnTo>
                    <a:pt x="1634401" y="1424533"/>
                  </a:lnTo>
                  <a:close/>
                </a:path>
                <a:path w="1680845" h="1424939">
                  <a:moveTo>
                    <a:pt x="1680476" y="611644"/>
                  </a:moveTo>
                  <a:lnTo>
                    <a:pt x="1276197" y="207352"/>
                  </a:lnTo>
                  <a:lnTo>
                    <a:pt x="871918" y="207352"/>
                  </a:lnTo>
                  <a:lnTo>
                    <a:pt x="1680476" y="1015923"/>
                  </a:lnTo>
                  <a:lnTo>
                    <a:pt x="1680476" y="611644"/>
                  </a:lnTo>
                  <a:close/>
                </a:path>
              </a:pathLst>
            </a:custGeom>
            <a:solidFill>
              <a:srgbClr val="FFFFFF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96657" y="2623806"/>
            <a:ext cx="306236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R</a:t>
            </a:r>
            <a:r>
              <a:rPr sz="4000" spc="-10" dirty="0"/>
              <a:t>E</a:t>
            </a:r>
            <a:r>
              <a:rPr sz="4000" spc="-25" dirty="0"/>
              <a:t>S</a:t>
            </a:r>
            <a:r>
              <a:rPr sz="4000" spc="-10" dirty="0"/>
              <a:t>U</a:t>
            </a:r>
            <a:r>
              <a:rPr sz="4000" spc="-250" dirty="0"/>
              <a:t>L</a:t>
            </a:r>
            <a:r>
              <a:rPr sz="4000" spc="-35" dirty="0"/>
              <a:t>T</a:t>
            </a:r>
            <a:r>
              <a:rPr sz="4000" dirty="0"/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418" y="450084"/>
            <a:ext cx="3081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G</a:t>
            </a:r>
            <a:r>
              <a:rPr spc="50" dirty="0"/>
              <a:t>e</a:t>
            </a:r>
            <a:r>
              <a:rPr spc="35" dirty="0"/>
              <a:t>o</a:t>
            </a:r>
            <a:r>
              <a:rPr spc="50" dirty="0"/>
              <a:t>g</a:t>
            </a:r>
            <a:r>
              <a:rPr spc="-20" dirty="0"/>
              <a:t>r</a:t>
            </a:r>
            <a:r>
              <a:rPr spc="55" dirty="0"/>
              <a:t>a</a:t>
            </a:r>
            <a:r>
              <a:rPr spc="40" dirty="0"/>
              <a:t>p</a:t>
            </a:r>
            <a:r>
              <a:rPr spc="45" dirty="0"/>
              <a:t>hi</a:t>
            </a:r>
            <a:r>
              <a:rPr spc="35" dirty="0"/>
              <a:t>c</a:t>
            </a:r>
            <a:r>
              <a:rPr spc="40" dirty="0"/>
              <a:t>a</a:t>
            </a:r>
            <a:r>
              <a:rPr dirty="0"/>
              <a:t>l  </a:t>
            </a:r>
            <a:r>
              <a:rPr spc="50" dirty="0"/>
              <a:t>Location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34" y="1822154"/>
            <a:ext cx="8693632" cy="25343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2507"/>
            <a:ext cx="1037590" cy="1016635"/>
            <a:chOff x="0" y="382507"/>
            <a:chExt cx="1037590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2507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0" y="0"/>
                  </a:moveTo>
                  <a:lnTo>
                    <a:pt x="0" y="404279"/>
                  </a:lnTo>
                  <a:lnTo>
                    <a:pt x="404279" y="808558"/>
                  </a:lnTo>
                  <a:lnTo>
                    <a:pt x="808558" y="808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955" y="59021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404279" y="0"/>
                  </a:moveTo>
                  <a:lnTo>
                    <a:pt x="0" y="0"/>
                  </a:lnTo>
                  <a:lnTo>
                    <a:pt x="808558" y="808570"/>
                  </a:lnTo>
                  <a:lnTo>
                    <a:pt x="808558" y="404291"/>
                  </a:lnTo>
                  <a:lnTo>
                    <a:pt x="404279" y="0"/>
                  </a:lnTo>
                  <a:close/>
                </a:path>
              </a:pathLst>
            </a:custGeom>
            <a:solidFill>
              <a:srgbClr val="81C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4707" y="754782"/>
            <a:ext cx="3846893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Selection</a:t>
            </a:r>
            <a:r>
              <a:rPr spc="-20" dirty="0"/>
              <a:t> </a:t>
            </a:r>
            <a:r>
              <a:rPr dirty="0"/>
              <a:t>of </a:t>
            </a:r>
            <a:r>
              <a:rPr spc="-1250" dirty="0"/>
              <a:t> </a:t>
            </a:r>
            <a:r>
              <a:rPr dirty="0"/>
              <a:t>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4800600" y="2346325"/>
            <a:ext cx="4031068" cy="22103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30"/>
              </a:spcBef>
            </a:pPr>
            <a:r>
              <a:rPr sz="2400" spc="-10" dirty="0"/>
              <a:t>The best number </a:t>
            </a:r>
            <a:r>
              <a:rPr sz="2400" spc="-5" dirty="0"/>
              <a:t>of </a:t>
            </a:r>
            <a:r>
              <a:rPr sz="2400" spc="-5" dirty="0" smtClean="0"/>
              <a:t>cluster</a:t>
            </a:r>
            <a:r>
              <a:rPr lang="en-IN" sz="2400" spc="-5" dirty="0" smtClean="0"/>
              <a:t> </a:t>
            </a:r>
            <a:r>
              <a:rPr sz="2400" spc="-5" dirty="0" smtClean="0"/>
              <a:t>is</a:t>
            </a:r>
            <a:r>
              <a:rPr sz="2400" dirty="0" smtClean="0"/>
              <a:t> </a:t>
            </a:r>
            <a:r>
              <a:rPr sz="2400" spc="-5" dirty="0"/>
              <a:t>5.</a:t>
            </a:r>
            <a:r>
              <a:rPr sz="2400" dirty="0"/>
              <a:t> </a:t>
            </a:r>
            <a:r>
              <a:rPr sz="2400" spc="-10" dirty="0"/>
              <a:t>That</a:t>
            </a:r>
            <a:r>
              <a:rPr sz="2400" spc="-5" dirty="0"/>
              <a:t> is,</a:t>
            </a:r>
            <a:r>
              <a:rPr sz="2400" dirty="0"/>
              <a:t> </a:t>
            </a:r>
            <a:r>
              <a:rPr sz="2400" spc="-10" dirty="0"/>
              <a:t>where</a:t>
            </a:r>
            <a:r>
              <a:rPr sz="2400" spc="-5" dirty="0"/>
              <a:t> the </a:t>
            </a:r>
            <a:r>
              <a:rPr sz="2400" dirty="0"/>
              <a:t> </a:t>
            </a:r>
            <a:r>
              <a:rPr sz="2400" spc="-10" dirty="0"/>
              <a:t>elbow</a:t>
            </a:r>
            <a:r>
              <a:rPr sz="2400" spc="-30" dirty="0"/>
              <a:t> </a:t>
            </a:r>
            <a:r>
              <a:rPr sz="2400" spc="-10" dirty="0"/>
              <a:t>is</a:t>
            </a:r>
            <a:r>
              <a:rPr sz="2400" spc="-20" dirty="0"/>
              <a:t> </a:t>
            </a:r>
            <a:r>
              <a:rPr sz="2400" spc="-10" dirty="0"/>
              <a:t>located.</a:t>
            </a:r>
            <a:r>
              <a:rPr sz="2400" spc="-140" dirty="0"/>
              <a:t> </a:t>
            </a:r>
            <a:r>
              <a:rPr sz="2400" spc="-10" dirty="0"/>
              <a:t>After</a:t>
            </a:r>
            <a:r>
              <a:rPr sz="2400" spc="265" dirty="0"/>
              <a:t> </a:t>
            </a:r>
            <a:r>
              <a:rPr sz="2400" spc="-10" dirty="0"/>
              <a:t>that</a:t>
            </a:r>
            <a:r>
              <a:rPr sz="2400" spc="-10" dirty="0" smtClean="0"/>
              <a:t>,</a:t>
            </a:r>
            <a:r>
              <a:rPr lang="en-IN" sz="2400" spc="-10" dirty="0" smtClean="0"/>
              <a:t> the mean squared error decrease without big changes.</a:t>
            </a:r>
            <a:endParaRPr sz="2400" spc="-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55" y="1736725"/>
            <a:ext cx="3755148" cy="27082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1440" marR="5080">
              <a:lnSpc>
                <a:spcPct val="100899"/>
              </a:lnSpc>
              <a:spcBef>
                <a:spcPts val="60"/>
              </a:spcBef>
            </a:pPr>
            <a:r>
              <a:rPr spc="35" dirty="0"/>
              <a:t>Geographical </a:t>
            </a:r>
            <a:r>
              <a:rPr spc="50" dirty="0"/>
              <a:t>Location </a:t>
            </a:r>
            <a:r>
              <a:rPr spc="-1255" dirty="0"/>
              <a:t> </a:t>
            </a:r>
            <a:r>
              <a:rPr spc="-60" dirty="0"/>
              <a:t>(Clustered)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34" y="1822154"/>
            <a:ext cx="8693632" cy="253438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</TotalTime>
  <Words>154</Words>
  <Application>Microsoft Office PowerPoint</Application>
  <PresentationFormat>Custom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Tahoma</vt:lpstr>
      <vt:lpstr>Verdana</vt:lpstr>
      <vt:lpstr>Damask</vt:lpstr>
      <vt:lpstr>PowerPoint Presentation</vt:lpstr>
      <vt:lpstr>Motivation</vt:lpstr>
      <vt:lpstr>PowerPoint Presentation</vt:lpstr>
      <vt:lpstr>PROPOSAL</vt:lpstr>
      <vt:lpstr>Approach</vt:lpstr>
      <vt:lpstr>RESULTS</vt:lpstr>
      <vt:lpstr>Geographical  Location</vt:lpstr>
      <vt:lpstr>Selection of  K</vt:lpstr>
      <vt:lpstr>Geographical Location  (Clustered)</vt:lpstr>
      <vt:lpstr>Proportion of Data  Segmented</vt:lpstr>
      <vt:lpstr>Neighborhoods Segmented  by Colors</vt:lpstr>
      <vt:lpstr>Bar Chart (Frequent  Venues)</vt:lpstr>
      <vt:lpstr>Bar Chart (Without  Garden)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 Neighborhoods</dc:title>
  <cp:lastModifiedBy>Windows User</cp:lastModifiedBy>
  <cp:revision>1</cp:revision>
  <dcterms:created xsi:type="dcterms:W3CDTF">2021-03-10T07:36:57Z</dcterms:created>
  <dcterms:modified xsi:type="dcterms:W3CDTF">2021-03-10T07:50:12Z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2021-03-10T00:00:00Z</vt:filetime>
  </property>
  <property fmtid="{D5CDD505-2E9C-101B-9397-08002B2CF9AE}" pid="3" name="Creator">
    <vt:lpwstr>Impress</vt:lpwstr>
  </property>
  <property fmtid="{D5CDD505-2E9C-101B-9397-08002B2CF9AE}" pid="4" name="LastSaved">
    <vt:filetime>2021-03-10T00:00:00Z</vt:filetime>
  </property>
</Properties>
</file>