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7"/>
  </p:handoutMasterIdLst>
  <p:sldIdLst>
    <p:sldId id="257" r:id="rId2"/>
    <p:sldId id="258" r:id="rId3"/>
    <p:sldId id="285" r:id="rId4"/>
    <p:sldId id="286" r:id="rId5"/>
    <p:sldId id="291" r:id="rId6"/>
    <p:sldId id="259" r:id="rId7"/>
    <p:sldId id="290" r:id="rId8"/>
    <p:sldId id="261" r:id="rId9"/>
    <p:sldId id="263" r:id="rId10"/>
    <p:sldId id="271" r:id="rId11"/>
    <p:sldId id="273" r:id="rId12"/>
    <p:sldId id="272" r:id="rId13"/>
    <p:sldId id="264" r:id="rId14"/>
    <p:sldId id="265" r:id="rId15"/>
    <p:sldId id="266" r:id="rId16"/>
    <p:sldId id="267" r:id="rId17"/>
    <p:sldId id="268" r:id="rId18"/>
    <p:sldId id="274" r:id="rId19"/>
    <p:sldId id="270" r:id="rId20"/>
    <p:sldId id="276" r:id="rId21"/>
    <p:sldId id="277" r:id="rId22"/>
    <p:sldId id="278" r:id="rId23"/>
    <p:sldId id="279" r:id="rId24"/>
    <p:sldId id="280" r:id="rId25"/>
    <p:sldId id="283" r:id="rId26"/>
  </p:sldIdLst>
  <p:sldSz cx="6911975" cy="414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4"/>
    <p:restoredTop sz="94617"/>
  </p:normalViewPr>
  <p:slideViewPr>
    <p:cSldViewPr snapToGrid="0" snapToObjects="1">
      <p:cViewPr>
        <p:scale>
          <a:sx n="80" d="100"/>
          <a:sy n="80" d="100"/>
        </p:scale>
        <p:origin x="-1782" y="-378"/>
      </p:cViewPr>
      <p:guideLst>
        <p:guide orient="horz" pos="1306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F43F1-79FF-4FB5-A32A-75881B06C56B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3469-F13F-4743-8D16-39CA71D23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997" y="678614"/>
            <a:ext cx="5183981" cy="1443614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177899"/>
            <a:ext cx="5183981" cy="1001123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80" indent="0" algn="ctr">
              <a:buNone/>
              <a:defRPr sz="1135"/>
            </a:lvl2pPr>
            <a:lvl3pPr marL="518160" indent="0" algn="ctr">
              <a:buNone/>
              <a:defRPr sz="1020"/>
            </a:lvl3pPr>
            <a:lvl4pPr marL="777875" indent="0" algn="ctr">
              <a:buNone/>
              <a:defRPr sz="905"/>
            </a:lvl4pPr>
            <a:lvl5pPr marL="1036955" indent="0" algn="ctr">
              <a:buNone/>
              <a:defRPr sz="905"/>
            </a:lvl5pPr>
            <a:lvl6pPr marL="1296035" indent="0" algn="ctr">
              <a:buNone/>
              <a:defRPr sz="905"/>
            </a:lvl6pPr>
            <a:lvl7pPr marL="1555115" indent="0" algn="ctr">
              <a:buNone/>
              <a:defRPr sz="905"/>
            </a:lvl7pPr>
            <a:lvl8pPr marL="1814195" indent="0" algn="ctr">
              <a:buNone/>
              <a:defRPr sz="905"/>
            </a:lvl8pPr>
            <a:lvl9pPr marL="2073275" indent="0" algn="ctr">
              <a:buNone/>
              <a:defRPr sz="9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76437"/>
            <a:ext cx="2229292" cy="967528"/>
          </a:xfrm>
        </p:spPr>
        <p:txBody>
          <a:bodyPr anchor="b"/>
          <a:lstStyle>
            <a:lvl1pPr>
              <a:defRPr sz="18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597027"/>
            <a:ext cx="3499187" cy="2946738"/>
          </a:xfrm>
        </p:spPr>
        <p:txBody>
          <a:bodyPr anchor="t"/>
          <a:lstStyle>
            <a:lvl1pPr marL="0" indent="0">
              <a:buNone/>
              <a:defRPr sz="1815"/>
            </a:lvl1pPr>
            <a:lvl2pPr marL="259080" indent="0">
              <a:buNone/>
              <a:defRPr sz="1585"/>
            </a:lvl2pPr>
            <a:lvl3pPr marL="518160" indent="0">
              <a:buNone/>
              <a:defRPr sz="1360"/>
            </a:lvl3pPr>
            <a:lvl4pPr marL="777875" indent="0">
              <a:buNone/>
              <a:defRPr sz="1135"/>
            </a:lvl4pPr>
            <a:lvl5pPr marL="1036955" indent="0">
              <a:buNone/>
              <a:defRPr sz="1135"/>
            </a:lvl5pPr>
            <a:lvl6pPr marL="1296035" indent="0">
              <a:buNone/>
              <a:defRPr sz="1135"/>
            </a:lvl6pPr>
            <a:lvl7pPr marL="1555115" indent="0">
              <a:buNone/>
              <a:defRPr sz="1135"/>
            </a:lvl7pPr>
            <a:lvl8pPr marL="1814195" indent="0">
              <a:buNone/>
              <a:defRPr sz="1135"/>
            </a:lvl8pPr>
            <a:lvl9pPr marL="2073275" indent="0">
              <a:buNone/>
              <a:defRPr sz="11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9" y="1243965"/>
            <a:ext cx="2229292" cy="2304599"/>
          </a:xfrm>
        </p:spPr>
        <p:txBody>
          <a:bodyPr/>
          <a:lstStyle>
            <a:lvl1pPr marL="0" indent="0">
              <a:buNone/>
              <a:defRPr sz="905"/>
            </a:lvl1pPr>
            <a:lvl2pPr marL="259080" indent="0">
              <a:buNone/>
              <a:defRPr sz="795"/>
            </a:lvl2pPr>
            <a:lvl3pPr marL="518160" indent="0">
              <a:buNone/>
              <a:defRPr sz="680"/>
            </a:lvl3pPr>
            <a:lvl4pPr marL="777875" indent="0">
              <a:buNone/>
              <a:defRPr sz="565"/>
            </a:lvl4pPr>
            <a:lvl5pPr marL="1036955" indent="0">
              <a:buNone/>
              <a:defRPr sz="565"/>
            </a:lvl5pPr>
            <a:lvl6pPr marL="1296035" indent="0">
              <a:buNone/>
              <a:defRPr sz="565"/>
            </a:lvl6pPr>
            <a:lvl7pPr marL="1555115" indent="0">
              <a:buNone/>
              <a:defRPr sz="565"/>
            </a:lvl7pPr>
            <a:lvl8pPr marL="1814195" indent="0">
              <a:buNone/>
              <a:defRPr sz="565"/>
            </a:lvl8pPr>
            <a:lvl9pPr marL="2073275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20766"/>
            <a:ext cx="1490395" cy="35140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8" y="220766"/>
            <a:ext cx="4384784" cy="35140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636"/>
            <a:ext cx="6991351" cy="4147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033759"/>
            <a:ext cx="5961578" cy="1724849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2774925"/>
            <a:ext cx="5961578" cy="907058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1pPr>
            <a:lvl2pPr marL="25908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2pPr>
            <a:lvl3pPr marL="5181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875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4pPr>
            <a:lvl5pPr marL="1036955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5pPr>
            <a:lvl6pPr marL="1296035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6pPr>
            <a:lvl7pPr marL="1555115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7pPr>
            <a:lvl8pPr marL="1814195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8pPr>
            <a:lvl9pPr marL="2073275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103827"/>
            <a:ext cx="2937589" cy="26309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103827"/>
            <a:ext cx="2937589" cy="26309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20766"/>
            <a:ext cx="5961578" cy="801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016481"/>
            <a:ext cx="2924089" cy="498162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80" indent="0">
              <a:buNone/>
              <a:defRPr sz="1135" b="1"/>
            </a:lvl2pPr>
            <a:lvl3pPr marL="518160" indent="0">
              <a:buNone/>
              <a:defRPr sz="1020" b="1"/>
            </a:lvl3pPr>
            <a:lvl4pPr marL="777875" indent="0">
              <a:buNone/>
              <a:defRPr sz="905" b="1"/>
            </a:lvl4pPr>
            <a:lvl5pPr marL="1036955" indent="0">
              <a:buNone/>
              <a:defRPr sz="905" b="1"/>
            </a:lvl5pPr>
            <a:lvl6pPr marL="1296035" indent="0">
              <a:buNone/>
              <a:defRPr sz="905" b="1"/>
            </a:lvl6pPr>
            <a:lvl7pPr marL="1555115" indent="0">
              <a:buNone/>
              <a:defRPr sz="905" b="1"/>
            </a:lvl7pPr>
            <a:lvl8pPr marL="1814195" indent="0">
              <a:buNone/>
              <a:defRPr sz="905" b="1"/>
            </a:lvl8pPr>
            <a:lvl9pPr marL="2073275" indent="0">
              <a:buNone/>
              <a:defRPr sz="9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514643"/>
            <a:ext cx="2924089" cy="2227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7" y="1016481"/>
            <a:ext cx="2938490" cy="498162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80" indent="0">
              <a:buNone/>
              <a:defRPr sz="1135" b="1"/>
            </a:lvl2pPr>
            <a:lvl3pPr marL="518160" indent="0">
              <a:buNone/>
              <a:defRPr sz="1020" b="1"/>
            </a:lvl3pPr>
            <a:lvl4pPr marL="777875" indent="0">
              <a:buNone/>
              <a:defRPr sz="905" b="1"/>
            </a:lvl4pPr>
            <a:lvl5pPr marL="1036955" indent="0">
              <a:buNone/>
              <a:defRPr sz="905" b="1"/>
            </a:lvl5pPr>
            <a:lvl6pPr marL="1296035" indent="0">
              <a:buNone/>
              <a:defRPr sz="905" b="1"/>
            </a:lvl6pPr>
            <a:lvl7pPr marL="1555115" indent="0">
              <a:buNone/>
              <a:defRPr sz="905" b="1"/>
            </a:lvl7pPr>
            <a:lvl8pPr marL="1814195" indent="0">
              <a:buNone/>
              <a:defRPr sz="905" b="1"/>
            </a:lvl8pPr>
            <a:lvl9pPr marL="2073275" indent="0">
              <a:buNone/>
              <a:defRPr sz="9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7" y="1514643"/>
            <a:ext cx="2938490" cy="2227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636"/>
            <a:ext cx="6991351" cy="4147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0"/>
            <a:ext cx="6997701" cy="4147185"/>
          </a:xfrm>
          <a:prstGeom prst="rect">
            <a:avLst/>
          </a:prstGeom>
        </p:spPr>
      </p:pic>
      <p:sp>
        <p:nvSpPr>
          <p:cNvPr id="6" name="任意多边形: 形状 7"/>
          <p:cNvSpPr/>
          <p:nvPr userDrawn="1"/>
        </p:nvSpPr>
        <p:spPr>
          <a:xfrm>
            <a:off x="2708" y="530225"/>
            <a:ext cx="459790" cy="307777"/>
          </a:xfrm>
          <a:custGeom>
            <a:avLst/>
            <a:gdLst>
              <a:gd name="connsiteX0" fmla="*/ 0 w 771525"/>
              <a:gd name="connsiteY0" fmla="*/ 0 h 520700"/>
              <a:gd name="connsiteX1" fmla="*/ 771525 w 771525"/>
              <a:gd name="connsiteY1" fmla="*/ 0 h 520700"/>
              <a:gd name="connsiteX2" fmla="*/ 534627 w 771525"/>
              <a:gd name="connsiteY2" fmla="*/ 520700 h 520700"/>
              <a:gd name="connsiteX3" fmla="*/ 0 w 771525"/>
              <a:gd name="connsiteY3" fmla="*/ 520700 h 520700"/>
              <a:gd name="connsiteX4" fmla="*/ 0 w 771525"/>
              <a:gd name="connsiteY4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520700">
                <a:moveTo>
                  <a:pt x="0" y="0"/>
                </a:moveTo>
                <a:lnTo>
                  <a:pt x="771525" y="0"/>
                </a:lnTo>
                <a:lnTo>
                  <a:pt x="534627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solidFill>
            <a:srgbClr val="FDF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 userDrawn="1"/>
        </p:nvSpPr>
        <p:spPr>
          <a:xfrm>
            <a:off x="677486" y="485973"/>
            <a:ext cx="3373814" cy="422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4A263"/>
                </a:solidFill>
              </a:defRPr>
            </a:lvl1pPr>
          </a:lstStyle>
          <a:p>
            <a:endParaRPr lang="zh-CN" altLang="en-US" sz="1600" dirty="0"/>
          </a:p>
        </p:txBody>
      </p:sp>
      <p:sp>
        <p:nvSpPr>
          <p:cNvPr id="9" name="矩形 8"/>
          <p:cNvSpPr/>
          <p:nvPr userDrawn="1"/>
        </p:nvSpPr>
        <p:spPr>
          <a:xfrm>
            <a:off x="-10550" y="517525"/>
            <a:ext cx="409548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A54AC7-8B74-4520-B1EE-E45E3D31081A}" type="slidenum">
              <a:rPr lang="zh-CN" altLang="en-US" sz="1400" smtClean="0">
                <a:solidFill>
                  <a:schemeClr val="bg2">
                    <a:lumMod val="25000"/>
                  </a:schemeClr>
                </a:solidFill>
              </a:rPr>
              <a:pPr/>
              <a:t>‹#›</a:t>
            </a:fld>
            <a:endParaRPr lang="zh-CN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76437"/>
            <a:ext cx="2229292" cy="967528"/>
          </a:xfrm>
        </p:spPr>
        <p:txBody>
          <a:bodyPr anchor="b"/>
          <a:lstStyle>
            <a:lvl1pPr>
              <a:defRPr sz="18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597027"/>
            <a:ext cx="3499187" cy="2946738"/>
          </a:xfrm>
        </p:spPr>
        <p:txBody>
          <a:bodyPr/>
          <a:lstStyle>
            <a:lvl1pPr>
              <a:defRPr sz="1815"/>
            </a:lvl1pPr>
            <a:lvl2pPr>
              <a:defRPr sz="1585"/>
            </a:lvl2pPr>
            <a:lvl3pPr>
              <a:defRPr sz="1360"/>
            </a:lvl3pPr>
            <a:lvl4pPr>
              <a:defRPr sz="1135"/>
            </a:lvl4pPr>
            <a:lvl5pPr>
              <a:defRPr sz="1135"/>
            </a:lvl5pPr>
            <a:lvl6pPr>
              <a:defRPr sz="1135"/>
            </a:lvl6pPr>
            <a:lvl7pPr>
              <a:defRPr sz="1135"/>
            </a:lvl7pPr>
            <a:lvl8pPr>
              <a:defRPr sz="1135"/>
            </a:lvl8pPr>
            <a:lvl9pPr>
              <a:defRPr sz="1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9" y="1243965"/>
            <a:ext cx="2229292" cy="2304599"/>
          </a:xfrm>
        </p:spPr>
        <p:txBody>
          <a:bodyPr/>
          <a:lstStyle>
            <a:lvl1pPr marL="0" indent="0">
              <a:buNone/>
              <a:defRPr sz="905"/>
            </a:lvl1pPr>
            <a:lvl2pPr marL="259080" indent="0">
              <a:buNone/>
              <a:defRPr sz="795"/>
            </a:lvl2pPr>
            <a:lvl3pPr marL="518160" indent="0">
              <a:buNone/>
              <a:defRPr sz="680"/>
            </a:lvl3pPr>
            <a:lvl4pPr marL="777875" indent="0">
              <a:buNone/>
              <a:defRPr sz="565"/>
            </a:lvl4pPr>
            <a:lvl5pPr marL="1036955" indent="0">
              <a:buNone/>
              <a:defRPr sz="565"/>
            </a:lvl5pPr>
            <a:lvl6pPr marL="1296035" indent="0">
              <a:buNone/>
              <a:defRPr sz="565"/>
            </a:lvl6pPr>
            <a:lvl7pPr marL="1555115" indent="0">
              <a:buNone/>
              <a:defRPr sz="565"/>
            </a:lvl7pPr>
            <a:lvl8pPr marL="1814195" indent="0">
              <a:buNone/>
              <a:defRPr sz="565"/>
            </a:lvl8pPr>
            <a:lvl9pPr marL="2073275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20766"/>
            <a:ext cx="5961578" cy="801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103827"/>
            <a:ext cx="5961578" cy="2630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3843238"/>
            <a:ext cx="1555194" cy="220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B4B8-391E-3F4B-A85A-116A5E5C406F}" type="datetimeFigureOut">
              <a:rPr kumimoji="1" lang="zh-CN" altLang="en-US" smtClean="0"/>
              <a:pPr/>
              <a:t>2019-10-12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3843238"/>
            <a:ext cx="2332792" cy="220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3843238"/>
            <a:ext cx="1555194" cy="220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64DB-E70A-AF47-BA6F-5B5BF6782C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518160" rtl="0" eaLnBrk="1" latinLnBrk="0" hangingPunct="1">
        <a:lnSpc>
          <a:spcPct val="90000"/>
        </a:lnSpc>
        <a:spcBef>
          <a:spcPct val="0"/>
        </a:spcBef>
        <a:buNone/>
        <a:defRPr sz="24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0" indent="-129540" algn="l" defTabSz="51816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indent="-129540" algn="l" defTabSz="51816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00" indent="-129540" algn="l" defTabSz="51816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3pPr>
      <a:lvl4pPr marL="907415" indent="-129540" algn="l" defTabSz="51816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95" indent="-129540" algn="l" defTabSz="51816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575" indent="-129540" algn="l" defTabSz="51816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655" indent="-129540" algn="l" defTabSz="51816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735" indent="-129540" algn="l" defTabSz="51816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815" indent="-129540" algn="l" defTabSz="51816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6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80" algn="l" defTabSz="51816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60" algn="l" defTabSz="51816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875" algn="l" defTabSz="51816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955" algn="l" defTabSz="51816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35" algn="l" defTabSz="51816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5115" algn="l" defTabSz="51816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4195" algn="l" defTabSz="51816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algn="l" defTabSz="51816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" y="-1"/>
            <a:ext cx="6913563" cy="41481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73588" y="2940877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团队：不上</a:t>
            </a:r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90</a:t>
            </a:r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不改名字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成员：张啸宇，赛斌、王苏宏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2611323" y="213815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汇报人：张啸宇</a:t>
            </a:r>
            <a:endParaRPr kumimoji="1" lang="en-US" altLang="zh-CN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14460"/>
            <a:ext cx="309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  [CLS] -&gt; [XLS]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+0.3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dministrator\Desktop\2019-09-28 10_32_57-M-sql.pdf - 福昕阅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67" y="1479549"/>
            <a:ext cx="5383475" cy="140970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624011" y="1852616"/>
            <a:ext cx="390525" cy="280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14460"/>
            <a:ext cx="178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预训练模型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150" y="1253014"/>
            <a:ext cx="432435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en-US" altLang="zh-CN" sz="1100" dirty="0" smtClean="0">
                <a:solidFill>
                  <a:schemeClr val="bg1"/>
                </a:solidFill>
              </a:rPr>
              <a:t>BERT-base</a:t>
            </a:r>
            <a:r>
              <a:rPr lang="zh-CN" altLang="en-US" sz="1100" dirty="0" smtClean="0">
                <a:solidFill>
                  <a:schemeClr val="bg1"/>
                </a:solidFill>
              </a:rPr>
              <a:t>，</a:t>
            </a:r>
            <a:r>
              <a:rPr lang="en-US" altLang="zh-CN" sz="1100" dirty="0" smtClean="0">
                <a:solidFill>
                  <a:schemeClr val="bg1"/>
                </a:solidFill>
              </a:rPr>
              <a:t>Google</a:t>
            </a:r>
            <a:r>
              <a:rPr lang="zh-CN" altLang="en-US" sz="1100" dirty="0" smtClean="0">
                <a:solidFill>
                  <a:schemeClr val="bg1"/>
                </a:solidFill>
              </a:rPr>
              <a:t>，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100" dirty="0" smtClean="0">
                <a:solidFill>
                  <a:schemeClr val="bg1"/>
                </a:solidFill>
              </a:rPr>
              <a:t>: 0.8891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 smtClean="0">
                <a:solidFill>
                  <a:schemeClr val="bg1"/>
                </a:solidFill>
              </a:rPr>
              <a:t>  BERT-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wwm</a:t>
            </a:r>
            <a:r>
              <a:rPr lang="zh-CN" altLang="en-US" sz="1100" dirty="0" smtClean="0">
                <a:solidFill>
                  <a:schemeClr val="bg1"/>
                </a:solidFill>
              </a:rPr>
              <a:t>，哈工大，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100" dirty="0" smtClean="0">
                <a:solidFill>
                  <a:schemeClr val="bg1"/>
                </a:solidFill>
              </a:rPr>
              <a:t>: 0.8892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 smtClean="0">
                <a:solidFill>
                  <a:srgbClr val="FF0000"/>
                </a:solidFill>
              </a:rPr>
              <a:t>  BERT-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wwm</a:t>
            </a:r>
            <a:r>
              <a:rPr lang="en-US" altLang="zh-CN" sz="1100" dirty="0" smtClean="0">
                <a:solidFill>
                  <a:srgbClr val="FF0000"/>
                </a:solidFill>
              </a:rPr>
              <a:t>-ext</a:t>
            </a:r>
            <a:r>
              <a:rPr lang="zh-CN" altLang="en-US" sz="1100" dirty="0" smtClean="0">
                <a:solidFill>
                  <a:srgbClr val="FF0000"/>
                </a:solidFill>
              </a:rPr>
              <a:t>，哈工大，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val_acc</a:t>
            </a:r>
            <a:r>
              <a:rPr lang="en-US" altLang="zh-CN" sz="1100" dirty="0" smtClean="0">
                <a:solidFill>
                  <a:srgbClr val="FF0000"/>
                </a:solidFill>
              </a:rPr>
              <a:t>: 0.8922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 smtClean="0">
                <a:solidFill>
                  <a:schemeClr val="bg1"/>
                </a:solidFill>
              </a:rPr>
              <a:t>  </a:t>
            </a:r>
            <a:r>
              <a:rPr lang="en-US" altLang="zh-CN" sz="1100" dirty="0" err="1" smtClean="0">
                <a:solidFill>
                  <a:srgbClr val="FFFF00"/>
                </a:solidFill>
              </a:rPr>
              <a:t>RoBERTa</a:t>
            </a:r>
            <a:r>
              <a:rPr lang="en-US" altLang="zh-CN" sz="1100" dirty="0" smtClean="0">
                <a:solidFill>
                  <a:srgbClr val="FFFF00"/>
                </a:solidFill>
              </a:rPr>
              <a:t>-</a:t>
            </a:r>
            <a:r>
              <a:rPr lang="en-US" altLang="zh-CN" sz="1100" dirty="0" err="1" smtClean="0">
                <a:solidFill>
                  <a:srgbClr val="FFFF00"/>
                </a:solidFill>
              </a:rPr>
              <a:t>wwm</a:t>
            </a:r>
            <a:r>
              <a:rPr lang="en-US" altLang="zh-CN" sz="1100" dirty="0" smtClean="0">
                <a:solidFill>
                  <a:srgbClr val="FFFF00"/>
                </a:solidFill>
              </a:rPr>
              <a:t>-ext</a:t>
            </a:r>
            <a:r>
              <a:rPr lang="zh-CN" altLang="en-US" sz="1100" dirty="0" smtClean="0">
                <a:solidFill>
                  <a:srgbClr val="FFFF00"/>
                </a:solidFill>
              </a:rPr>
              <a:t>，哈工大，</a:t>
            </a:r>
            <a:r>
              <a:rPr lang="en-US" altLang="zh-CN" sz="1100" dirty="0" err="1" smtClean="0">
                <a:solidFill>
                  <a:srgbClr val="FFFF00"/>
                </a:solidFill>
              </a:rPr>
              <a:t>val_acc</a:t>
            </a:r>
            <a:r>
              <a:rPr lang="en-US" altLang="zh-CN" sz="1100" dirty="0" smtClean="0">
                <a:solidFill>
                  <a:srgbClr val="FFFF00"/>
                </a:solidFill>
              </a:rPr>
              <a:t>: 0.8953</a:t>
            </a:r>
          </a:p>
        </p:txBody>
      </p:sp>
      <p:pic>
        <p:nvPicPr>
          <p:cNvPr id="6" name="Picture 2" descr="C:\Users\Administrator\Desktop\2019-09-28 10_32_57-M-sql.pdf - 福昕阅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0" y="2517445"/>
            <a:ext cx="4071945" cy="106626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043269" y="2574602"/>
            <a:ext cx="652431" cy="22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14460"/>
            <a:ext cx="17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type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编码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150" y="1253014"/>
            <a:ext cx="43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不使用，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200" dirty="0" smtClean="0">
                <a:solidFill>
                  <a:schemeClr val="bg1"/>
                </a:solidFill>
              </a:rPr>
              <a:t>: 0.8913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rgbClr val="FF0000"/>
                </a:solidFill>
              </a:rPr>
              <a:t>  2</a:t>
            </a:r>
            <a:r>
              <a:rPr lang="zh-CN" altLang="en-US" sz="1200" dirty="0" smtClean="0">
                <a:solidFill>
                  <a:srgbClr val="FF0000"/>
                </a:solidFill>
              </a:rPr>
              <a:t>标记，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val_acc</a:t>
            </a:r>
            <a:r>
              <a:rPr lang="en-US" altLang="zh-CN" sz="1200" dirty="0" smtClean="0">
                <a:solidFill>
                  <a:srgbClr val="FF0000"/>
                </a:solidFill>
              </a:rPr>
              <a:t>: 0.8922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3</a:t>
            </a:r>
            <a:r>
              <a:rPr lang="zh-CN" altLang="en-US" sz="1200" dirty="0" smtClean="0">
                <a:solidFill>
                  <a:schemeClr val="bg1"/>
                </a:solidFill>
              </a:rPr>
              <a:t>标记（</a:t>
            </a:r>
            <a:r>
              <a:rPr lang="en-US" altLang="zh-CN" sz="1200" dirty="0" smtClean="0">
                <a:solidFill>
                  <a:schemeClr val="bg1"/>
                </a:solidFill>
              </a:rPr>
              <a:t>X-SQL</a:t>
            </a:r>
            <a:r>
              <a:rPr lang="zh-CN" altLang="en-US" sz="1200" dirty="0" smtClean="0">
                <a:solidFill>
                  <a:schemeClr val="bg1"/>
                </a:solidFill>
              </a:rPr>
              <a:t>），不收敛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 descr="C:\Users\Administrator\Desktop\2019-09-28 10_32_57-M-sql.pdf - 福昕阅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0" y="2517445"/>
            <a:ext cx="4071945" cy="106626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771682" y="3019425"/>
            <a:ext cx="3338481" cy="22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14460"/>
            <a:ext cx="344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子模型融合（</a:t>
            </a:r>
            <a:r>
              <a:rPr lang="en-US" altLang="zh-CN" sz="1400" dirty="0" smtClean="0">
                <a:solidFill>
                  <a:schemeClr val="bg1"/>
                </a:solidFill>
              </a:rPr>
              <a:t> S-num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</a:rPr>
              <a:t>W-num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</a:rPr>
              <a:t>W-op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）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150" y="1253014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S-num: </a:t>
            </a:r>
            <a:r>
              <a:rPr lang="zh-CN" altLang="en-US" sz="1200" dirty="0" smtClean="0">
                <a:solidFill>
                  <a:schemeClr val="bg1"/>
                </a:solidFill>
              </a:rPr>
              <a:t>二分类；</a:t>
            </a:r>
            <a:r>
              <a:rPr lang="en-US" altLang="zh-CN" sz="1200" dirty="0" smtClean="0">
                <a:solidFill>
                  <a:schemeClr val="bg1"/>
                </a:solidFill>
              </a:rPr>
              <a:t>W-num:  </a:t>
            </a:r>
            <a:r>
              <a:rPr lang="zh-CN" altLang="en-US" sz="1200" dirty="0" smtClean="0">
                <a:solidFill>
                  <a:schemeClr val="bg1"/>
                </a:solidFill>
              </a:rPr>
              <a:t>四分类；</a:t>
            </a:r>
            <a:r>
              <a:rPr lang="en-US" altLang="zh-CN" sz="1200" dirty="0" smtClean="0">
                <a:solidFill>
                  <a:schemeClr val="bg1"/>
                </a:solidFill>
              </a:rPr>
              <a:t>W-op</a:t>
            </a:r>
            <a:r>
              <a:rPr lang="zh-CN" altLang="en-US" sz="1200" dirty="0" smtClean="0">
                <a:solidFill>
                  <a:schemeClr val="bg1"/>
                </a:solidFill>
              </a:rPr>
              <a:t>：三分类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不融合，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200" dirty="0" smtClean="0">
                <a:solidFill>
                  <a:schemeClr val="bg1"/>
                </a:solidFill>
              </a:rPr>
              <a:t>: 0.8893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rgbClr val="FF0000"/>
                </a:solidFill>
              </a:rPr>
              <a:t>  W-num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</a:rPr>
              <a:t>W-op</a:t>
            </a:r>
            <a:r>
              <a:rPr lang="zh-CN" altLang="en-US" sz="1200" dirty="0" smtClean="0">
                <a:solidFill>
                  <a:srgbClr val="FF0000"/>
                </a:solidFill>
              </a:rPr>
              <a:t>融合，七分类，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val_acc</a:t>
            </a:r>
            <a:r>
              <a:rPr lang="en-US" altLang="zh-CN" sz="1200" dirty="0" smtClean="0">
                <a:solidFill>
                  <a:srgbClr val="FF0000"/>
                </a:solidFill>
              </a:rPr>
              <a:t>: 0.8922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S-num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</a:rPr>
              <a:t>W-num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</a:rPr>
              <a:t>W-op</a:t>
            </a:r>
            <a:r>
              <a:rPr lang="zh-CN" altLang="en-US" sz="1200" dirty="0" smtClean="0">
                <a:solidFill>
                  <a:schemeClr val="bg1"/>
                </a:solidFill>
              </a:rPr>
              <a:t>融合，十四分类，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200" dirty="0" smtClean="0">
                <a:solidFill>
                  <a:schemeClr val="bg1"/>
                </a:solidFill>
              </a:rPr>
              <a:t>: 0.8812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  <p:pic>
        <p:nvPicPr>
          <p:cNvPr id="6147" name="Picture 3" descr="C:\Users\Administrator\Desktop\2019-09-28 13_12_54-M-sql.pdf - 福昕阅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240" y="2588404"/>
            <a:ext cx="3853898" cy="117123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888821" y="3055573"/>
            <a:ext cx="1119157" cy="22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14460"/>
            <a:ext cx="178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子模型互促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149" y="1253014"/>
            <a:ext cx="590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单独优化</a:t>
            </a:r>
            <a:r>
              <a:rPr lang="en-US" altLang="zh-CN" sz="1200" dirty="0" smtClean="0">
                <a:solidFill>
                  <a:schemeClr val="bg1"/>
                </a:solidFill>
              </a:rPr>
              <a:t>S-num</a:t>
            </a:r>
            <a:r>
              <a:rPr lang="zh-CN" altLang="en-US" sz="1200" dirty="0" smtClean="0">
                <a:solidFill>
                  <a:schemeClr val="bg1"/>
                </a:solidFill>
              </a:rPr>
              <a:t>：不收敛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同时优化</a:t>
            </a:r>
            <a:r>
              <a:rPr lang="en-US" altLang="zh-CN" sz="1200" dirty="0" smtClean="0">
                <a:solidFill>
                  <a:schemeClr val="bg1"/>
                </a:solidFill>
              </a:rPr>
              <a:t>S-num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W-num-op</a:t>
            </a:r>
            <a:r>
              <a:rPr lang="zh-CN" altLang="en-US" sz="1200" dirty="0" smtClean="0">
                <a:solidFill>
                  <a:schemeClr val="bg1"/>
                </a:solidFill>
              </a:rPr>
              <a:t>：收敛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同时优化</a:t>
            </a:r>
            <a:r>
              <a:rPr lang="en-US" altLang="zh-CN" sz="1200" dirty="0" smtClean="0">
                <a:solidFill>
                  <a:schemeClr val="bg1"/>
                </a:solidFill>
              </a:rPr>
              <a:t>S-num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W-num-op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S-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col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S-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col</a:t>
            </a:r>
            <a:r>
              <a:rPr lang="en-US" altLang="zh-CN" sz="1200" dirty="0" smtClean="0">
                <a:solidFill>
                  <a:schemeClr val="bg1"/>
                </a:solidFill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agg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W-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col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W-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col</a:t>
            </a:r>
            <a:r>
              <a:rPr lang="en-US" altLang="zh-CN" sz="1200" dirty="0" smtClean="0">
                <a:solidFill>
                  <a:schemeClr val="bg1"/>
                </a:solidFill>
              </a:rPr>
              <a:t>-op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200" dirty="0" smtClean="0">
                <a:solidFill>
                  <a:schemeClr val="bg1"/>
                </a:solidFill>
              </a:rPr>
              <a:t>: 0.9067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同时优化所有任务，前六项子任务，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200" dirty="0" smtClean="0">
                <a:solidFill>
                  <a:schemeClr val="bg1"/>
                </a:solidFill>
              </a:rPr>
              <a:t>: 0.9145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  <p:pic>
        <p:nvPicPr>
          <p:cNvPr id="7" name="Picture 3" descr="C:\Users\Administrator\Desktop\2019-09-28 13_12_54-M-sql.pdf - 福昕阅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240" y="2588404"/>
            <a:ext cx="3853898" cy="1171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999" y="914460"/>
            <a:ext cx="439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table-column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信息增强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: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column+sim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(content)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+0.4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5193" y="1309682"/>
          <a:ext cx="4989514" cy="109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04"/>
                <a:gridCol w="647700"/>
                <a:gridCol w="927100"/>
                <a:gridCol w="1345672"/>
                <a:gridCol w="1468438"/>
              </a:tblGrid>
              <a:tr h="220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商户类型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地区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区域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商户名称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商户地址</a:t>
                      </a:r>
                      <a:endParaRPr lang="zh-CN" altLang="en-US" sz="800" dirty="0"/>
                    </a:p>
                  </a:txBody>
                  <a:tcPr/>
                </a:tc>
              </a:tr>
              <a:tr h="232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 百货类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广西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防城港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防城港港口区家惠超市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港口区兴港大道</a:t>
                      </a:r>
                      <a:r>
                        <a:rPr lang="en-US" altLang="zh-CN" sz="800" dirty="0" smtClean="0"/>
                        <a:t>95-1</a:t>
                      </a:r>
                      <a:r>
                        <a:rPr lang="zh-CN" altLang="en-US" sz="800" dirty="0" smtClean="0"/>
                        <a:t>号</a:t>
                      </a:r>
                      <a:endParaRPr lang="zh-CN" altLang="en-US" sz="800" dirty="0"/>
                    </a:p>
                  </a:txBody>
                  <a:tcPr anchor="ctr"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百货类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广西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南宁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青秀南城百货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民族大道</a:t>
                      </a:r>
                      <a:r>
                        <a:rPr lang="en-US" altLang="zh-CN" sz="800" dirty="0" smtClean="0"/>
                        <a:t>64</a:t>
                      </a:r>
                      <a:r>
                        <a:rPr lang="zh-CN" altLang="en-US" sz="800" dirty="0" smtClean="0"/>
                        <a:t>号综合商场一楼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百货类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广西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南宁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白沙南城百货公司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南宁市白沙大道</a:t>
                      </a:r>
                      <a:r>
                        <a:rPr lang="en-US" altLang="zh-CN" sz="800" dirty="0" smtClean="0"/>
                        <a:t>20</a:t>
                      </a:r>
                      <a:r>
                        <a:rPr lang="zh-CN" altLang="en-US" sz="800" dirty="0" smtClean="0"/>
                        <a:t>号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1887" y="2400294"/>
            <a:ext cx="504507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</a:rPr>
              <a:t>Query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：青秀南城百货有限公司在南宁的哪个位置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</a:rPr>
              <a:t>SQL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SELECT 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商户地址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WHERE 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区域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=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‘南宁’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AND 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商户名称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=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‘青秀南城百货’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bg1"/>
                </a:solidFill>
              </a:rPr>
              <a:t>信息增强：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地区</a:t>
            </a:r>
            <a:r>
              <a:rPr lang="en-US" altLang="zh-CN" sz="900" b="1" dirty="0" smtClean="0">
                <a:solidFill>
                  <a:schemeClr val="bg1"/>
                </a:solidFill>
              </a:rPr>
              <a:t>-&gt;</a:t>
            </a:r>
            <a:r>
              <a:rPr lang="zh-CN" altLang="en-US" sz="900" b="1" dirty="0" smtClean="0">
                <a:solidFill>
                  <a:schemeClr val="bg1"/>
                </a:solidFill>
              </a:rPr>
              <a:t>“地区，广西”，</a:t>
            </a:r>
            <a:endParaRPr lang="en-US" altLang="zh-CN" sz="9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bg1"/>
                </a:solidFill>
              </a:rPr>
              <a:t>            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区域</a:t>
            </a:r>
            <a:r>
              <a:rPr lang="en-US" altLang="zh-CN" sz="900" b="1" dirty="0" smtClean="0">
                <a:solidFill>
                  <a:schemeClr val="bg1"/>
                </a:solidFill>
              </a:rPr>
              <a:t>-&gt;</a:t>
            </a:r>
            <a:r>
              <a:rPr lang="zh-CN" altLang="en-US" sz="900" b="1" dirty="0" smtClean="0">
                <a:solidFill>
                  <a:schemeClr val="bg1"/>
                </a:solidFill>
              </a:rPr>
              <a:t>“区域，南宁”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14460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value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抽取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7171" name="Picture 3" descr="C:\Users\Administrator\Desktop\2019-09-28 12_23_14-M-sql.pdf - 福昕阅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823" y="2478199"/>
            <a:ext cx="2772756" cy="12409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5149" y="1131090"/>
            <a:ext cx="590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bert</a:t>
            </a:r>
            <a:r>
              <a:rPr lang="en-US" altLang="zh-CN" sz="1200" dirty="0" smtClean="0">
                <a:solidFill>
                  <a:schemeClr val="bg1"/>
                </a:solidFill>
              </a:rPr>
              <a:t> +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crf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200" dirty="0" smtClean="0">
                <a:solidFill>
                  <a:schemeClr val="bg1"/>
                </a:solidFill>
              </a:rPr>
              <a:t>: 0.8785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bert</a:t>
            </a:r>
            <a:r>
              <a:rPr lang="en-US" altLang="zh-CN" sz="1200" dirty="0" smtClean="0">
                <a:solidFill>
                  <a:schemeClr val="bg1"/>
                </a:solidFill>
              </a:rPr>
              <a:t> +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bilstm</a:t>
            </a:r>
            <a:r>
              <a:rPr lang="en-US" altLang="zh-CN" sz="1200" dirty="0" smtClean="0">
                <a:solidFill>
                  <a:schemeClr val="bg1"/>
                </a:solidFill>
              </a:rPr>
              <a:t> +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crf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200" dirty="0" smtClean="0">
                <a:solidFill>
                  <a:schemeClr val="bg1"/>
                </a:solidFill>
              </a:rPr>
              <a:t>: 0.8801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bert</a:t>
            </a:r>
            <a:r>
              <a:rPr lang="en-US" altLang="zh-CN" sz="1200" dirty="0" smtClean="0">
                <a:solidFill>
                  <a:schemeClr val="bg1"/>
                </a:solidFill>
              </a:rPr>
              <a:t> + </a:t>
            </a:r>
            <a:r>
              <a:rPr lang="zh-CN" altLang="en-US" sz="1200" dirty="0" smtClean="0">
                <a:solidFill>
                  <a:schemeClr val="bg1"/>
                </a:solidFill>
              </a:rPr>
              <a:t>半指针，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val_acc</a:t>
            </a:r>
            <a:r>
              <a:rPr lang="en-US" altLang="zh-CN" sz="1200" dirty="0" smtClean="0">
                <a:solidFill>
                  <a:schemeClr val="bg1"/>
                </a:solidFill>
              </a:rPr>
              <a:t>: 0.8891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rgbClr val="FF0000"/>
                </a:solidFill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bert</a:t>
            </a:r>
            <a:r>
              <a:rPr lang="en-US" altLang="zh-CN" sz="1200" dirty="0" smtClean="0">
                <a:solidFill>
                  <a:srgbClr val="FF0000"/>
                </a:solidFill>
              </a:rPr>
              <a:t> + 0/1</a:t>
            </a:r>
            <a:r>
              <a:rPr lang="zh-CN" altLang="en-US" sz="1200" dirty="0" smtClean="0">
                <a:solidFill>
                  <a:srgbClr val="FF0000"/>
                </a:solidFill>
              </a:rPr>
              <a:t>标记，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val_acc</a:t>
            </a:r>
            <a:r>
              <a:rPr lang="en-US" altLang="zh-CN" sz="1200" dirty="0" smtClean="0">
                <a:solidFill>
                  <a:srgbClr val="FF0000"/>
                </a:solidFill>
              </a:rPr>
              <a:t>: 0.8922</a:t>
            </a:r>
            <a:endParaRPr lang="en-US" altLang="zh-CN" sz="11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7656" y="2588028"/>
            <a:ext cx="288227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query</a:t>
            </a:r>
            <a:r>
              <a:rPr lang="zh-CN" altLang="en-US" sz="900" dirty="0" smtClean="0">
                <a:solidFill>
                  <a:schemeClr val="bg1"/>
                </a:solidFill>
              </a:rPr>
              <a:t>：青秀南城百货有限公司在哪？</a:t>
            </a:r>
            <a:endParaRPr lang="en-US" altLang="zh-CN" sz="9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 smtClean="0">
                <a:solidFill>
                  <a:schemeClr val="bg1"/>
                </a:solidFill>
              </a:rPr>
              <a:t>bert_tokenizer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[</a:t>
            </a:r>
            <a:r>
              <a:rPr lang="zh-CN" altLang="en-US" sz="900" dirty="0" smtClean="0">
                <a:solidFill>
                  <a:schemeClr val="bg1"/>
                </a:solidFill>
              </a:rPr>
              <a:t>‘</a:t>
            </a:r>
            <a:r>
              <a:rPr lang="en-US" altLang="zh-CN" sz="900" dirty="0" smtClean="0">
                <a:solidFill>
                  <a:schemeClr val="bg1"/>
                </a:solidFill>
              </a:rPr>
              <a:t>[XLS]</a:t>
            </a:r>
            <a:r>
              <a:rPr lang="zh-CN" altLang="en-US" sz="900" dirty="0" smtClean="0">
                <a:solidFill>
                  <a:schemeClr val="bg1"/>
                </a:solidFill>
              </a:rPr>
              <a:t>’</a:t>
            </a:r>
            <a:r>
              <a:rPr lang="en-US" altLang="zh-CN" sz="900" dirty="0" smtClean="0">
                <a:solidFill>
                  <a:schemeClr val="bg1"/>
                </a:solidFill>
              </a:rPr>
              <a:t>, ‘</a:t>
            </a:r>
            <a:r>
              <a:rPr lang="zh-CN" altLang="en-US" sz="900" dirty="0" smtClean="0">
                <a:solidFill>
                  <a:schemeClr val="bg1"/>
                </a:solidFill>
              </a:rPr>
              <a:t>青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秀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南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城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百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货</a:t>
            </a:r>
            <a:r>
              <a:rPr lang="en-US" altLang="zh-CN" sz="900" dirty="0" smtClean="0">
                <a:solidFill>
                  <a:schemeClr val="bg1"/>
                </a:solidFill>
              </a:rPr>
              <a:t>’, </a:t>
            </a: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 ‘</a:t>
            </a:r>
            <a:r>
              <a:rPr lang="zh-CN" altLang="en-US" sz="900" dirty="0" smtClean="0">
                <a:solidFill>
                  <a:schemeClr val="bg1"/>
                </a:solidFill>
              </a:rPr>
              <a:t>有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限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公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司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在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哪</a:t>
            </a:r>
            <a:r>
              <a:rPr lang="en-US" altLang="zh-CN" sz="900" dirty="0" smtClean="0">
                <a:solidFill>
                  <a:schemeClr val="bg1"/>
                </a:solidFill>
              </a:rPr>
              <a:t>’, ‘</a:t>
            </a:r>
            <a:r>
              <a:rPr lang="zh-CN" altLang="en-US" sz="900" dirty="0" smtClean="0">
                <a:solidFill>
                  <a:schemeClr val="bg1"/>
                </a:solidFill>
              </a:rPr>
              <a:t>？</a:t>
            </a:r>
            <a:r>
              <a:rPr lang="en-US" altLang="zh-CN" sz="900" dirty="0" smtClean="0">
                <a:solidFill>
                  <a:schemeClr val="bg1"/>
                </a:solidFill>
              </a:rPr>
              <a:t>’,  ‘[SEP]’]</a:t>
            </a: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value:</a:t>
            </a:r>
            <a:r>
              <a:rPr lang="zh-CN" altLang="en-US" sz="900" dirty="0" smtClean="0">
                <a:solidFill>
                  <a:schemeClr val="bg1"/>
                </a:solidFill>
              </a:rPr>
              <a:t>：青秀南城百货有限公司</a:t>
            </a:r>
            <a:endParaRPr lang="en-US" altLang="zh-CN" sz="9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tag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[0, 1, 1, 1, 1, 1, 1, 1, 1, 1, 1, 0, 0, 0, 0]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14460"/>
            <a:ext cx="290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value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检索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149" y="1131090"/>
            <a:ext cx="5902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rouge-L </a:t>
            </a:r>
            <a:r>
              <a:rPr lang="zh-CN" altLang="en-US" sz="1200" dirty="0" smtClean="0">
                <a:solidFill>
                  <a:schemeClr val="bg1"/>
                </a:solidFill>
              </a:rPr>
              <a:t>匹配：</a:t>
            </a:r>
            <a:r>
              <a:rPr lang="en-US" altLang="zh-CN" sz="1200" dirty="0" smtClean="0">
                <a:solidFill>
                  <a:schemeClr val="bg1"/>
                </a:solidFill>
              </a:rPr>
              <a:t>0.9213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机器学习</a:t>
            </a:r>
            <a:r>
              <a:rPr lang="en-US" altLang="zh-CN" sz="1200" dirty="0" smtClean="0">
                <a:solidFill>
                  <a:schemeClr val="bg1"/>
                </a:solidFill>
              </a:rPr>
              <a:t>(5</a:t>
            </a:r>
            <a:r>
              <a:rPr lang="zh-CN" altLang="en-US" sz="1200" dirty="0" smtClean="0">
                <a:solidFill>
                  <a:schemeClr val="bg1"/>
                </a:solidFill>
              </a:rPr>
              <a:t>特征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</a:p>
          <a:p>
            <a:pPr marL="266700" lvl="1" indent="190500">
              <a:buFont typeface="Wingdings" panose="05000000000000000000" pitchFamily="2" charset="2"/>
              <a:buChar char="l"/>
            </a:pPr>
            <a:r>
              <a:rPr lang="en-US" altLang="zh-CN" sz="1100" dirty="0" err="1" smtClean="0">
                <a:solidFill>
                  <a:srgbClr val="FF0000"/>
                </a:solidFill>
              </a:rPr>
              <a:t>Lr</a:t>
            </a:r>
            <a:r>
              <a:rPr lang="en-US" altLang="zh-CN" sz="1100" dirty="0" smtClean="0">
                <a:solidFill>
                  <a:srgbClr val="FF0000"/>
                </a:solidFill>
              </a:rPr>
              <a:t>: 0.9772</a:t>
            </a:r>
          </a:p>
          <a:p>
            <a:pPr marL="266700" lvl="1" indent="190500"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prstClr val="white"/>
                </a:solidFill>
              </a:rPr>
              <a:t>SVR: 0.7755</a:t>
            </a:r>
          </a:p>
          <a:p>
            <a:pPr marL="266700" lvl="1" indent="190500">
              <a:buFont typeface="Wingdings" panose="05000000000000000000" pitchFamily="2" charset="2"/>
              <a:buChar char="l"/>
            </a:pPr>
            <a:r>
              <a:rPr lang="en-US" altLang="zh-CN" sz="1100" dirty="0" err="1" smtClean="0">
                <a:solidFill>
                  <a:prstClr val="white"/>
                </a:solidFill>
              </a:rPr>
              <a:t>Bayes</a:t>
            </a:r>
            <a:r>
              <a:rPr lang="en-US" altLang="zh-CN" sz="1100" dirty="0" smtClean="0">
                <a:solidFill>
                  <a:prstClr val="white"/>
                </a:solidFill>
              </a:rPr>
              <a:t>: 0.9334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神经网络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66700" lvl="1" indent="19050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rgbClr val="FFFF00"/>
                </a:solidFill>
              </a:rPr>
              <a:t>句对模型</a:t>
            </a:r>
            <a:r>
              <a:rPr lang="en-US" altLang="zh-CN" sz="1100" dirty="0" smtClean="0">
                <a:solidFill>
                  <a:srgbClr val="FFFF00"/>
                </a:solidFill>
              </a:rPr>
              <a:t>:0.9852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09950" y="1039351"/>
          <a:ext cx="2956454" cy="130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04"/>
                <a:gridCol w="647700"/>
                <a:gridCol w="927100"/>
                <a:gridCol w="781050"/>
              </a:tblGrid>
              <a:tr h="220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代码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名称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上市地点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周涨跌幅</a:t>
                      </a:r>
                      <a:endParaRPr lang="zh-CN" altLang="en-US" sz="800" dirty="0"/>
                    </a:p>
                  </a:txBody>
                  <a:tcPr/>
                </a:tc>
              </a:tr>
              <a:tr h="232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 </a:t>
                      </a:r>
                      <a:r>
                        <a:rPr lang="en-US" altLang="zh-CN" sz="800" dirty="0" smtClean="0"/>
                        <a:t>SINA.O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新浪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纳斯达克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-4.52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BITA.N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易车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-4.78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SFUN.N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搜房网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-9.52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RENN.N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人人网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-9.55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TENG.N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腾讯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香港联交所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+1.23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09950" y="2477193"/>
            <a:ext cx="2774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</a:rPr>
              <a:t>Query1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：人人周涨跌幅是多少？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r>
              <a:rPr lang="en-US" altLang="zh-CN" sz="1100" b="1" dirty="0" smtClean="0">
                <a:solidFill>
                  <a:schemeClr val="bg1"/>
                </a:solidFill>
              </a:rPr>
              <a:t>Value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：人人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endParaRPr lang="en-US" altLang="zh-CN" sz="1100" b="1" dirty="0" smtClean="0">
              <a:solidFill>
                <a:schemeClr val="bg1"/>
              </a:solidFill>
            </a:endParaRPr>
          </a:p>
          <a:p>
            <a:r>
              <a:rPr lang="en-US" altLang="zh-CN" sz="1100" b="1" dirty="0" smtClean="0">
                <a:solidFill>
                  <a:schemeClr val="bg1"/>
                </a:solidFill>
              </a:rPr>
              <a:t>Query2: 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企鹅在哪上市？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r>
              <a:rPr lang="en-US" altLang="zh-CN" sz="1100" b="1" dirty="0" smtClean="0">
                <a:solidFill>
                  <a:schemeClr val="bg1"/>
                </a:solidFill>
              </a:rPr>
              <a:t>Value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：腾讯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14460"/>
            <a:ext cx="340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Select-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col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Where-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col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联合修正，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+0.21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149" y="1230846"/>
            <a:ext cx="590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假定：</a:t>
            </a:r>
            <a:r>
              <a:rPr lang="en-US" altLang="zh-CN" sz="1200" dirty="0" smtClean="0">
                <a:solidFill>
                  <a:schemeClr val="bg1"/>
                </a:solidFill>
              </a:rPr>
              <a:t>Select-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col</a:t>
            </a:r>
            <a:r>
              <a:rPr lang="zh-CN" altLang="en-US" sz="1200" dirty="0" smtClean="0">
                <a:solidFill>
                  <a:schemeClr val="bg1"/>
                </a:solidFill>
              </a:rPr>
              <a:t>与</a:t>
            </a:r>
            <a:r>
              <a:rPr lang="en-US" altLang="zh-CN" sz="1200" dirty="0" smtClean="0">
                <a:solidFill>
                  <a:schemeClr val="bg1"/>
                </a:solidFill>
              </a:rPr>
              <a:t>Where-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col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</a:rPr>
              <a:t>不重合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bg1"/>
                </a:solidFill>
              </a:rPr>
              <a:t>  规则</a:t>
            </a:r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</a:rPr>
              <a:t>：如果</a:t>
            </a:r>
            <a:r>
              <a:rPr lang="en-US" altLang="zh-CN" sz="1200" dirty="0" smtClean="0">
                <a:solidFill>
                  <a:schemeClr val="bg1"/>
                </a:solidFill>
              </a:rPr>
              <a:t>S-num</a:t>
            </a:r>
            <a:r>
              <a:rPr lang="zh-CN" altLang="en-US" sz="1200" dirty="0" smtClean="0">
                <a:solidFill>
                  <a:schemeClr val="bg1"/>
                </a:solidFill>
              </a:rPr>
              <a:t>为</a:t>
            </a:r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</a:rPr>
              <a:t>W-num</a:t>
            </a:r>
            <a:r>
              <a:rPr lang="zh-CN" altLang="en-US" sz="1200" dirty="0" smtClean="0">
                <a:solidFill>
                  <a:schemeClr val="bg1"/>
                </a:solidFill>
              </a:rPr>
              <a:t>为</a:t>
            </a:r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，依据概率进行判断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规则</a:t>
            </a:r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：如果</a:t>
            </a:r>
            <a:r>
              <a:rPr lang="en-US" altLang="zh-CN" sz="1200" dirty="0" smtClean="0">
                <a:solidFill>
                  <a:schemeClr val="bg1"/>
                </a:solidFill>
              </a:rPr>
              <a:t>S-num</a:t>
            </a:r>
            <a:r>
              <a:rPr lang="zh-CN" altLang="en-US" sz="1200" dirty="0" smtClean="0">
                <a:solidFill>
                  <a:schemeClr val="bg1"/>
                </a:solidFill>
              </a:rPr>
              <a:t>小于</a:t>
            </a:r>
            <a:r>
              <a:rPr lang="en-US" altLang="zh-CN" sz="1200" dirty="0" smtClean="0">
                <a:solidFill>
                  <a:schemeClr val="bg1"/>
                </a:solidFill>
              </a:rPr>
              <a:t>W-num</a:t>
            </a:r>
            <a:r>
              <a:rPr lang="zh-CN" altLang="en-US" sz="1200" dirty="0" smtClean="0">
                <a:solidFill>
                  <a:schemeClr val="bg1"/>
                </a:solidFill>
              </a:rPr>
              <a:t>，则该字段属于</a:t>
            </a:r>
            <a:r>
              <a:rPr lang="en-US" altLang="zh-CN" sz="1200" dirty="0" smtClean="0">
                <a:solidFill>
                  <a:schemeClr val="bg1"/>
                </a:solidFill>
              </a:rPr>
              <a:t>Select</a:t>
            </a:r>
            <a:r>
              <a:rPr lang="zh-CN" altLang="en-US" sz="1200" dirty="0" smtClean="0">
                <a:solidFill>
                  <a:schemeClr val="bg1"/>
                </a:solidFill>
              </a:rPr>
              <a:t>部分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结果展示</a:t>
            </a:r>
            <a:endParaRPr lang="en-US" altLang="zh-CN" sz="2000" b="1" dirty="0" smtClean="0">
              <a:solidFill>
                <a:srgbClr val="FDF0CF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7187" y="1257993"/>
          <a:ext cx="5696988" cy="66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95"/>
                <a:gridCol w="544977"/>
                <a:gridCol w="626266"/>
                <a:gridCol w="612987"/>
                <a:gridCol w="700383"/>
                <a:gridCol w="592975"/>
                <a:gridCol w="653934"/>
                <a:gridCol w="748146"/>
                <a:gridCol w="626225"/>
              </a:tblGrid>
              <a:tr h="220724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err="1" smtClean="0"/>
                        <a:t>S_num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err="1" smtClean="0"/>
                        <a:t>S_col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err="1" smtClean="0"/>
                        <a:t>S_col_agg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err="1" smtClean="0"/>
                        <a:t>W_num_op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err="1" smtClean="0"/>
                        <a:t>W_col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err="1" smtClean="0"/>
                        <a:t>W_col_op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err="1" smtClean="0"/>
                        <a:t>W_col_value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err="1" smtClean="0"/>
                        <a:t>join_acc</a:t>
                      </a:r>
                      <a:endParaRPr lang="zh-CN" altLang="en-US" sz="800" dirty="0"/>
                    </a:p>
                  </a:txBody>
                  <a:tcPr anchor="ctr"/>
                </a:tc>
              </a:tr>
              <a:tr h="232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0.9952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0.9783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0.9893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0.9745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0.9851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0.9910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0.9697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0.8922</a:t>
                      </a:r>
                      <a:endParaRPr lang="zh-CN" altLang="en-US" sz="800" dirty="0"/>
                    </a:p>
                  </a:txBody>
                  <a:tcPr anchor="ctr"/>
                </a:tc>
              </a:tr>
              <a:tr h="209107">
                <a:tc>
                  <a:txBody>
                    <a:bodyPr/>
                    <a:lstStyle/>
                    <a:p>
                      <a:pPr marL="0" algn="ctr" defTabSz="518160" rtl="0" eaLnBrk="1" latinLnBrk="0" hangingPunct="1"/>
                      <a:r>
                        <a:rPr lang="zh-CN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集成模型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0.9955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0.9838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0.9893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0.9768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0.9907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0.9925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0.9701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0.9051</a:t>
                      </a:r>
                      <a:endParaRPr lang="zh-CN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194" name="Picture 2" descr="C:\Users\Administrator\Desktop\2019-09-28 13_19_30-首届中文NL2SQL挑战赛-天池大赛-阿里云天池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105" y="2334687"/>
            <a:ext cx="2831868" cy="1386253"/>
          </a:xfrm>
          <a:prstGeom prst="rect">
            <a:avLst/>
          </a:prstGeom>
          <a:noFill/>
        </p:spPr>
      </p:pic>
      <p:pic>
        <p:nvPicPr>
          <p:cNvPr id="8195" name="Picture 3" descr="C:\Users\Administrator\Desktop\2019-09-28 13_19_37-首届中文NL2SQL挑战赛-天池大赛-阿里云天池.png"/>
          <p:cNvPicPr>
            <a:picLocks noChangeAspect="1" noChangeArrowheads="1"/>
          </p:cNvPicPr>
          <p:nvPr/>
        </p:nvPicPr>
        <p:blipFill>
          <a:blip r:embed="rId3"/>
          <a:srcRect r="8919"/>
          <a:stretch>
            <a:fillRect/>
          </a:stretch>
        </p:blipFill>
        <p:spPr bwMode="auto">
          <a:xfrm>
            <a:off x="583399" y="2329146"/>
            <a:ext cx="2963370" cy="1375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242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任务描述</a:t>
            </a:r>
            <a:endParaRPr lang="zh-CN" altLang="en-US" sz="2000" b="1" dirty="0">
              <a:solidFill>
                <a:srgbClr val="FDF0C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6174" y="1162050"/>
          <a:ext cx="4421453" cy="151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04"/>
                <a:gridCol w="647700"/>
                <a:gridCol w="927100"/>
                <a:gridCol w="711200"/>
                <a:gridCol w="781050"/>
                <a:gridCol w="753799"/>
              </a:tblGrid>
              <a:tr h="220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代码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名称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上市地点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收盘价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周涨跌幅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月涨跌幅</a:t>
                      </a:r>
                      <a:endParaRPr lang="zh-CN" altLang="en-US" sz="800" dirty="0"/>
                    </a:p>
                  </a:txBody>
                  <a:tcPr/>
                </a:tc>
              </a:tr>
              <a:tr h="232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 </a:t>
                      </a:r>
                      <a:r>
                        <a:rPr lang="en-US" altLang="zh-CN" sz="800" dirty="0" smtClean="0"/>
                        <a:t>SINA.O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新浪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纳斯达克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58.93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-4.52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8.791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BITA.N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易车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18.11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-4.78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-11.742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JRJC.O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金融界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纳斯达克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1.03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-7.21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30.383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TAOP.O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淘屏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纳斯达克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1.09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-9.17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2.834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SFUN.N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搜房网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1.71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-9.52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28.575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RENN.N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人人网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1.61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-9.55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14.18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8874" y="2863850"/>
            <a:ext cx="4556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</a:rPr>
              <a:t>Query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：搜房网和人人网的周涨跌幅分别是多少？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</a:rPr>
              <a:t>SQL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SELECT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 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周涨跌幅 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WHERE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 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名称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=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‘搜房网’ 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OR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 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名称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=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‘人人网’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DF0CF"/>
                </a:solidFill>
              </a:rPr>
              <a:t>Discussion(</a:t>
            </a:r>
            <a:r>
              <a:rPr lang="zh-CN" altLang="en-US" sz="2000" b="1" dirty="0" smtClean="0">
                <a:solidFill>
                  <a:srgbClr val="FDF0CF"/>
                </a:solidFill>
              </a:rPr>
              <a:t>应用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914460"/>
            <a:ext cx="3409950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有无答案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内容编码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语义匹配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多表转换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DF0CF"/>
                </a:solidFill>
              </a:rPr>
              <a:t>Discussion(</a:t>
            </a:r>
            <a:r>
              <a:rPr lang="zh-CN" altLang="en-US" sz="2000" b="1" dirty="0" smtClean="0">
                <a:solidFill>
                  <a:srgbClr val="FDF0CF"/>
                </a:solidFill>
              </a:rPr>
              <a:t>应用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914460"/>
            <a:ext cx="3409950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有无答案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内容编码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语义匹配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多表转换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91601" y="1115440"/>
          <a:ext cx="3667654" cy="151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04"/>
                <a:gridCol w="647700"/>
                <a:gridCol w="927100"/>
                <a:gridCol w="711200"/>
                <a:gridCol w="781050"/>
              </a:tblGrid>
              <a:tr h="220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代码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名称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上市地点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收盘价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周涨跌幅</a:t>
                      </a:r>
                      <a:endParaRPr lang="zh-CN" altLang="en-US" sz="800" dirty="0"/>
                    </a:p>
                  </a:txBody>
                  <a:tcPr/>
                </a:tc>
              </a:tr>
              <a:tr h="232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 </a:t>
                      </a:r>
                      <a:r>
                        <a:rPr lang="en-US" altLang="zh-CN" sz="800" dirty="0" smtClean="0"/>
                        <a:t>SINA.O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新浪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纳斯达克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58.93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-4.52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BITA.N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易车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18.11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-4.78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JRJC.O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金融界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纳斯达克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1.03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-7.21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TAOP.O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淘屏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纳斯达克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1.09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-9.17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SFUN.N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搜房网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1.71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-9.52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RENN.N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人人网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1.61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-9.55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7143" y="2635305"/>
            <a:ext cx="25352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</a:rPr>
              <a:t>Query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：阿里巴巴的周涨跌幅是多少？</a:t>
            </a:r>
            <a:endParaRPr lang="en-US" altLang="zh-CN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DF0CF"/>
                </a:solidFill>
              </a:rPr>
              <a:t>Discussion(</a:t>
            </a:r>
            <a:r>
              <a:rPr lang="zh-CN" altLang="en-US" sz="2000" b="1" dirty="0" smtClean="0">
                <a:solidFill>
                  <a:srgbClr val="FDF0CF"/>
                </a:solidFill>
              </a:rPr>
              <a:t>应用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914460"/>
            <a:ext cx="3409950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有无答案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内容编码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语义匹配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多表转换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86737" y="1241367"/>
          <a:ext cx="3521076" cy="109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04"/>
                <a:gridCol w="647700"/>
                <a:gridCol w="927100"/>
                <a:gridCol w="1345672"/>
              </a:tblGrid>
              <a:tr h="220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商户类型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地区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区域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商户名称</a:t>
                      </a:r>
                      <a:endParaRPr lang="zh-CN" altLang="en-US" sz="800" dirty="0"/>
                    </a:p>
                  </a:txBody>
                  <a:tcPr/>
                </a:tc>
              </a:tr>
              <a:tr h="232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 百货类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广西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防城港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防城港港口区家惠超市</a:t>
                      </a:r>
                      <a:endParaRPr lang="zh-CN" altLang="en-US" sz="800" dirty="0"/>
                    </a:p>
                  </a:txBody>
                  <a:tcPr anchor="ctr"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百货类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广西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南宁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青秀南城百货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百货类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广西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南宁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白沙南城百货公司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3485" y="2400294"/>
            <a:ext cx="50450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</a:rPr>
              <a:t>Query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：青秀南城百货有限公司在南宁的哪个位置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bg1"/>
                </a:solidFill>
              </a:rPr>
              <a:t>信息增强：</a:t>
            </a:r>
            <a:endParaRPr lang="en-US" altLang="zh-CN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</a:rPr>
              <a:t>          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地区</a:t>
            </a:r>
            <a:r>
              <a:rPr lang="en-US" altLang="zh-CN" sz="900" b="1" dirty="0" smtClean="0">
                <a:solidFill>
                  <a:schemeClr val="bg1"/>
                </a:solidFill>
              </a:rPr>
              <a:t>-&gt;</a:t>
            </a:r>
            <a:r>
              <a:rPr lang="zh-CN" altLang="en-US" sz="900" b="1" dirty="0" smtClean="0">
                <a:solidFill>
                  <a:schemeClr val="bg1"/>
                </a:solidFill>
              </a:rPr>
              <a:t>“地区，广西”，</a:t>
            </a:r>
            <a:endParaRPr lang="en-US" altLang="zh-CN" sz="9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bg1"/>
                </a:solidFill>
              </a:rPr>
              <a:t>            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区域</a:t>
            </a:r>
            <a:r>
              <a:rPr lang="en-US" altLang="zh-CN" sz="900" b="1" dirty="0" smtClean="0">
                <a:solidFill>
                  <a:schemeClr val="bg1"/>
                </a:solidFill>
              </a:rPr>
              <a:t>-&gt;</a:t>
            </a:r>
            <a:r>
              <a:rPr lang="zh-CN" altLang="en-US" sz="900" b="1" dirty="0" smtClean="0">
                <a:solidFill>
                  <a:schemeClr val="bg1"/>
                </a:solidFill>
              </a:rPr>
              <a:t>“区域，南宁”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DF0CF"/>
                </a:solidFill>
              </a:rPr>
              <a:t>Discussion(</a:t>
            </a:r>
            <a:r>
              <a:rPr lang="zh-CN" altLang="en-US" sz="2000" b="1" dirty="0" smtClean="0">
                <a:solidFill>
                  <a:srgbClr val="FDF0CF"/>
                </a:solidFill>
              </a:rPr>
              <a:t>应用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914460"/>
            <a:ext cx="3409950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有无答案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内容编码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语义匹配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多表转换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09950" y="1039351"/>
          <a:ext cx="2956454" cy="130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04"/>
                <a:gridCol w="647700"/>
                <a:gridCol w="927100"/>
                <a:gridCol w="781050"/>
              </a:tblGrid>
              <a:tr h="220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代码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名称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上市地点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周涨跌幅</a:t>
                      </a:r>
                      <a:endParaRPr lang="zh-CN" altLang="en-US" sz="800" dirty="0"/>
                    </a:p>
                  </a:txBody>
                  <a:tcPr/>
                </a:tc>
              </a:tr>
              <a:tr h="232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 </a:t>
                      </a:r>
                      <a:r>
                        <a:rPr lang="en-US" altLang="zh-CN" sz="800" dirty="0" smtClean="0"/>
                        <a:t>SINA.O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新浪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纳斯达克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-4.52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BITA.N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易车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-4.78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SFUN.N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搜房网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-9.52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RENN.N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人人网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纽约证券交易所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-9.55</a:t>
                      </a:r>
                      <a:endParaRPr lang="zh-CN" altLang="en-US" sz="800" dirty="0"/>
                    </a:p>
                  </a:txBody>
                  <a:tcPr/>
                </a:tc>
              </a:tr>
              <a:tr h="209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TENG.N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腾讯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/>
                        <a:t>香港联交所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+1.23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4530" y="2449483"/>
            <a:ext cx="2774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</a:rPr>
              <a:t>Query2: 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企鹅在哪上市？</a:t>
            </a:r>
            <a:endParaRPr lang="en-US" altLang="zh-CN" sz="11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DF0CF"/>
                </a:solidFill>
              </a:rPr>
              <a:t>Discussion(</a:t>
            </a:r>
            <a:r>
              <a:rPr lang="zh-CN" altLang="en-US" sz="2000" b="1" dirty="0" smtClean="0">
                <a:solidFill>
                  <a:srgbClr val="FDF0CF"/>
                </a:solidFill>
              </a:rPr>
              <a:t>应用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914460"/>
            <a:ext cx="3409950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有无答案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内容编码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语义匹配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多表转换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9218" name="Picture 2" descr="C:\Users\Administrator\Desktop\2019-09-28 13_28_24-Spider_ Yale Semantic Parsing and Text-to-SQL Challen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3759" y="939861"/>
            <a:ext cx="4333892" cy="2941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45618"/>
          <a:stretch>
            <a:fillRect/>
          </a:stretch>
        </p:blipFill>
        <p:spPr>
          <a:xfrm>
            <a:off x="4761" y="1892300"/>
            <a:ext cx="6913563" cy="2255836"/>
          </a:xfrm>
          <a:prstGeom prst="rect">
            <a:avLst/>
          </a:prstGeom>
        </p:spPr>
      </p:pic>
      <p:sp>
        <p:nvSpPr>
          <p:cNvPr id="4" name="文本框 5"/>
          <p:cNvSpPr txBox="1"/>
          <p:nvPr/>
        </p:nvSpPr>
        <p:spPr>
          <a:xfrm>
            <a:off x="2598623" y="258445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汇报人：张啸宇</a:t>
            </a:r>
            <a:endParaRPr kumimoji="1" lang="en-US" altLang="zh-CN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2019.10.12</a:t>
            </a:r>
          </a:p>
        </p:txBody>
      </p:sp>
      <p:sp>
        <p:nvSpPr>
          <p:cNvPr id="7" name="矩形 6"/>
          <p:cNvSpPr/>
          <p:nvPr/>
        </p:nvSpPr>
        <p:spPr>
          <a:xfrm>
            <a:off x="1802820" y="1136650"/>
            <a:ext cx="32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Thank you</a:t>
            </a: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数据集</a:t>
            </a:r>
            <a:endParaRPr lang="en-US" altLang="zh-CN" sz="2000" b="1" dirty="0" smtClean="0">
              <a:solidFill>
                <a:srgbClr val="FDF0C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914460"/>
            <a:ext cx="43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单表转换：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WikiSQL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TableQA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多表转换：</a:t>
            </a:r>
            <a:r>
              <a:rPr lang="en-US" altLang="zh-CN" sz="1200" dirty="0" smtClean="0">
                <a:solidFill>
                  <a:schemeClr val="bg1"/>
                </a:solidFill>
              </a:rPr>
              <a:t>Spider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DF0CF"/>
                </a:solidFill>
              </a:rPr>
              <a:t>WikiSQL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  VS  </a:t>
            </a:r>
            <a:r>
              <a:rPr lang="en-US" altLang="zh-CN" sz="2000" b="1" dirty="0" err="1" smtClean="0">
                <a:solidFill>
                  <a:srgbClr val="FDF0CF"/>
                </a:solidFill>
              </a:rPr>
              <a:t>TableQA</a:t>
            </a:r>
            <a:endParaRPr lang="en-US" altLang="zh-CN" sz="2000" b="1" dirty="0" smtClean="0">
              <a:solidFill>
                <a:srgbClr val="FDF0C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28760"/>
            <a:ext cx="4324350" cy="261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语种，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WikiSQL</a:t>
            </a:r>
            <a:r>
              <a:rPr lang="zh-CN" altLang="en-US" sz="1200" dirty="0" smtClean="0">
                <a:solidFill>
                  <a:schemeClr val="bg1"/>
                </a:solidFill>
              </a:rPr>
              <a:t>：英文，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TableQA</a:t>
            </a:r>
            <a:r>
              <a:rPr lang="zh-CN" altLang="en-US" sz="1200" dirty="0" smtClean="0">
                <a:solidFill>
                  <a:schemeClr val="bg1"/>
                </a:solidFill>
              </a:rPr>
              <a:t>：中文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数量，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WikiSQL</a:t>
            </a:r>
            <a:r>
              <a:rPr lang="zh-CN" altLang="en-US" sz="1200" dirty="0" smtClean="0">
                <a:solidFill>
                  <a:schemeClr val="bg1"/>
                </a:solidFill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</a:rPr>
              <a:t>8w+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TableQA</a:t>
            </a:r>
            <a:r>
              <a:rPr lang="zh-CN" altLang="en-US" sz="1200" dirty="0" smtClean="0">
                <a:solidFill>
                  <a:schemeClr val="bg1"/>
                </a:solidFill>
              </a:rPr>
              <a:t>：</a:t>
            </a:r>
            <a:r>
              <a:rPr lang="en-US" altLang="zh-CN" sz="1200" dirty="0" smtClean="0">
                <a:solidFill>
                  <a:schemeClr val="bg1"/>
                </a:solidFill>
              </a:rPr>
              <a:t>5w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难易，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WikiSQL</a:t>
            </a:r>
            <a:r>
              <a:rPr lang="zh-CN" altLang="en-US" sz="1200" dirty="0" smtClean="0">
                <a:solidFill>
                  <a:schemeClr val="bg1"/>
                </a:solidFill>
              </a:rPr>
              <a:t>：简单，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TableQA</a:t>
            </a:r>
            <a:r>
              <a:rPr lang="zh-CN" altLang="en-US" sz="1200" dirty="0" smtClean="0">
                <a:solidFill>
                  <a:schemeClr val="bg1"/>
                </a:solidFill>
              </a:rPr>
              <a:t>：较难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schemeClr val="bg1"/>
                </a:solidFill>
              </a:rPr>
              <a:t>Select</a:t>
            </a:r>
            <a:r>
              <a:rPr lang="zh-CN" altLang="en-US" sz="1100" dirty="0" smtClean="0">
                <a:solidFill>
                  <a:schemeClr val="bg1"/>
                </a:solidFill>
              </a:rPr>
              <a:t>字段数量：</a:t>
            </a:r>
            <a:r>
              <a:rPr lang="en-US" altLang="zh-CN" sz="1100" dirty="0" smtClean="0">
                <a:solidFill>
                  <a:schemeClr val="bg1"/>
                </a:solidFill>
              </a:rPr>
              <a:t>1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vs</a:t>
            </a:r>
            <a:r>
              <a:rPr lang="en-US" altLang="zh-CN" sz="1100" dirty="0" smtClean="0">
                <a:solidFill>
                  <a:schemeClr val="bg1"/>
                </a:solidFill>
              </a:rPr>
              <a:t> [1, 2]</a:t>
            </a: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schemeClr val="bg1"/>
                </a:solidFill>
              </a:rPr>
              <a:t>Where</a:t>
            </a:r>
            <a:r>
              <a:rPr lang="zh-CN" altLang="en-US" sz="1100" dirty="0" smtClean="0">
                <a:solidFill>
                  <a:schemeClr val="bg1"/>
                </a:solidFill>
              </a:rPr>
              <a:t>条件数量：以单个为主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vs</a:t>
            </a:r>
            <a:r>
              <a:rPr lang="en-US" altLang="zh-CN" sz="1100" dirty="0" smtClean="0">
                <a:solidFill>
                  <a:schemeClr val="bg1"/>
                </a:solidFill>
              </a:rPr>
              <a:t> </a:t>
            </a:r>
            <a:r>
              <a:rPr lang="zh-CN" altLang="en-US" sz="1100" dirty="0" smtClean="0">
                <a:solidFill>
                  <a:schemeClr val="bg1"/>
                </a:solidFill>
              </a:rPr>
              <a:t>以多个为主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schemeClr val="bg1"/>
                </a:solidFill>
              </a:rPr>
              <a:t>Where</a:t>
            </a:r>
            <a:r>
              <a:rPr lang="zh-CN" altLang="en-US" sz="1100" dirty="0" smtClean="0">
                <a:solidFill>
                  <a:schemeClr val="bg1"/>
                </a:solidFill>
              </a:rPr>
              <a:t>条件操作：</a:t>
            </a:r>
            <a:r>
              <a:rPr lang="en-US" altLang="zh-CN" sz="1100" dirty="0" smtClean="0">
                <a:solidFill>
                  <a:schemeClr val="bg1"/>
                </a:solidFill>
              </a:rPr>
              <a:t>AND 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vs</a:t>
            </a:r>
            <a:r>
              <a:rPr lang="en-US" altLang="zh-CN" sz="1100" dirty="0" smtClean="0">
                <a:solidFill>
                  <a:schemeClr val="bg1"/>
                </a:solidFill>
              </a:rPr>
              <a:t>  [AND</a:t>
            </a:r>
            <a:r>
              <a:rPr lang="zh-CN" altLang="en-US" sz="1100" dirty="0" smtClean="0">
                <a:solidFill>
                  <a:schemeClr val="bg1"/>
                </a:solidFill>
              </a:rPr>
              <a:t>，</a:t>
            </a:r>
            <a:r>
              <a:rPr lang="en-US" altLang="zh-CN" sz="1100" dirty="0" smtClean="0">
                <a:solidFill>
                  <a:schemeClr val="bg1"/>
                </a:solidFill>
              </a:rPr>
              <a:t>OR]</a:t>
            </a: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schemeClr val="bg1"/>
                </a:solidFill>
              </a:rPr>
              <a:t>Value</a:t>
            </a:r>
            <a:r>
              <a:rPr lang="zh-CN" altLang="en-US" sz="1100" dirty="0" smtClean="0">
                <a:solidFill>
                  <a:schemeClr val="bg1"/>
                </a:solidFill>
              </a:rPr>
              <a:t>标准度：存在于数据库表中 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vs</a:t>
            </a:r>
            <a:r>
              <a:rPr lang="en-US" altLang="zh-CN" sz="1100" dirty="0" smtClean="0">
                <a:solidFill>
                  <a:schemeClr val="bg1"/>
                </a:solidFill>
              </a:rPr>
              <a:t>  </a:t>
            </a:r>
            <a:r>
              <a:rPr lang="zh-CN" altLang="en-US" sz="1100" dirty="0" smtClean="0">
                <a:solidFill>
                  <a:schemeClr val="bg1"/>
                </a:solidFill>
              </a:rPr>
              <a:t>形式多样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 smtClean="0">
              <a:solidFill>
                <a:schemeClr val="bg1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50" dirty="0" smtClean="0">
              <a:solidFill>
                <a:schemeClr val="bg1"/>
              </a:solidFill>
            </a:endParaRPr>
          </a:p>
          <a:p>
            <a:endParaRPr lang="en-US" altLang="zh-CN" sz="1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DF0CF"/>
                </a:solidFill>
              </a:rPr>
              <a:t>WikiSQL</a:t>
            </a:r>
            <a:endParaRPr lang="en-US" altLang="zh-CN" sz="2000" b="1" dirty="0" smtClean="0">
              <a:solidFill>
                <a:srgbClr val="FDF0CF"/>
              </a:solidFill>
            </a:endParaRPr>
          </a:p>
        </p:txBody>
      </p:sp>
      <p:pic>
        <p:nvPicPr>
          <p:cNvPr id="2053" name="Picture 5" descr="C:\Users\Administrator\Desktop\2019-09-28 10_04_58-GitHub - salesforce_WikiSQL_ A large annotated semantic parsing corpus for dev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2261" y="895410"/>
            <a:ext cx="3632087" cy="2934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242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DF0CF"/>
                </a:solidFill>
              </a:rPr>
              <a:t>SOTA: X-SQL</a:t>
            </a:r>
          </a:p>
        </p:txBody>
      </p:sp>
      <p:pic>
        <p:nvPicPr>
          <p:cNvPr id="1026" name="Picture 2" descr="C:\Users\Administrator\Desktop\2019-09-28 09_35_04-X_SQL.pdf - 福昕阅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9575" y="1435446"/>
            <a:ext cx="2733964" cy="221692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8000" y="1086196"/>
            <a:ext cx="432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模型框架：</a:t>
            </a:r>
            <a:r>
              <a:rPr lang="en-US" altLang="zh-CN" sz="1200" dirty="0" smtClean="0">
                <a:solidFill>
                  <a:schemeClr val="bg1"/>
                </a:solidFill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</a:rPr>
              <a:t>个子任务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2" descr="C:\Users\Administrator\Desktop\2019-10-09 19_03_02-sql_net.pdf - 福昕阅读器.png"/>
          <p:cNvPicPr>
            <a:picLocks noChangeAspect="1" noChangeArrowheads="1"/>
          </p:cNvPicPr>
          <p:nvPr/>
        </p:nvPicPr>
        <p:blipFill>
          <a:blip r:embed="rId3"/>
          <a:srcRect t="22920"/>
          <a:stretch>
            <a:fillRect/>
          </a:stretch>
        </p:blipFill>
        <p:spPr bwMode="auto">
          <a:xfrm>
            <a:off x="4356100" y="962025"/>
            <a:ext cx="1657350" cy="353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242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DF0CF"/>
                </a:solidFill>
              </a:rPr>
              <a:t>SOTA: X-SQL</a:t>
            </a:r>
          </a:p>
        </p:txBody>
      </p:sp>
      <p:pic>
        <p:nvPicPr>
          <p:cNvPr id="1026" name="Picture 2" descr="C:\Users\Administrator\Desktop\2019-09-28 09_35_04-X_SQL.pdf - 福昕阅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9575" y="1435446"/>
            <a:ext cx="2733964" cy="221692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8000" y="1086196"/>
            <a:ext cx="4324350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模型框架：</a:t>
            </a:r>
            <a:r>
              <a:rPr lang="en-US" altLang="zh-CN" sz="1200" dirty="0" smtClean="0">
                <a:solidFill>
                  <a:schemeClr val="bg1"/>
                </a:solidFill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</a:rPr>
              <a:t>个子任务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缺陷：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white"/>
                </a:solidFill>
              </a:rPr>
              <a:t>模型框架不完全适配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prstClr val="white"/>
                </a:solidFill>
              </a:rPr>
              <a:t>value</a:t>
            </a:r>
            <a:r>
              <a:rPr lang="zh-CN" altLang="en-US" sz="1100" dirty="0" smtClean="0">
                <a:solidFill>
                  <a:prstClr val="white"/>
                </a:solidFill>
              </a:rPr>
              <a:t>抽取，</a:t>
            </a:r>
            <a:r>
              <a:rPr lang="en-US" altLang="zh-CN" sz="1100" dirty="0" smtClean="0">
                <a:solidFill>
                  <a:prstClr val="white"/>
                </a:solidFill>
              </a:rPr>
              <a:t>column</a:t>
            </a:r>
            <a:r>
              <a:rPr lang="zh-CN" altLang="en-US" sz="1100" dirty="0" smtClean="0">
                <a:solidFill>
                  <a:prstClr val="white"/>
                </a:solidFill>
              </a:rPr>
              <a:t>特征不显著，抽取混乱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 smtClean="0">
              <a:solidFill>
                <a:prstClr val="white"/>
              </a:solidFill>
            </a:endParaRPr>
          </a:p>
          <a:p>
            <a:pPr marL="538163" lvl="2" indent="179388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1000" dirty="0" smtClean="0">
                <a:solidFill>
                  <a:schemeClr val="bg1"/>
                </a:solidFill>
              </a:rPr>
              <a:t>query</a:t>
            </a:r>
            <a:r>
              <a:rPr lang="zh-CN" altLang="en-US" sz="1000" dirty="0" smtClean="0">
                <a:solidFill>
                  <a:schemeClr val="bg1"/>
                </a:solidFill>
              </a:rPr>
              <a:t>：</a:t>
            </a:r>
            <a:r>
              <a:rPr lang="zh-CN" altLang="en-US" sz="1000" dirty="0" smtClean="0">
                <a:solidFill>
                  <a:srgbClr val="FF0000"/>
                </a:solidFill>
              </a:rPr>
              <a:t>长沙</a:t>
            </a:r>
            <a:r>
              <a:rPr lang="en-US" altLang="zh-CN" sz="1000" dirty="0" smtClean="0">
                <a:solidFill>
                  <a:srgbClr val="FFFF00"/>
                </a:solidFill>
              </a:rPr>
              <a:t>9</a:t>
            </a:r>
            <a:r>
              <a:rPr lang="zh-CN" altLang="en-US" sz="1000" dirty="0" smtClean="0">
                <a:solidFill>
                  <a:srgbClr val="FFFF00"/>
                </a:solidFill>
              </a:rPr>
              <a:t>月</a:t>
            </a:r>
            <a:r>
              <a:rPr lang="en-US" altLang="zh-CN" sz="1000" dirty="0" smtClean="0">
                <a:solidFill>
                  <a:srgbClr val="FFFF00"/>
                </a:solidFill>
              </a:rPr>
              <a:t>1</a:t>
            </a:r>
            <a:r>
              <a:rPr lang="zh-CN" altLang="en-US" sz="1000" dirty="0" smtClean="0">
                <a:solidFill>
                  <a:srgbClr val="FFFF00"/>
                </a:solidFill>
              </a:rPr>
              <a:t>号</a:t>
            </a:r>
            <a:r>
              <a:rPr lang="zh-CN" altLang="en-US" sz="1000" dirty="0" smtClean="0">
                <a:solidFill>
                  <a:schemeClr val="bg1"/>
                </a:solidFill>
              </a:rPr>
              <a:t>天气如何？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C:\Users\Administrator\Desktop\无标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4216" y="2317401"/>
            <a:ext cx="2031404" cy="541251"/>
          </a:xfrm>
          <a:prstGeom prst="rect">
            <a:avLst/>
          </a:prstGeom>
          <a:noFill/>
        </p:spPr>
      </p:pic>
      <p:pic>
        <p:nvPicPr>
          <p:cNvPr id="6" name="Picture 2" descr="C:\Users\Administrator\Desktop\2019-10-09 19_03_02-sql_net.pdf - 福昕阅读器.png"/>
          <p:cNvPicPr>
            <a:picLocks noChangeAspect="1" noChangeArrowheads="1"/>
          </p:cNvPicPr>
          <p:nvPr/>
        </p:nvPicPr>
        <p:blipFill>
          <a:blip r:embed="rId4"/>
          <a:srcRect t="22920"/>
          <a:stretch>
            <a:fillRect/>
          </a:stretch>
        </p:blipFill>
        <p:spPr bwMode="auto">
          <a:xfrm>
            <a:off x="4356100" y="962025"/>
            <a:ext cx="1657350" cy="353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DF0CF"/>
                </a:solidFill>
              </a:rPr>
              <a:t>M-SQL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086196"/>
            <a:ext cx="4324350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模型框架：</a:t>
            </a:r>
            <a:r>
              <a:rPr lang="en-US" altLang="zh-CN" sz="1200" dirty="0" smtClean="0">
                <a:solidFill>
                  <a:schemeClr val="bg1"/>
                </a:solidFill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</a:rPr>
              <a:t>子任务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r>
              <a:rPr lang="zh-CN" altLang="en-US" sz="1200" dirty="0" smtClean="0">
                <a:solidFill>
                  <a:schemeClr val="bg1"/>
                </a:solidFill>
              </a:rPr>
              <a:t>增加三个子模型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prstClr val="white"/>
                </a:solidFill>
              </a:rPr>
              <a:t>S-num </a:t>
            </a: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prstClr val="white"/>
                </a:solidFill>
              </a:rPr>
              <a:t>Value</a:t>
            </a:r>
            <a:r>
              <a:rPr lang="zh-CN" altLang="en-US" sz="1100" dirty="0" smtClean="0">
                <a:solidFill>
                  <a:prstClr val="white"/>
                </a:solidFill>
              </a:rPr>
              <a:t>抽取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prstClr val="white"/>
                </a:solidFill>
              </a:rPr>
              <a:t>Value</a:t>
            </a:r>
            <a:r>
              <a:rPr lang="zh-CN" altLang="en-US" sz="1100" dirty="0" smtClean="0">
                <a:solidFill>
                  <a:prstClr val="white"/>
                </a:solidFill>
              </a:rPr>
              <a:t>匹配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W-num -&gt; W-num-op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 X-SQL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vs</a:t>
            </a:r>
            <a:r>
              <a:rPr lang="en-US" altLang="zh-CN" sz="1200" dirty="0" smtClean="0">
                <a:solidFill>
                  <a:schemeClr val="bg1"/>
                </a:solidFill>
              </a:rPr>
              <a:t> M-SQL</a:t>
            </a:r>
            <a:r>
              <a:rPr lang="zh-CN" altLang="en-US" sz="1200" dirty="0" smtClean="0">
                <a:solidFill>
                  <a:schemeClr val="bg1"/>
                </a:solidFill>
              </a:rPr>
              <a:t>： </a:t>
            </a:r>
            <a:r>
              <a:rPr lang="en-US" altLang="zh-CN" sz="1200" dirty="0" smtClean="0">
                <a:solidFill>
                  <a:schemeClr val="bg1"/>
                </a:solidFill>
              </a:rPr>
              <a:t>72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vs</a:t>
            </a:r>
            <a:r>
              <a:rPr lang="en-US" altLang="zh-CN" sz="1200" dirty="0" smtClean="0">
                <a:solidFill>
                  <a:schemeClr val="bg1"/>
                </a:solidFill>
              </a:rPr>
              <a:t> 83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7331" y="3538567"/>
            <a:ext cx="394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b="1" dirty="0" smtClean="0">
                <a:solidFill>
                  <a:schemeClr val="bg1"/>
                </a:solidFill>
              </a:rPr>
              <a:t>M-SQL: Multi-Schema Representation Learning for Single-Table Text2SQL Generation</a:t>
            </a:r>
          </a:p>
        </p:txBody>
      </p:sp>
      <p:pic>
        <p:nvPicPr>
          <p:cNvPr id="3076" name="Picture 4" descr="C:\Users\Administrator\Desktop\2019-09-28 13_11_56-M-sql.pdf - 福昕阅读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6720" y="1119701"/>
            <a:ext cx="2771260" cy="2418866"/>
          </a:xfrm>
          <a:prstGeom prst="rect">
            <a:avLst/>
          </a:prstGeom>
          <a:noFill/>
        </p:spPr>
      </p:pic>
      <p:pic>
        <p:nvPicPr>
          <p:cNvPr id="2050" name="Picture 2" descr="C:\Users\Administrator\Desktop\2019-10-09 19_05_56-M-sql.pdf - 福昕阅读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969" y="671013"/>
            <a:ext cx="2055812" cy="36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495300"/>
            <a:ext cx="332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DF0CF"/>
                </a:solidFill>
              </a:rPr>
              <a:t>处理细节</a:t>
            </a:r>
            <a:r>
              <a:rPr lang="en-US" altLang="zh-CN" sz="2000" b="1" dirty="0" smtClean="0">
                <a:solidFill>
                  <a:srgbClr val="FDF0CF"/>
                </a:solidFill>
              </a:rPr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999" y="914460"/>
            <a:ext cx="580967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  数据预处理（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query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）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white"/>
                </a:solidFill>
              </a:rPr>
              <a:t>数字：哪些城市上一周成交一手房超十五万平？ （十五，</a:t>
            </a:r>
            <a:r>
              <a:rPr lang="en-US" altLang="zh-CN" sz="1100" dirty="0" smtClean="0">
                <a:solidFill>
                  <a:prstClr val="white"/>
                </a:solidFill>
              </a:rPr>
              <a:t>15</a:t>
            </a:r>
            <a:r>
              <a:rPr lang="zh-CN" altLang="en-US" sz="1100" dirty="0" smtClean="0">
                <a:solidFill>
                  <a:prstClr val="white"/>
                </a:solidFill>
              </a:rPr>
              <a:t>）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white"/>
                </a:solidFill>
              </a:rPr>
              <a:t>年份：你知道</a:t>
            </a:r>
            <a:r>
              <a:rPr lang="en-US" altLang="zh-CN" sz="1100" dirty="0" smtClean="0">
                <a:solidFill>
                  <a:prstClr val="white"/>
                </a:solidFill>
              </a:rPr>
              <a:t>10</a:t>
            </a:r>
            <a:r>
              <a:rPr lang="zh-CN" altLang="en-US" sz="1100" dirty="0" smtClean="0">
                <a:solidFill>
                  <a:prstClr val="white"/>
                </a:solidFill>
              </a:rPr>
              <a:t>年的土地成交面积吗？ （</a:t>
            </a:r>
            <a:r>
              <a:rPr lang="en-US" altLang="zh-CN" sz="1100" dirty="0" smtClean="0">
                <a:solidFill>
                  <a:prstClr val="white"/>
                </a:solidFill>
              </a:rPr>
              <a:t>10</a:t>
            </a:r>
            <a:r>
              <a:rPr lang="zh-CN" altLang="en-US" sz="1100" dirty="0" smtClean="0">
                <a:solidFill>
                  <a:prstClr val="white"/>
                </a:solidFill>
              </a:rPr>
              <a:t>年，</a:t>
            </a:r>
            <a:r>
              <a:rPr lang="en-US" altLang="zh-CN" sz="1100" dirty="0" smtClean="0">
                <a:solidFill>
                  <a:prstClr val="white"/>
                </a:solidFill>
              </a:rPr>
              <a:t>2010</a:t>
            </a:r>
            <a:r>
              <a:rPr lang="zh-CN" altLang="en-US" sz="1100" dirty="0" smtClean="0">
                <a:solidFill>
                  <a:prstClr val="white"/>
                </a:solidFill>
              </a:rPr>
              <a:t>）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white"/>
                </a:solidFill>
              </a:rPr>
              <a:t>单位：哪些城市最近一周新盘库存超过</a:t>
            </a:r>
            <a:r>
              <a:rPr lang="en-US" altLang="zh-CN" sz="1100" dirty="0" smtClean="0">
                <a:solidFill>
                  <a:prstClr val="white"/>
                </a:solidFill>
              </a:rPr>
              <a:t>5</a:t>
            </a:r>
            <a:r>
              <a:rPr lang="zh-CN" altLang="en-US" sz="1100" dirty="0" smtClean="0">
                <a:solidFill>
                  <a:prstClr val="white"/>
                </a:solidFill>
              </a:rPr>
              <a:t>万套？ （</a:t>
            </a:r>
            <a:r>
              <a:rPr lang="en-US" altLang="zh-CN" sz="1100" dirty="0" smtClean="0">
                <a:solidFill>
                  <a:prstClr val="white"/>
                </a:solidFill>
              </a:rPr>
              <a:t>5</a:t>
            </a:r>
            <a:r>
              <a:rPr lang="zh-CN" altLang="en-US" sz="1100" dirty="0" smtClean="0">
                <a:solidFill>
                  <a:prstClr val="white"/>
                </a:solidFill>
              </a:rPr>
              <a:t>万，</a:t>
            </a:r>
            <a:r>
              <a:rPr lang="en-US" altLang="zh-CN" sz="1100" dirty="0" smtClean="0">
                <a:solidFill>
                  <a:prstClr val="white"/>
                </a:solidFill>
              </a:rPr>
              <a:t>50000</a:t>
            </a:r>
            <a:r>
              <a:rPr lang="zh-CN" altLang="en-US" sz="1100" dirty="0" smtClean="0">
                <a:solidFill>
                  <a:prstClr val="white"/>
                </a:solidFill>
              </a:rPr>
              <a:t>）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white"/>
                </a:solidFill>
              </a:rPr>
              <a:t>日期：哪个公司于</a:t>
            </a:r>
            <a:r>
              <a:rPr lang="en-US" altLang="zh-CN" sz="1100" dirty="0" smtClean="0">
                <a:solidFill>
                  <a:prstClr val="white"/>
                </a:solidFill>
              </a:rPr>
              <a:t>18</a:t>
            </a:r>
            <a:r>
              <a:rPr lang="zh-CN" altLang="en-US" sz="1100" dirty="0" smtClean="0">
                <a:solidFill>
                  <a:prstClr val="white"/>
                </a:solidFill>
              </a:rPr>
              <a:t>年</a:t>
            </a:r>
            <a:r>
              <a:rPr lang="en-US" altLang="zh-CN" sz="1100" dirty="0" smtClean="0">
                <a:solidFill>
                  <a:prstClr val="white"/>
                </a:solidFill>
              </a:rPr>
              <a:t>12</a:t>
            </a:r>
            <a:r>
              <a:rPr lang="zh-CN" altLang="en-US" sz="1100" dirty="0" smtClean="0">
                <a:solidFill>
                  <a:prstClr val="white"/>
                </a:solidFill>
              </a:rPr>
              <a:t>月</a:t>
            </a:r>
            <a:r>
              <a:rPr lang="en-US" altLang="zh-CN" sz="1100" dirty="0" smtClean="0">
                <a:solidFill>
                  <a:prstClr val="white"/>
                </a:solidFill>
              </a:rPr>
              <a:t>28</a:t>
            </a:r>
            <a:r>
              <a:rPr lang="zh-CN" altLang="en-US" sz="1100" dirty="0" smtClean="0">
                <a:solidFill>
                  <a:prstClr val="white"/>
                </a:solidFill>
              </a:rPr>
              <a:t>号成立？ （</a:t>
            </a:r>
            <a:r>
              <a:rPr lang="en-US" altLang="zh-CN" sz="1100" dirty="0" smtClean="0">
                <a:solidFill>
                  <a:prstClr val="white"/>
                </a:solidFill>
              </a:rPr>
              <a:t> 18</a:t>
            </a:r>
            <a:r>
              <a:rPr lang="zh-CN" altLang="en-US" sz="1100" dirty="0" smtClean="0">
                <a:solidFill>
                  <a:prstClr val="white"/>
                </a:solidFill>
              </a:rPr>
              <a:t>年</a:t>
            </a:r>
            <a:r>
              <a:rPr lang="en-US" altLang="zh-CN" sz="1100" dirty="0" smtClean="0">
                <a:solidFill>
                  <a:prstClr val="white"/>
                </a:solidFill>
              </a:rPr>
              <a:t>12</a:t>
            </a:r>
            <a:r>
              <a:rPr lang="zh-CN" altLang="en-US" sz="1100" dirty="0" smtClean="0">
                <a:solidFill>
                  <a:prstClr val="white"/>
                </a:solidFill>
              </a:rPr>
              <a:t>月</a:t>
            </a:r>
            <a:r>
              <a:rPr lang="en-US" altLang="zh-CN" sz="1100" dirty="0" smtClean="0">
                <a:solidFill>
                  <a:prstClr val="white"/>
                </a:solidFill>
              </a:rPr>
              <a:t>28</a:t>
            </a:r>
            <a:r>
              <a:rPr lang="zh-CN" altLang="en-US" sz="1100" dirty="0" smtClean="0">
                <a:solidFill>
                  <a:prstClr val="white"/>
                </a:solidFill>
              </a:rPr>
              <a:t>号，</a:t>
            </a:r>
            <a:r>
              <a:rPr lang="en-US" altLang="zh-CN" sz="1100" dirty="0" smtClean="0">
                <a:solidFill>
                  <a:prstClr val="white"/>
                </a:solidFill>
              </a:rPr>
              <a:t>2018/12/28 </a:t>
            </a:r>
            <a:r>
              <a:rPr lang="zh-CN" altLang="en-US" sz="1100" dirty="0" smtClean="0">
                <a:solidFill>
                  <a:prstClr val="white"/>
                </a:solidFill>
              </a:rPr>
              <a:t>）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white"/>
                </a:solidFill>
              </a:rPr>
              <a:t>同义：你能帮我算算芒果这些剧的播放量之和是多少吗？（芒果，芒果</a:t>
            </a:r>
            <a:r>
              <a:rPr lang="en-US" altLang="zh-CN" sz="1100" dirty="0" smtClean="0">
                <a:solidFill>
                  <a:prstClr val="white"/>
                </a:solidFill>
              </a:rPr>
              <a:t>TV</a:t>
            </a:r>
            <a:r>
              <a:rPr lang="zh-CN" altLang="en-US" sz="1100" dirty="0" smtClean="0">
                <a:solidFill>
                  <a:prstClr val="white"/>
                </a:solidFill>
              </a:rPr>
              <a:t>）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100" dirty="0" smtClean="0">
                <a:solidFill>
                  <a:prstClr val="white"/>
                </a:solidFill>
              </a:rPr>
              <a:t>应对</a:t>
            </a:r>
            <a:endParaRPr lang="en-US" altLang="zh-CN" sz="1100" dirty="0" smtClean="0">
              <a:solidFill>
                <a:prstClr val="white"/>
              </a:solidFill>
            </a:endParaRPr>
          </a:p>
          <a:p>
            <a:pPr marL="449580" lvl="1" indent="17653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00" dirty="0" smtClean="0">
                <a:solidFill>
                  <a:prstClr val="white"/>
                </a:solidFill>
              </a:rPr>
              <a:t>规则修正 </a:t>
            </a:r>
            <a:endParaRPr lang="en-US" altLang="zh-CN" sz="1000" dirty="0" smtClean="0">
              <a:solidFill>
                <a:prstClr val="white"/>
              </a:solidFill>
            </a:endParaRPr>
          </a:p>
          <a:p>
            <a:pPr marL="449580" lvl="1" indent="17653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00" dirty="0" smtClean="0">
                <a:solidFill>
                  <a:prstClr val="white"/>
                </a:solidFill>
              </a:rPr>
              <a:t>编辑距离匹配（阈值：</a:t>
            </a:r>
            <a:r>
              <a:rPr lang="en-US" altLang="zh-CN" sz="1000" dirty="0" smtClean="0">
                <a:solidFill>
                  <a:prstClr val="white"/>
                </a:solidFill>
              </a:rPr>
              <a:t>0.6</a:t>
            </a:r>
            <a:r>
              <a:rPr lang="zh-CN" altLang="en-US" sz="1000" dirty="0" smtClean="0">
                <a:solidFill>
                  <a:prstClr val="white"/>
                </a:solidFill>
              </a:rPr>
              <a:t>）</a:t>
            </a:r>
            <a:endParaRPr lang="en-US" altLang="zh-CN" sz="1000" dirty="0" smtClean="0">
              <a:solidFill>
                <a:prstClr val="white"/>
              </a:solidFill>
            </a:endParaRPr>
          </a:p>
          <a:p>
            <a:pPr marL="449580" lvl="1" indent="17653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00" dirty="0" smtClean="0">
                <a:solidFill>
                  <a:prstClr val="white"/>
                </a:solidFill>
              </a:rPr>
              <a:t>统一</a:t>
            </a:r>
            <a:r>
              <a:rPr lang="en-US" altLang="zh-CN" sz="1000" dirty="0" smtClean="0">
                <a:solidFill>
                  <a:prstClr val="white"/>
                </a:solidFill>
              </a:rPr>
              <a:t>query</a:t>
            </a:r>
            <a:r>
              <a:rPr lang="zh-CN" altLang="en-US" sz="1000" dirty="0" smtClean="0">
                <a:solidFill>
                  <a:prstClr val="white"/>
                </a:solidFill>
              </a:rPr>
              <a:t>范式，修</a:t>
            </a:r>
            <a:r>
              <a:rPr lang="en-US" altLang="zh-CN" sz="1000" dirty="0" smtClean="0">
                <a:solidFill>
                  <a:prstClr val="white"/>
                </a:solidFill>
              </a:rPr>
              <a:t>query  VS </a:t>
            </a:r>
            <a:r>
              <a:rPr lang="zh-CN" altLang="en-US" sz="1000" dirty="0" smtClean="0">
                <a:solidFill>
                  <a:prstClr val="white"/>
                </a:solidFill>
              </a:rPr>
              <a:t>修</a:t>
            </a:r>
            <a:r>
              <a:rPr lang="en-US" altLang="zh-CN" sz="1000" dirty="0" smtClean="0">
                <a:solidFill>
                  <a:prstClr val="white"/>
                </a:solidFill>
              </a:rPr>
              <a:t>value</a:t>
            </a:r>
            <a:r>
              <a:rPr lang="zh-CN" altLang="en-US" sz="1000" dirty="0" smtClean="0">
                <a:solidFill>
                  <a:prstClr val="white"/>
                </a:solidFill>
              </a:rPr>
              <a:t>：</a:t>
            </a:r>
            <a:r>
              <a:rPr lang="en-US" altLang="zh-CN" sz="1000" dirty="0" smtClean="0">
                <a:solidFill>
                  <a:prstClr val="white"/>
                </a:solidFill>
              </a:rPr>
              <a:t>0.3</a:t>
            </a:r>
          </a:p>
          <a:p>
            <a:pPr marL="266700" lvl="1" indent="190500">
              <a:lnSpc>
                <a:spcPct val="150000"/>
              </a:lnSpc>
            </a:pPr>
            <a:endParaRPr lang="en-US" altLang="zh-CN" sz="1100" b="1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</a:pPr>
            <a:endParaRPr lang="en-US" altLang="zh-CN" sz="1100" b="1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</a:pPr>
            <a:endParaRPr lang="en-US" altLang="zh-CN" sz="1100" b="1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100" b="1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100" b="1" dirty="0" smtClean="0">
              <a:solidFill>
                <a:prstClr val="white"/>
              </a:solidFill>
            </a:endParaRPr>
          </a:p>
          <a:p>
            <a:pPr marL="266700" lvl="1" indent="190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b="1" dirty="0" smtClean="0">
              <a:solidFill>
                <a:prstClr val="white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1353</Words>
  <Application>Microsoft Office PowerPoint</Application>
  <PresentationFormat>自定义</PresentationFormat>
  <Paragraphs>349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Wayne</dc:creator>
  <cp:lastModifiedBy>yu</cp:lastModifiedBy>
  <cp:revision>224</cp:revision>
  <dcterms:created xsi:type="dcterms:W3CDTF">2019-09-20T08:39:00Z</dcterms:created>
  <dcterms:modified xsi:type="dcterms:W3CDTF">2019-10-12T13:37:23Z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2052-11.1.0.8412</vt:lpwstr>
  </property>
</Properties>
</file>