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99" r:id="rId5"/>
    <p:sldId id="300" r:id="rId6"/>
    <p:sldId id="293" r:id="rId7"/>
    <p:sldId id="294" r:id="rId8"/>
    <p:sldId id="302" r:id="rId9"/>
    <p:sldId id="295" r:id="rId10"/>
    <p:sldId id="301" r:id="rId11"/>
    <p:sldId id="29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296453-9DFC-4202-9E44-E7E3EC708F9F}" type="doc">
      <dgm:prSet loTypeId="urn:microsoft.com/office/officeart/2005/8/layout/hChevron3" loCatId="process" qsTypeId="urn:microsoft.com/office/officeart/2005/8/quickstyle/simple5" qsCatId="simple" csTypeId="urn:microsoft.com/office/officeart/2005/8/colors/accent0_2" csCatId="mainScheme" phldr="1"/>
      <dgm:spPr/>
    </dgm:pt>
    <dgm:pt modelId="{478943FE-F7E5-4B64-9271-E8E1A3D9A51B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Background</a:t>
          </a:r>
        </a:p>
      </dgm:t>
    </dgm:pt>
    <dgm:pt modelId="{938DBB19-1CA4-40F2-AA4A-D546D3BD562B}" type="parTrans" cxnId="{FFCBE097-8B6F-458A-9D9C-401C05888582}">
      <dgm:prSet/>
      <dgm:spPr/>
      <dgm:t>
        <a:bodyPr/>
        <a:lstStyle/>
        <a:p>
          <a:endParaRPr lang="en-CA"/>
        </a:p>
      </dgm:t>
    </dgm:pt>
    <dgm:pt modelId="{BDAFB1D8-219E-4548-8B80-AA322468FB24}" type="sibTrans" cxnId="{FFCBE097-8B6F-458A-9D9C-401C05888582}">
      <dgm:prSet/>
      <dgm:spPr/>
      <dgm:t>
        <a:bodyPr/>
        <a:lstStyle/>
        <a:p>
          <a:endParaRPr lang="en-CA"/>
        </a:p>
      </dgm:t>
    </dgm:pt>
    <dgm:pt modelId="{C9993895-4448-412E-947F-4FDCE5E18FF1}">
      <dgm:prSet phldrT="[Text]"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Methodology</a:t>
          </a:r>
        </a:p>
      </dgm:t>
    </dgm:pt>
    <dgm:pt modelId="{173A40A6-6A19-441D-B14E-5B709B0DF041}" type="parTrans" cxnId="{2ECE9655-FED0-49D5-AD67-70D4D6C1E123}">
      <dgm:prSet/>
      <dgm:spPr/>
      <dgm:t>
        <a:bodyPr/>
        <a:lstStyle/>
        <a:p>
          <a:endParaRPr lang="en-CA"/>
        </a:p>
      </dgm:t>
    </dgm:pt>
    <dgm:pt modelId="{3FBE1E84-A3AF-4AA0-A8D7-573ADED83123}" type="sibTrans" cxnId="{2ECE9655-FED0-49D5-AD67-70D4D6C1E123}">
      <dgm:prSet/>
      <dgm:spPr/>
      <dgm:t>
        <a:bodyPr/>
        <a:lstStyle/>
        <a:p>
          <a:endParaRPr lang="en-CA"/>
        </a:p>
      </dgm:t>
    </dgm:pt>
    <dgm:pt modelId="{8FC70DB1-7CE9-4507-9831-7879001E364B}">
      <dgm:prSet custT="1"/>
      <dgm:spPr/>
      <dgm:t>
        <a:bodyPr/>
        <a:lstStyle/>
        <a:p>
          <a:r>
            <a:rPr lang="en-CA" sz="2000" b="1" dirty="0">
              <a:solidFill>
                <a:schemeClr val="tx1"/>
              </a:solidFill>
            </a:rPr>
            <a:t>Results</a:t>
          </a:r>
        </a:p>
      </dgm:t>
    </dgm:pt>
    <dgm:pt modelId="{B4B0BC53-80F1-47C0-BABB-5F2CE16CFD02}" type="parTrans" cxnId="{416790CA-DF3D-4355-8937-576A913E8B8B}">
      <dgm:prSet/>
      <dgm:spPr/>
      <dgm:t>
        <a:bodyPr/>
        <a:lstStyle/>
        <a:p>
          <a:endParaRPr lang="en-CA"/>
        </a:p>
      </dgm:t>
    </dgm:pt>
    <dgm:pt modelId="{E8312E4F-BF12-49E6-8286-0319834474E5}" type="sibTrans" cxnId="{416790CA-DF3D-4355-8937-576A913E8B8B}">
      <dgm:prSet/>
      <dgm:spPr/>
      <dgm:t>
        <a:bodyPr/>
        <a:lstStyle/>
        <a:p>
          <a:endParaRPr lang="en-CA"/>
        </a:p>
      </dgm:t>
    </dgm:pt>
    <dgm:pt modelId="{A8ED812A-984C-42B7-8425-C7D6206661F2}">
      <dgm:prSet custT="1"/>
      <dgm:spPr/>
      <dgm:t>
        <a:bodyPr/>
        <a:lstStyle/>
        <a:p>
          <a:r>
            <a:rPr lang="en-CA" sz="2000" b="1" dirty="0">
              <a:solidFill>
                <a:schemeClr val="accent6">
                  <a:lumMod val="75000"/>
                </a:schemeClr>
              </a:solidFill>
            </a:rPr>
            <a:t>Future works</a:t>
          </a:r>
        </a:p>
      </dgm:t>
    </dgm:pt>
    <dgm:pt modelId="{5AD1D20A-5368-4D18-BC13-728FA4A3C0B3}" type="parTrans" cxnId="{9A16A7D8-2702-4B6C-B5A1-9A8191B74745}">
      <dgm:prSet/>
      <dgm:spPr/>
      <dgm:t>
        <a:bodyPr/>
        <a:lstStyle/>
        <a:p>
          <a:endParaRPr lang="en-CA"/>
        </a:p>
      </dgm:t>
    </dgm:pt>
    <dgm:pt modelId="{EA494778-B21F-4309-AFDA-098A334358A2}" type="sibTrans" cxnId="{9A16A7D8-2702-4B6C-B5A1-9A8191B74745}">
      <dgm:prSet/>
      <dgm:spPr/>
      <dgm:t>
        <a:bodyPr/>
        <a:lstStyle/>
        <a:p>
          <a:endParaRPr lang="en-CA"/>
        </a:p>
      </dgm:t>
    </dgm:pt>
    <dgm:pt modelId="{A15F6C04-87DF-46C6-ACB0-AFD8FB417FF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gm:t>
    </dgm:pt>
    <dgm:pt modelId="{96EAEC15-CF5C-410F-BB35-A3024BDD2694}" type="parTrans" cxnId="{3C23388B-6951-4220-B6DE-7487F62F90B0}">
      <dgm:prSet/>
      <dgm:spPr/>
      <dgm:t>
        <a:bodyPr/>
        <a:lstStyle/>
        <a:p>
          <a:endParaRPr lang="en-CA"/>
        </a:p>
      </dgm:t>
    </dgm:pt>
    <dgm:pt modelId="{E9EA1BF7-92C6-4790-821F-ACEA1537EB86}" type="sibTrans" cxnId="{3C23388B-6951-4220-B6DE-7487F62F90B0}">
      <dgm:prSet/>
      <dgm:spPr/>
      <dgm:t>
        <a:bodyPr/>
        <a:lstStyle/>
        <a:p>
          <a:endParaRPr lang="en-CA"/>
        </a:p>
      </dgm:t>
    </dgm:pt>
    <dgm:pt modelId="{82510E3F-9A3D-459F-8803-F72408F13A6E}" type="pres">
      <dgm:prSet presAssocID="{F5296453-9DFC-4202-9E44-E7E3EC708F9F}" presName="Name0" presStyleCnt="0">
        <dgm:presLayoutVars>
          <dgm:dir/>
          <dgm:resizeHandles val="exact"/>
        </dgm:presLayoutVars>
      </dgm:prSet>
      <dgm:spPr/>
    </dgm:pt>
    <dgm:pt modelId="{1016DEA5-584C-413E-9743-F42E76053333}" type="pres">
      <dgm:prSet presAssocID="{478943FE-F7E5-4B64-9271-E8E1A3D9A51B}" presName="parTxOnly" presStyleLbl="node1" presStyleIdx="0" presStyleCnt="5">
        <dgm:presLayoutVars>
          <dgm:bulletEnabled val="1"/>
        </dgm:presLayoutVars>
      </dgm:prSet>
      <dgm:spPr/>
    </dgm:pt>
    <dgm:pt modelId="{AAC47C93-9F2C-49F2-86F8-6C89422AB393}" type="pres">
      <dgm:prSet presAssocID="{BDAFB1D8-219E-4548-8B80-AA322468FB24}" presName="parSpace" presStyleCnt="0"/>
      <dgm:spPr/>
    </dgm:pt>
    <dgm:pt modelId="{BF1EDB5C-6A73-43C6-8B37-72DAAC9C14C4}" type="pres">
      <dgm:prSet presAssocID="{C9993895-4448-412E-947F-4FDCE5E18FF1}" presName="parTxOnly" presStyleLbl="node1" presStyleIdx="1" presStyleCnt="5">
        <dgm:presLayoutVars>
          <dgm:bulletEnabled val="1"/>
        </dgm:presLayoutVars>
      </dgm:prSet>
      <dgm:spPr/>
    </dgm:pt>
    <dgm:pt modelId="{D2E5BCA9-4E69-47C6-9DE3-4CB260BB4A95}" type="pres">
      <dgm:prSet presAssocID="{3FBE1E84-A3AF-4AA0-A8D7-573ADED83123}" presName="parSpace" presStyleCnt="0"/>
      <dgm:spPr/>
    </dgm:pt>
    <dgm:pt modelId="{2BE25848-60C4-491E-891D-B33C5DBC2EC9}" type="pres">
      <dgm:prSet presAssocID="{A15F6C04-87DF-46C6-ACB0-AFD8FB417FF8}" presName="parTxOnly" presStyleLbl="node1" presStyleIdx="2" presStyleCnt="5">
        <dgm:presLayoutVars>
          <dgm:bulletEnabled val="1"/>
        </dgm:presLayoutVars>
      </dgm:prSet>
      <dgm:spPr/>
    </dgm:pt>
    <dgm:pt modelId="{AD5F2E5F-5909-4947-8204-2DC50B3149E8}" type="pres">
      <dgm:prSet presAssocID="{E9EA1BF7-92C6-4790-821F-ACEA1537EB86}" presName="parSpace" presStyleCnt="0"/>
      <dgm:spPr/>
    </dgm:pt>
    <dgm:pt modelId="{743C5F89-0EFD-4C02-8AFB-DC39C2C86A6B}" type="pres">
      <dgm:prSet presAssocID="{8FC70DB1-7CE9-4507-9831-7879001E364B}" presName="parTxOnly" presStyleLbl="node1" presStyleIdx="3" presStyleCnt="5">
        <dgm:presLayoutVars>
          <dgm:bulletEnabled val="1"/>
        </dgm:presLayoutVars>
      </dgm:prSet>
      <dgm:spPr/>
    </dgm:pt>
    <dgm:pt modelId="{872B3655-D52C-4062-A918-8116BA766214}" type="pres">
      <dgm:prSet presAssocID="{E8312E4F-BF12-49E6-8286-0319834474E5}" presName="parSpace" presStyleCnt="0"/>
      <dgm:spPr/>
    </dgm:pt>
    <dgm:pt modelId="{CE549B7A-651F-483F-9DCC-61AF9BA584BC}" type="pres">
      <dgm:prSet presAssocID="{A8ED812A-984C-42B7-8425-C7D6206661F2}" presName="parTxOnly" presStyleLbl="node1" presStyleIdx="4" presStyleCnt="5" custLinFactNeighborX="10063" custLinFactNeighborY="-3236">
        <dgm:presLayoutVars>
          <dgm:bulletEnabled val="1"/>
        </dgm:presLayoutVars>
      </dgm:prSet>
      <dgm:spPr/>
    </dgm:pt>
  </dgm:ptLst>
  <dgm:cxnLst>
    <dgm:cxn modelId="{EAFD9300-3CCB-4D7A-8F66-F5ED110DA8A0}" type="presOf" srcId="{8FC70DB1-7CE9-4507-9831-7879001E364B}" destId="{743C5F89-0EFD-4C02-8AFB-DC39C2C86A6B}" srcOrd="0" destOrd="0" presId="urn:microsoft.com/office/officeart/2005/8/layout/hChevron3"/>
    <dgm:cxn modelId="{3A27BF21-E3C0-498A-B586-7AA2D5BEF475}" type="presOf" srcId="{A8ED812A-984C-42B7-8425-C7D6206661F2}" destId="{CE549B7A-651F-483F-9DCC-61AF9BA584BC}" srcOrd="0" destOrd="0" presId="urn:microsoft.com/office/officeart/2005/8/layout/hChevron3"/>
    <dgm:cxn modelId="{9FB1AB25-4834-4E2D-A1AB-D409E66FBB9B}" type="presOf" srcId="{C9993895-4448-412E-947F-4FDCE5E18FF1}" destId="{BF1EDB5C-6A73-43C6-8B37-72DAAC9C14C4}" srcOrd="0" destOrd="0" presId="urn:microsoft.com/office/officeart/2005/8/layout/hChevron3"/>
    <dgm:cxn modelId="{908ACF46-7AC7-44DC-AA94-81CFD3EBF7FA}" type="presOf" srcId="{A15F6C04-87DF-46C6-ACB0-AFD8FB417FF8}" destId="{2BE25848-60C4-491E-891D-B33C5DBC2EC9}" srcOrd="0" destOrd="0" presId="urn:microsoft.com/office/officeart/2005/8/layout/hChevron3"/>
    <dgm:cxn modelId="{2ECE9655-FED0-49D5-AD67-70D4D6C1E123}" srcId="{F5296453-9DFC-4202-9E44-E7E3EC708F9F}" destId="{C9993895-4448-412E-947F-4FDCE5E18FF1}" srcOrd="1" destOrd="0" parTransId="{173A40A6-6A19-441D-B14E-5B709B0DF041}" sibTransId="{3FBE1E84-A3AF-4AA0-A8D7-573ADED83123}"/>
    <dgm:cxn modelId="{EE654A8A-29AD-45C0-87E4-59CAD168FAE5}" type="presOf" srcId="{478943FE-F7E5-4B64-9271-E8E1A3D9A51B}" destId="{1016DEA5-584C-413E-9743-F42E76053333}" srcOrd="0" destOrd="0" presId="urn:microsoft.com/office/officeart/2005/8/layout/hChevron3"/>
    <dgm:cxn modelId="{3C23388B-6951-4220-B6DE-7487F62F90B0}" srcId="{F5296453-9DFC-4202-9E44-E7E3EC708F9F}" destId="{A15F6C04-87DF-46C6-ACB0-AFD8FB417FF8}" srcOrd="2" destOrd="0" parTransId="{96EAEC15-CF5C-410F-BB35-A3024BDD2694}" sibTransId="{E9EA1BF7-92C6-4790-821F-ACEA1537EB86}"/>
    <dgm:cxn modelId="{FFCBE097-8B6F-458A-9D9C-401C05888582}" srcId="{F5296453-9DFC-4202-9E44-E7E3EC708F9F}" destId="{478943FE-F7E5-4B64-9271-E8E1A3D9A51B}" srcOrd="0" destOrd="0" parTransId="{938DBB19-1CA4-40F2-AA4A-D546D3BD562B}" sibTransId="{BDAFB1D8-219E-4548-8B80-AA322468FB24}"/>
    <dgm:cxn modelId="{416790CA-DF3D-4355-8937-576A913E8B8B}" srcId="{F5296453-9DFC-4202-9E44-E7E3EC708F9F}" destId="{8FC70DB1-7CE9-4507-9831-7879001E364B}" srcOrd="3" destOrd="0" parTransId="{B4B0BC53-80F1-47C0-BABB-5F2CE16CFD02}" sibTransId="{E8312E4F-BF12-49E6-8286-0319834474E5}"/>
    <dgm:cxn modelId="{9A16A7D8-2702-4B6C-B5A1-9A8191B74745}" srcId="{F5296453-9DFC-4202-9E44-E7E3EC708F9F}" destId="{A8ED812A-984C-42B7-8425-C7D6206661F2}" srcOrd="4" destOrd="0" parTransId="{5AD1D20A-5368-4D18-BC13-728FA4A3C0B3}" sibTransId="{EA494778-B21F-4309-AFDA-098A334358A2}"/>
    <dgm:cxn modelId="{2DF48ADE-BFA9-4442-A9A8-47B6C61DA60F}" type="presOf" srcId="{F5296453-9DFC-4202-9E44-E7E3EC708F9F}" destId="{82510E3F-9A3D-459F-8803-F72408F13A6E}" srcOrd="0" destOrd="0" presId="urn:microsoft.com/office/officeart/2005/8/layout/hChevron3"/>
    <dgm:cxn modelId="{5D639F36-45E5-4EA6-AAC2-7BDB75C7E73C}" type="presParOf" srcId="{82510E3F-9A3D-459F-8803-F72408F13A6E}" destId="{1016DEA5-584C-413E-9743-F42E76053333}" srcOrd="0" destOrd="0" presId="urn:microsoft.com/office/officeart/2005/8/layout/hChevron3"/>
    <dgm:cxn modelId="{D72E0C38-F247-4CD4-8658-63C3DDE08895}" type="presParOf" srcId="{82510E3F-9A3D-459F-8803-F72408F13A6E}" destId="{AAC47C93-9F2C-49F2-86F8-6C89422AB393}" srcOrd="1" destOrd="0" presId="urn:microsoft.com/office/officeart/2005/8/layout/hChevron3"/>
    <dgm:cxn modelId="{B6FE0912-47F7-4241-974E-CB770D0E1CDB}" type="presParOf" srcId="{82510E3F-9A3D-459F-8803-F72408F13A6E}" destId="{BF1EDB5C-6A73-43C6-8B37-72DAAC9C14C4}" srcOrd="2" destOrd="0" presId="urn:microsoft.com/office/officeart/2005/8/layout/hChevron3"/>
    <dgm:cxn modelId="{BB25770D-D25D-43E6-A187-D16AC0709D47}" type="presParOf" srcId="{82510E3F-9A3D-459F-8803-F72408F13A6E}" destId="{D2E5BCA9-4E69-47C6-9DE3-4CB260BB4A95}" srcOrd="3" destOrd="0" presId="urn:microsoft.com/office/officeart/2005/8/layout/hChevron3"/>
    <dgm:cxn modelId="{0D2C16B6-F8D8-45E1-BF1B-584EB7531D66}" type="presParOf" srcId="{82510E3F-9A3D-459F-8803-F72408F13A6E}" destId="{2BE25848-60C4-491E-891D-B33C5DBC2EC9}" srcOrd="4" destOrd="0" presId="urn:microsoft.com/office/officeart/2005/8/layout/hChevron3"/>
    <dgm:cxn modelId="{CEC65100-9F09-436B-AF9D-EE0B076DFA07}" type="presParOf" srcId="{82510E3F-9A3D-459F-8803-F72408F13A6E}" destId="{AD5F2E5F-5909-4947-8204-2DC50B3149E8}" srcOrd="5" destOrd="0" presId="urn:microsoft.com/office/officeart/2005/8/layout/hChevron3"/>
    <dgm:cxn modelId="{092D5E5D-D809-4C1B-8F28-76F6D36887F5}" type="presParOf" srcId="{82510E3F-9A3D-459F-8803-F72408F13A6E}" destId="{743C5F89-0EFD-4C02-8AFB-DC39C2C86A6B}" srcOrd="6" destOrd="0" presId="urn:microsoft.com/office/officeart/2005/8/layout/hChevron3"/>
    <dgm:cxn modelId="{939CEAC7-E075-4E31-9E7D-BE5718817423}" type="presParOf" srcId="{82510E3F-9A3D-459F-8803-F72408F13A6E}" destId="{872B3655-D52C-4062-A918-8116BA766214}" srcOrd="7" destOrd="0" presId="urn:microsoft.com/office/officeart/2005/8/layout/hChevron3"/>
    <dgm:cxn modelId="{657A75C1-FE80-4807-BD39-0B71018B4783}" type="presParOf" srcId="{82510E3F-9A3D-459F-8803-F72408F13A6E}" destId="{CE549B7A-651F-483F-9DCC-61AF9BA584B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290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Future works</a:t>
          </a:r>
        </a:p>
      </dsp:txBody>
      <dsp:txXfrm>
        <a:off x="9557658" y="0"/>
        <a:ext cx="2226461" cy="6571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DEA5-584C-413E-9743-F42E76053333}">
      <dsp:nvSpPr>
        <dsp:cNvPr id="0" name=""/>
        <dsp:cNvSpPr/>
      </dsp:nvSpPr>
      <dsp:spPr>
        <a:xfrm>
          <a:off x="1478" y="0"/>
          <a:ext cx="2883624" cy="65716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Background</a:t>
          </a:r>
        </a:p>
      </dsp:txBody>
      <dsp:txXfrm>
        <a:off x="1478" y="0"/>
        <a:ext cx="2719333" cy="657163"/>
      </dsp:txXfrm>
    </dsp:sp>
    <dsp:sp modelId="{BF1EDB5C-6A73-43C6-8B37-72DAAC9C14C4}">
      <dsp:nvSpPr>
        <dsp:cNvPr id="0" name=""/>
        <dsp:cNvSpPr/>
      </dsp:nvSpPr>
      <dsp:spPr>
        <a:xfrm>
          <a:off x="2308378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Methodology</a:t>
          </a:r>
        </a:p>
      </dsp:txBody>
      <dsp:txXfrm>
        <a:off x="2636960" y="0"/>
        <a:ext cx="2226461" cy="657163"/>
      </dsp:txXfrm>
    </dsp:sp>
    <dsp:sp modelId="{2BE25848-60C4-491E-891D-B33C5DBC2EC9}">
      <dsp:nvSpPr>
        <dsp:cNvPr id="0" name=""/>
        <dsp:cNvSpPr/>
      </dsp:nvSpPr>
      <dsp:spPr>
        <a:xfrm>
          <a:off x="4615277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ML model</a:t>
          </a:r>
        </a:p>
      </dsp:txBody>
      <dsp:txXfrm>
        <a:off x="4943859" y="0"/>
        <a:ext cx="2226461" cy="657163"/>
      </dsp:txXfrm>
    </dsp:sp>
    <dsp:sp modelId="{743C5F89-0EFD-4C02-8AFB-DC39C2C86A6B}">
      <dsp:nvSpPr>
        <dsp:cNvPr id="0" name=""/>
        <dsp:cNvSpPr/>
      </dsp:nvSpPr>
      <dsp:spPr>
        <a:xfrm>
          <a:off x="6922176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tx1"/>
              </a:solidFill>
            </a:rPr>
            <a:t>Results</a:t>
          </a:r>
        </a:p>
      </dsp:txBody>
      <dsp:txXfrm>
        <a:off x="7250758" y="0"/>
        <a:ext cx="2226461" cy="657163"/>
      </dsp:txXfrm>
    </dsp:sp>
    <dsp:sp modelId="{CE549B7A-651F-483F-9DCC-61AF9BA584BC}">
      <dsp:nvSpPr>
        <dsp:cNvPr id="0" name=""/>
        <dsp:cNvSpPr/>
      </dsp:nvSpPr>
      <dsp:spPr>
        <a:xfrm>
          <a:off x="9230554" y="0"/>
          <a:ext cx="2883624" cy="65716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schemeClr val="accent6">
                  <a:lumMod val="75000"/>
                </a:schemeClr>
              </a:solidFill>
            </a:rPr>
            <a:t>Future works</a:t>
          </a:r>
        </a:p>
      </dsp:txBody>
      <dsp:txXfrm>
        <a:off x="9559136" y="0"/>
        <a:ext cx="2226461" cy="657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EAF2-7FD4-4CC2-BDDB-945075646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18CF4-777C-4DDC-AFD6-92F1088E4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B8ED-4659-4EFC-97E5-D3955330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AF83-0A7E-46E9-8304-4AA4E359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39BC-19D9-4D2B-A4B8-F3D1871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27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E606-EB11-474F-A650-D50B3992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06D17-463C-470A-B015-1DC9D124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4A5F-8719-4C16-BC49-E14B63D5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6DA4-5239-4B4F-8213-01256FC7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FF8B-B377-405B-B8E8-6DD069E0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64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9353-39A0-4403-9810-DA9FEB42C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AB451-DB26-4CC1-B150-4EB53D7F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4F4A-4A49-43DA-9CA3-F6FC6D79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1D70-E3D3-4AE2-9D46-D3A9F500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D6C8-36AE-4B80-9840-F2289791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3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6B0D-375D-4C9A-A99C-198B1E90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6777-3672-4C80-A095-2D08825C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C202-57B6-4908-9354-1EB1CFE2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C69B-2558-4FC5-A622-B7EC4C62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8BD6-4F84-4CEA-B624-9F92D9C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44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DB41-4117-434F-B947-6D1A7A61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8424-6F7A-4390-A32F-F001DB18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B3CB-51F9-40A8-A0A8-73C31672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9B2D-FCEB-47F3-871D-C91E7D8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0E7F-7BCF-4B29-B818-2F2E1C92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73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1A84-A3B3-472C-AEE7-B850335A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F1FC-F93D-4A13-963A-CB1AF3BD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A3E98-8A2E-47CC-A407-A70B6117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8C71-0592-4BB6-90C8-2EB3CE2F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5BFAB-A36B-40F6-B2BF-7949F484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E7BA-698A-44E8-A237-68655737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1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327E-B420-4C65-8346-5FF539F6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C327-E727-40AB-B0BD-19283AA0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393B-58D7-4CAC-87EF-F42DFD48B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B1603-0C21-433F-A1E5-23E54540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7D483-3277-425F-8FDA-FB47AAC2C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527B3-7536-429C-98E3-10EA91B2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5949F-1B42-4701-9067-849B8E45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A61E2-AE56-41F7-8030-AB4F86ED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6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A269-0065-4A30-9B74-171CCE08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D7C87-0C1D-4008-9004-2A1D3388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21118-76A4-4D57-A025-B1CF953E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A9996-16C7-4098-8FC1-590EE1E4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86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44CB1-3BF4-40E8-B184-DAC0E83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1865-018E-49D7-9439-354E3B98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35626-4CCD-4824-9ADB-2B352948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85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51A1-60B9-42CA-B055-0A36B8ED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8F42-C213-4FA4-A6A6-66E34E4E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C3EA-E76A-4952-9C8C-70401A3ED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6D52-7096-455E-B035-0D2C409D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F51A6-BF89-4F06-96E2-C063232F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59C3-DC46-46E5-B0F2-C2400D2F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96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0FE8-C675-4D24-B839-7299E148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12C71-448E-4B53-AB57-39FE198C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5D77A-45E5-494A-A172-0C5EEB838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FC44-85C4-466C-B2FE-DFE7ED2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B4D0-8803-4BF5-8E57-C63F59C9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85100-388E-48E4-B845-C4F5915A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4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DB11A-5467-4E26-ADD6-80433DF4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272E-B6BB-48FA-B206-19CBB483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A732-6677-4E07-97BE-4057571F9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480E-1A34-4E8B-9D8E-75BC1F02220F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D05F-2E0D-4B6F-8D53-6E658700A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CDA8-1B71-4C47-BD68-F43BF7067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1DEB-0415-44B0-B99A-8B2B44BFA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28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diagramData" Target="../diagrams/data2.xml"/><Relationship Id="rId21" Type="http://schemas.openxmlformats.org/officeDocument/2006/relationships/image" Target="../media/image21.png"/><Relationship Id="rId7" Type="http://schemas.microsoft.com/office/2007/relationships/diagramDrawing" Target="../diagrams/drawing2.xml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B8B538-C7F6-421D-8ECB-E20D82D0B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4271" y="4265883"/>
            <a:ext cx="5913260" cy="1487654"/>
          </a:xfrm>
        </p:spPr>
        <p:txBody>
          <a:bodyPr>
            <a:noAutofit/>
          </a:bodyPr>
          <a:lstStyle/>
          <a:p>
            <a:r>
              <a:rPr lang="en-CA" sz="2600" dirty="0"/>
              <a:t>MATH 509 Project Presentation</a:t>
            </a:r>
          </a:p>
          <a:p>
            <a:r>
              <a:rPr lang="en-CA" sz="2600" dirty="0"/>
              <a:t>Presenter: Alexander Jordan&amp; Bowen Yang</a:t>
            </a:r>
          </a:p>
          <a:p>
            <a:r>
              <a:rPr lang="en-CA" sz="2600" dirty="0"/>
              <a:t>Instructor: Jay Newby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59A4D6-9C4C-4CEF-8CA7-2549C186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" y="188811"/>
            <a:ext cx="7052554" cy="17410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AB77F7-966C-42A2-9675-72D27F45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96" y="5009710"/>
            <a:ext cx="16458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50C3CBD-61E9-4DC9-8C93-0ECD71633E19}"/>
              </a:ext>
            </a:extLst>
          </p:cNvPr>
          <p:cNvSpPr txBox="1">
            <a:spLocks/>
          </p:cNvSpPr>
          <p:nvPr/>
        </p:nvSpPr>
        <p:spPr>
          <a:xfrm>
            <a:off x="-131392" y="2757920"/>
            <a:ext cx="12104586" cy="1007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Real-Time and Future Building Energy Prediction Using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58310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/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978AC0-0A06-43A8-1182-A9A193FCD8ED}"/>
              </a:ext>
            </a:extLst>
          </p:cNvPr>
          <p:cNvSpPr txBox="1"/>
          <p:nvPr/>
        </p:nvSpPr>
        <p:spPr>
          <a:xfrm>
            <a:off x="349256" y="836156"/>
            <a:ext cx="62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Result 3: Real-time prediction – ANN &amp; LSTM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687296-6385-8610-736C-6B1A96F8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58730"/>
              </p:ext>
            </p:extLst>
          </p:nvPr>
        </p:nvGraphicFramePr>
        <p:xfrm>
          <a:off x="6563032" y="2382215"/>
          <a:ext cx="5390515" cy="1604641"/>
        </p:xfrm>
        <a:graphic>
          <a:graphicData uri="http://schemas.openxmlformats.org/drawingml/2006/table">
            <a:tbl>
              <a:tblPr firstRow="1" firstCol="1" bandRow="1"/>
              <a:tblGrid>
                <a:gridCol w="1663243">
                  <a:extLst>
                    <a:ext uri="{9D8B030D-6E8A-4147-A177-3AD203B41FA5}">
                      <a16:colId xmlns:a16="http://schemas.microsoft.com/office/drawing/2014/main" val="2207160250"/>
                    </a:ext>
                  </a:extLst>
                </a:gridCol>
                <a:gridCol w="1723232">
                  <a:extLst>
                    <a:ext uri="{9D8B030D-6E8A-4147-A177-3AD203B41FA5}">
                      <a16:colId xmlns:a16="http://schemas.microsoft.com/office/drawing/2014/main" val="1734404137"/>
                    </a:ext>
                  </a:extLst>
                </a:gridCol>
                <a:gridCol w="2004040">
                  <a:extLst>
                    <a:ext uri="{9D8B030D-6E8A-4147-A177-3AD203B41FA5}">
                      <a16:colId xmlns:a16="http://schemas.microsoft.com/office/drawing/2014/main" val="2301317049"/>
                    </a:ext>
                  </a:extLst>
                </a:gridCol>
              </a:tblGrid>
              <a:tr h="399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ANN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GRU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49428"/>
                  </a:ext>
                </a:extLst>
              </a:tr>
              <a:tr h="295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Time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59966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0.403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939096"/>
                  </a:ext>
                </a:extLst>
              </a:tr>
              <a:tr h="480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0.189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0.216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70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3BCBAF-C8EB-55C2-4657-AC4A3C9262E4}"/>
              </a:ext>
            </a:extLst>
          </p:cNvPr>
          <p:cNvSpPr txBox="1"/>
          <p:nvPr/>
        </p:nvSpPr>
        <p:spPr>
          <a:xfrm>
            <a:off x="456745" y="5010962"/>
            <a:ext cx="916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Note for Real-Time prediction, ANN outperformed GRU with a higher R square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Both models had high percentage error and low R square score, indicating poor performance. These issues could stem from data that is hard to fit, or from unnaturally collected data</a:t>
            </a:r>
          </a:p>
        </p:txBody>
      </p:sp>
      <p:pic>
        <p:nvPicPr>
          <p:cNvPr id="7" name="Google Shape;138;p20">
            <a:extLst>
              <a:ext uri="{FF2B5EF4-FFF2-40B4-BE49-F238E27FC236}">
                <a16:creationId xmlns:a16="http://schemas.microsoft.com/office/drawing/2014/main" id="{708CD587-6AAF-5AD4-6BFF-566BD9DA0FE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265" y="1809135"/>
            <a:ext cx="6347693" cy="299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42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510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106086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E1CEB7-64DB-E9B4-32E3-CBC9D6F2C5BA}"/>
              </a:ext>
            </a:extLst>
          </p:cNvPr>
          <p:cNvSpPr txBox="1"/>
          <p:nvPr/>
        </p:nvSpPr>
        <p:spPr>
          <a:xfrm>
            <a:off x="906976" y="1720840"/>
            <a:ext cx="101763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feature selection/feature importance to choose the best feature combination to increase the prediction accuracy and reduce computational cost.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Investigate the capability of model robustness and generalizability for long-term predictions and the energy estimation of different buildings.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 data-driven energy prediction model into further applications, such as model predictive and reinforcement learning control. </a:t>
            </a:r>
          </a:p>
        </p:txBody>
      </p:sp>
    </p:spTree>
    <p:extLst>
      <p:ext uri="{BB962C8B-B14F-4D97-AF65-F5344CB8AC3E}">
        <p14:creationId xmlns:p14="http://schemas.microsoft.com/office/powerpoint/2010/main" val="246957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B8B538-C7F6-421D-8ECB-E20D82D0B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23" y="3536006"/>
            <a:ext cx="4793181" cy="1023465"/>
          </a:xfrm>
        </p:spPr>
        <p:txBody>
          <a:bodyPr>
            <a:noAutofit/>
          </a:bodyPr>
          <a:lstStyle/>
          <a:p>
            <a:pPr algn="l"/>
            <a:r>
              <a:rPr lang="en-CA" sz="8000" dirty="0">
                <a:solidFill>
                  <a:schemeClr val="accent6">
                    <a:lumMod val="75000"/>
                  </a:schemeClr>
                </a:solidFill>
              </a:rPr>
              <a:t>Thank You!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8" name="Picture 7" descr="Sunny Handy">
            <a:extLst>
              <a:ext uri="{FF2B5EF4-FFF2-40B4-BE49-F238E27FC236}">
                <a16:creationId xmlns:a16="http://schemas.microsoft.com/office/drawing/2014/main" id="{016549CB-452B-45EE-ACB8-398D6EBE2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0365" y="390727"/>
            <a:ext cx="2931268" cy="293126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6645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42DA77-CFFC-40B5-89A9-A81CA4DD2521}"/>
              </a:ext>
            </a:extLst>
          </p:cNvPr>
          <p:cNvSpPr txBox="1">
            <a:spLocks/>
          </p:cNvSpPr>
          <p:nvPr/>
        </p:nvSpPr>
        <p:spPr>
          <a:xfrm>
            <a:off x="3184680" y="535699"/>
            <a:ext cx="5110264" cy="52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b="1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6259594-EE64-A2D4-CF1F-726B01D66041}"/>
              </a:ext>
            </a:extLst>
          </p:cNvPr>
          <p:cNvSpPr txBox="1">
            <a:spLocks/>
          </p:cNvSpPr>
          <p:nvPr/>
        </p:nvSpPr>
        <p:spPr>
          <a:xfrm>
            <a:off x="4219788" y="1787743"/>
            <a:ext cx="3132000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Background</a:t>
            </a:r>
            <a:r>
              <a:rPr lang="en-CA" sz="3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41A03-9ED1-3F1C-B652-A7BF64C35C69}"/>
              </a:ext>
            </a:extLst>
          </p:cNvPr>
          <p:cNvSpPr txBox="1">
            <a:spLocks/>
          </p:cNvSpPr>
          <p:nvPr/>
        </p:nvSpPr>
        <p:spPr>
          <a:xfrm>
            <a:off x="4328256" y="2580921"/>
            <a:ext cx="3132000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Methodology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275F5D-DB42-71CD-46FF-D35AF4BFD8A3}"/>
              </a:ext>
            </a:extLst>
          </p:cNvPr>
          <p:cNvSpPr txBox="1">
            <a:spLocks/>
          </p:cNvSpPr>
          <p:nvPr/>
        </p:nvSpPr>
        <p:spPr>
          <a:xfrm>
            <a:off x="4479684" y="3288894"/>
            <a:ext cx="4413434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Machine learning model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D0A6FEB-14B2-08FA-0008-0369DAB9CC6E}"/>
              </a:ext>
            </a:extLst>
          </p:cNvPr>
          <p:cNvSpPr txBox="1">
            <a:spLocks/>
          </p:cNvSpPr>
          <p:nvPr/>
        </p:nvSpPr>
        <p:spPr>
          <a:xfrm>
            <a:off x="4328256" y="4751934"/>
            <a:ext cx="3132000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Future works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1311CD7-FCEF-60AE-C4B0-507922BC61C2}"/>
              </a:ext>
            </a:extLst>
          </p:cNvPr>
          <p:cNvSpPr txBox="1">
            <a:spLocks/>
          </p:cNvSpPr>
          <p:nvPr/>
        </p:nvSpPr>
        <p:spPr>
          <a:xfrm>
            <a:off x="3810040" y="4018652"/>
            <a:ext cx="3132000" cy="524616"/>
          </a:xfrm>
          <a:prstGeom prst="rect">
            <a:avLst/>
          </a:prstGeom>
        </p:spPr>
        <p:txBody>
          <a:bodyPr vert="horz" lIns="3600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28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203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445555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Lightning bolt with solid fill">
            <a:extLst>
              <a:ext uri="{FF2B5EF4-FFF2-40B4-BE49-F238E27FC236}">
                <a16:creationId xmlns:a16="http://schemas.microsoft.com/office/drawing/2014/main" id="{B0EDE0CD-300F-FA26-651C-4A7EAC04E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0696" y="1595282"/>
            <a:ext cx="1747683" cy="1747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D2F07-DC2F-6ADE-084F-4BFDAF3087FB}"/>
              </a:ext>
            </a:extLst>
          </p:cNvPr>
          <p:cNvSpPr txBox="1"/>
          <p:nvPr/>
        </p:nvSpPr>
        <p:spPr>
          <a:xfrm>
            <a:off x="498143" y="1807422"/>
            <a:ext cx="1548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cs typeface="Times New Roman" panose="02020603050405020304" pitchFamily="18" charset="0"/>
              </a:rPr>
              <a:t>40 %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7D85F-EB46-E3CA-18F0-3FB730F35093}"/>
              </a:ext>
            </a:extLst>
          </p:cNvPr>
          <p:cNvSpPr txBox="1"/>
          <p:nvPr/>
        </p:nvSpPr>
        <p:spPr>
          <a:xfrm>
            <a:off x="3618971" y="1714247"/>
            <a:ext cx="24222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>
                <a:cs typeface="Times New Roman" panose="02020603050405020304" pitchFamily="18" charset="0"/>
              </a:rPr>
              <a:t>Energy </a:t>
            </a:r>
          </a:p>
          <a:p>
            <a:pPr algn="ctr"/>
            <a:r>
              <a:rPr lang="en-CA" sz="3200" dirty="0">
                <a:cs typeface="Times New Roman" panose="02020603050405020304" pitchFamily="18" charset="0"/>
              </a:rPr>
              <a:t>Consumption</a:t>
            </a:r>
          </a:p>
        </p:txBody>
      </p:sp>
      <p:pic>
        <p:nvPicPr>
          <p:cNvPr id="10" name="Graphic 9" descr="Earth globe: Africa and Europe with solid fill">
            <a:extLst>
              <a:ext uri="{FF2B5EF4-FFF2-40B4-BE49-F238E27FC236}">
                <a16:creationId xmlns:a16="http://schemas.microsoft.com/office/drawing/2014/main" id="{2348F550-BBF3-6D98-281D-CD33B8BF2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5454" y="3916274"/>
            <a:ext cx="1578165" cy="1578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21284-7E13-4CF8-55A2-1417AAEA3DEE}"/>
              </a:ext>
            </a:extLst>
          </p:cNvPr>
          <p:cNvSpPr txBox="1"/>
          <p:nvPr/>
        </p:nvSpPr>
        <p:spPr>
          <a:xfrm>
            <a:off x="507761" y="4175934"/>
            <a:ext cx="153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cs typeface="Times New Roman" panose="02020603050405020304" pitchFamily="18" charset="0"/>
              </a:rPr>
              <a:t>30 %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CFB2B-D5C3-61F3-9F81-22E3E54FC09B}"/>
              </a:ext>
            </a:extLst>
          </p:cNvPr>
          <p:cNvSpPr txBox="1"/>
          <p:nvPr/>
        </p:nvSpPr>
        <p:spPr>
          <a:xfrm>
            <a:off x="3873527" y="4138318"/>
            <a:ext cx="2311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>
                <a:cs typeface="Times New Roman" panose="02020603050405020304" pitchFamily="18" charset="0"/>
              </a:rPr>
              <a:t>Greenhouse </a:t>
            </a:r>
          </a:p>
          <a:p>
            <a:pPr algn="ctr"/>
            <a:r>
              <a:rPr lang="en-CA" sz="3200" dirty="0">
                <a:cs typeface="Times New Roman" panose="02020603050405020304" pitchFamily="18" charset="0"/>
              </a:rPr>
              <a:t>gas emission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53358-2B06-AE3D-882D-47347561DD0B}"/>
              </a:ext>
            </a:extLst>
          </p:cNvPr>
          <p:cNvSpPr txBox="1"/>
          <p:nvPr/>
        </p:nvSpPr>
        <p:spPr>
          <a:xfrm>
            <a:off x="6774426" y="2269087"/>
            <a:ext cx="4640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chemeClr val="accent6"/>
                </a:solidFill>
                <a:cs typeface="Times New Roman" panose="02020603050405020304" pitchFamily="18" charset="0"/>
              </a:rPr>
              <a:t>20% </a:t>
            </a:r>
            <a:r>
              <a:rPr lang="en-CA" sz="4000" dirty="0">
                <a:cs typeface="Times New Roman" panose="02020603050405020304" pitchFamily="18" charset="0"/>
              </a:rPr>
              <a:t>to </a:t>
            </a:r>
            <a:r>
              <a:rPr lang="en-CA" sz="4000" dirty="0">
                <a:solidFill>
                  <a:schemeClr val="accent6"/>
                </a:solidFill>
                <a:cs typeface="Times New Roman" panose="02020603050405020304" pitchFamily="18" charset="0"/>
              </a:rPr>
              <a:t>40%</a:t>
            </a:r>
            <a:r>
              <a:rPr lang="en-CA" sz="4000" dirty="0">
                <a:cs typeface="Times New Roman" panose="02020603050405020304" pitchFamily="18" charset="0"/>
              </a:rPr>
              <a:t> of the total energy consumption goes to air-conditioning </a:t>
            </a:r>
          </a:p>
        </p:txBody>
      </p:sp>
    </p:spTree>
    <p:extLst>
      <p:ext uri="{BB962C8B-B14F-4D97-AF65-F5344CB8AC3E}">
        <p14:creationId xmlns:p14="http://schemas.microsoft.com/office/powerpoint/2010/main" val="315671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/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B31152-F70A-F16C-82B8-188C0B4B99A4}"/>
              </a:ext>
            </a:extLst>
          </p:cNvPr>
          <p:cNvSpPr txBox="1"/>
          <p:nvPr/>
        </p:nvSpPr>
        <p:spPr>
          <a:xfrm>
            <a:off x="349257" y="747668"/>
            <a:ext cx="272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Problem statement</a:t>
            </a:r>
          </a:p>
        </p:txBody>
      </p:sp>
      <p:pic>
        <p:nvPicPr>
          <p:cNvPr id="14" name="Picture 2" descr="Artificial intelligence free vector icons designed by Becris | Artificial  intelligence article, Artificial intelligence, Artificial intelligence  technology">
            <a:extLst>
              <a:ext uri="{FF2B5EF4-FFF2-40B4-BE49-F238E27FC236}">
                <a16:creationId xmlns:a16="http://schemas.microsoft.com/office/drawing/2014/main" id="{804018BE-7E22-A556-1A31-80F0808E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20" y="1840556"/>
            <a:ext cx="1475372" cy="147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10B18B-04DB-60FC-7246-94F1A60235C7}"/>
              </a:ext>
            </a:extLst>
          </p:cNvPr>
          <p:cNvSpPr/>
          <p:nvPr/>
        </p:nvSpPr>
        <p:spPr>
          <a:xfrm>
            <a:off x="1737380" y="1288756"/>
            <a:ext cx="1875241" cy="6919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02B8A-13F2-0987-78A4-E13AC310224B}"/>
              </a:ext>
            </a:extLst>
          </p:cNvPr>
          <p:cNvCxnSpPr>
            <a:cxnSpLocks/>
          </p:cNvCxnSpPr>
          <p:nvPr/>
        </p:nvCxnSpPr>
        <p:spPr>
          <a:xfrm>
            <a:off x="388585" y="3932901"/>
            <a:ext cx="114396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Sad face outline with solid fill">
            <a:extLst>
              <a:ext uri="{FF2B5EF4-FFF2-40B4-BE49-F238E27FC236}">
                <a16:creationId xmlns:a16="http://schemas.microsoft.com/office/drawing/2014/main" id="{551AF3FF-B7AA-EB0B-F8EB-88BC3DE3F6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560" y="2099412"/>
            <a:ext cx="914400" cy="9144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B3B5E6E-A2E5-5F43-69D1-8B64F0073002}"/>
              </a:ext>
            </a:extLst>
          </p:cNvPr>
          <p:cNvSpPr/>
          <p:nvPr/>
        </p:nvSpPr>
        <p:spPr>
          <a:xfrm>
            <a:off x="6221858" y="2325781"/>
            <a:ext cx="914400" cy="46166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52C3-0235-BF73-D324-249F88D22CFA}"/>
              </a:ext>
            </a:extLst>
          </p:cNvPr>
          <p:cNvSpPr txBox="1"/>
          <p:nvPr/>
        </p:nvSpPr>
        <p:spPr>
          <a:xfrm>
            <a:off x="4735011" y="1403876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cs typeface="Times New Roman" panose="02020603050405020304" pitchFamily="18" charset="0"/>
              </a:rPr>
              <a:t>ML model</a:t>
            </a:r>
          </a:p>
        </p:txBody>
      </p:sp>
      <p:pic>
        <p:nvPicPr>
          <p:cNvPr id="23" name="Graphic 22" descr="Rain outline">
            <a:extLst>
              <a:ext uri="{FF2B5EF4-FFF2-40B4-BE49-F238E27FC236}">
                <a16:creationId xmlns:a16="http://schemas.microsoft.com/office/drawing/2014/main" id="{990997B6-9309-790D-629F-90E34FCAD9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75511" y="1278662"/>
            <a:ext cx="691908" cy="691908"/>
          </a:xfrm>
          <a:prstGeom prst="rect">
            <a:avLst/>
          </a:prstGeom>
        </p:spPr>
      </p:pic>
      <p:pic>
        <p:nvPicPr>
          <p:cNvPr id="25" name="Graphic 24" descr="Sun outline">
            <a:extLst>
              <a:ext uri="{FF2B5EF4-FFF2-40B4-BE49-F238E27FC236}">
                <a16:creationId xmlns:a16="http://schemas.microsoft.com/office/drawing/2014/main" id="{987DEEF1-159C-77F5-E4E4-15973870FB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3799" y="1329572"/>
            <a:ext cx="553769" cy="553769"/>
          </a:xfrm>
          <a:prstGeom prst="rect">
            <a:avLst/>
          </a:prstGeom>
        </p:spPr>
      </p:pic>
      <p:pic>
        <p:nvPicPr>
          <p:cNvPr id="27" name="Graphic 26" descr="Snowflake outline">
            <a:extLst>
              <a:ext uri="{FF2B5EF4-FFF2-40B4-BE49-F238E27FC236}">
                <a16:creationId xmlns:a16="http://schemas.microsoft.com/office/drawing/2014/main" id="{BE358BDD-8C76-E6E5-A6CF-8BBA55F694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6468" y="1278662"/>
            <a:ext cx="636153" cy="636153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4CF331FF-336C-6477-5E78-404C48612086}"/>
              </a:ext>
            </a:extLst>
          </p:cNvPr>
          <p:cNvSpPr/>
          <p:nvPr/>
        </p:nvSpPr>
        <p:spPr>
          <a:xfrm rot="1559004">
            <a:off x="3785531" y="1542992"/>
            <a:ext cx="914400" cy="46166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CAF7D-BD52-645F-8FCE-0E71D40DF488}"/>
              </a:ext>
            </a:extLst>
          </p:cNvPr>
          <p:cNvSpPr/>
          <p:nvPr/>
        </p:nvSpPr>
        <p:spPr>
          <a:xfrm>
            <a:off x="1752705" y="2177555"/>
            <a:ext cx="1875241" cy="6919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34D162-C541-B2A5-64FE-5F11A66CA19A}"/>
              </a:ext>
            </a:extLst>
          </p:cNvPr>
          <p:cNvSpPr/>
          <p:nvPr/>
        </p:nvSpPr>
        <p:spPr>
          <a:xfrm>
            <a:off x="1752704" y="3062225"/>
            <a:ext cx="1875241" cy="6919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Graphic 31" descr="Clock outline">
            <a:extLst>
              <a:ext uri="{FF2B5EF4-FFF2-40B4-BE49-F238E27FC236}">
                <a16:creationId xmlns:a16="http://schemas.microsoft.com/office/drawing/2014/main" id="{63DC222C-C677-DC4A-3AE0-1A3C364138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7580" y="2187132"/>
            <a:ext cx="656781" cy="656781"/>
          </a:xfrm>
          <a:prstGeom prst="rect">
            <a:avLst/>
          </a:prstGeom>
        </p:spPr>
      </p:pic>
      <p:pic>
        <p:nvPicPr>
          <p:cNvPr id="34" name="Graphic 33" descr="Daily calendar outline">
            <a:extLst>
              <a:ext uri="{FF2B5EF4-FFF2-40B4-BE49-F238E27FC236}">
                <a16:creationId xmlns:a16="http://schemas.microsoft.com/office/drawing/2014/main" id="{6BC2A763-AE3C-6544-579A-EA34901BF4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03593" y="2153789"/>
            <a:ext cx="692901" cy="692901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5780A6FE-1AFE-FEDB-3B48-E0F3A9C87AEF}"/>
              </a:ext>
            </a:extLst>
          </p:cNvPr>
          <p:cNvSpPr/>
          <p:nvPr/>
        </p:nvSpPr>
        <p:spPr>
          <a:xfrm>
            <a:off x="3741416" y="2325781"/>
            <a:ext cx="914400" cy="46166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CBBF7C9-20F3-F98E-74BC-2FD6044BABFF}"/>
              </a:ext>
            </a:extLst>
          </p:cNvPr>
          <p:cNvSpPr/>
          <p:nvPr/>
        </p:nvSpPr>
        <p:spPr>
          <a:xfrm rot="19935150">
            <a:off x="3889609" y="3117915"/>
            <a:ext cx="914400" cy="46166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0" name="Graphic 39" descr="Group outline">
            <a:extLst>
              <a:ext uri="{FF2B5EF4-FFF2-40B4-BE49-F238E27FC236}">
                <a16:creationId xmlns:a16="http://schemas.microsoft.com/office/drawing/2014/main" id="{2BBCC4D3-99FB-C40F-37AC-BE0F273BC6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33124" y="297180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891C384-A1E4-3A1C-AE1B-CD18D10E1EE4}"/>
              </a:ext>
            </a:extLst>
          </p:cNvPr>
          <p:cNvSpPr txBox="1"/>
          <p:nvPr/>
        </p:nvSpPr>
        <p:spPr>
          <a:xfrm>
            <a:off x="286471" y="1372991"/>
            <a:ext cx="135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cs typeface="Times New Roman" panose="02020603050405020304" pitchFamily="18" charset="0"/>
              </a:rPr>
              <a:t>Weather: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99D5FE-629A-9B29-9709-00EF2651A07C}"/>
              </a:ext>
            </a:extLst>
          </p:cNvPr>
          <p:cNvSpPr txBox="1"/>
          <p:nvPr/>
        </p:nvSpPr>
        <p:spPr>
          <a:xfrm>
            <a:off x="563794" y="228468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cs typeface="Times New Roman" panose="02020603050405020304" pitchFamily="18" charset="0"/>
              </a:rPr>
              <a:t>Time: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0A0EC0-8755-0DD4-5A92-D6E26574A418}"/>
              </a:ext>
            </a:extLst>
          </p:cNvPr>
          <p:cNvSpPr txBox="1"/>
          <p:nvPr/>
        </p:nvSpPr>
        <p:spPr>
          <a:xfrm>
            <a:off x="127311" y="3177345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cs typeface="Times New Roman" panose="02020603050405020304" pitchFamily="18" charset="0"/>
              </a:rPr>
              <a:t>Occupancy: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0308CA-573A-8585-64ED-430179D0014B}"/>
              </a:ext>
            </a:extLst>
          </p:cNvPr>
          <p:cNvSpPr txBox="1"/>
          <p:nvPr/>
        </p:nvSpPr>
        <p:spPr>
          <a:xfrm>
            <a:off x="8092942" y="1948430"/>
            <a:ext cx="39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cs typeface="Times New Roman" panose="02020603050405020304" pitchFamily="18" charset="0"/>
              </a:rPr>
              <a:t>Many factors can make the development of a reliable ML model challenging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C871A5F-3A33-2623-53B6-D166313C7C5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30685" y="4616981"/>
            <a:ext cx="3052650" cy="16742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5F3182-6D2E-6FCB-556B-266185079E07}"/>
              </a:ext>
            </a:extLst>
          </p:cNvPr>
          <p:cNvSpPr txBox="1"/>
          <p:nvPr/>
        </p:nvSpPr>
        <p:spPr>
          <a:xfrm>
            <a:off x="4896599" y="4089871"/>
            <a:ext cx="2247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cs typeface="Times New Roman" panose="02020603050405020304" pitchFamily="18" charset="0"/>
              </a:rPr>
              <a:t>Time-series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70F764-EDCB-CC9D-8833-6E8E6C91FDBF}"/>
              </a:ext>
            </a:extLst>
          </p:cNvPr>
          <p:cNvSpPr txBox="1"/>
          <p:nvPr/>
        </p:nvSpPr>
        <p:spPr>
          <a:xfrm>
            <a:off x="402322" y="4238017"/>
            <a:ext cx="3203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Artificial neural network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949D55-2E24-5EB7-247D-AABEA7E7B91C}"/>
              </a:ext>
            </a:extLst>
          </p:cNvPr>
          <p:cNvSpPr txBox="1"/>
          <p:nvPr/>
        </p:nvSpPr>
        <p:spPr>
          <a:xfrm>
            <a:off x="944717" y="5074438"/>
            <a:ext cx="202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Random forest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235F2B-4CC3-70C1-53A6-6141DB1C90B0}"/>
              </a:ext>
            </a:extLst>
          </p:cNvPr>
          <p:cNvSpPr txBox="1"/>
          <p:nvPr/>
        </p:nvSpPr>
        <p:spPr>
          <a:xfrm>
            <a:off x="488462" y="5890640"/>
            <a:ext cx="324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Support vector machine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3F6707-048A-DC6D-A996-ADF6750E9F69}"/>
              </a:ext>
            </a:extLst>
          </p:cNvPr>
          <p:cNvSpPr/>
          <p:nvPr/>
        </p:nvSpPr>
        <p:spPr>
          <a:xfrm>
            <a:off x="402322" y="4158576"/>
            <a:ext cx="3249992" cy="23208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1D8BAAC-C140-F10D-FA88-C5BD3B4D6C32}"/>
              </a:ext>
            </a:extLst>
          </p:cNvPr>
          <p:cNvSpPr/>
          <p:nvPr/>
        </p:nvSpPr>
        <p:spPr>
          <a:xfrm>
            <a:off x="3816000" y="5030319"/>
            <a:ext cx="717315" cy="46166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61835A-8DE3-AABA-B16C-A7F299796530}"/>
              </a:ext>
            </a:extLst>
          </p:cNvPr>
          <p:cNvSpPr txBox="1"/>
          <p:nvPr/>
        </p:nvSpPr>
        <p:spPr>
          <a:xfrm>
            <a:off x="7865529" y="4616981"/>
            <a:ext cx="421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cs typeface="Times New Roman" panose="02020603050405020304" pitchFamily="18" charset="0"/>
              </a:rPr>
              <a:t>Traditional ML models have limited ability to handle time series data for future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156145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/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3844F1-371B-3A4F-3DA8-948B2916C98B}"/>
              </a:ext>
            </a:extLst>
          </p:cNvPr>
          <p:cNvSpPr txBox="1"/>
          <p:nvPr/>
        </p:nvSpPr>
        <p:spPr>
          <a:xfrm>
            <a:off x="349256" y="747668"/>
            <a:ext cx="422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Research question &amp;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9E710-1448-C669-1724-5974AE4897A1}"/>
              </a:ext>
            </a:extLst>
          </p:cNvPr>
          <p:cNvSpPr txBox="1"/>
          <p:nvPr/>
        </p:nvSpPr>
        <p:spPr>
          <a:xfrm>
            <a:off x="1278193" y="1549498"/>
            <a:ext cx="101763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Are the data from a single year sufficient to estimate real-time and future energy consumption?</a:t>
            </a:r>
          </a:p>
          <a:p>
            <a:endParaRPr lang="en-US" sz="2400" dirty="0"/>
          </a:p>
          <a:p>
            <a:r>
              <a:rPr lang="en-US" sz="2400" dirty="0"/>
              <a:t>Which machine learning technique is optimal in terms of prediction accuracy and computing cost for predicting energy usage in a smart home?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B85EE-8AC2-B908-48B6-0B625510B424}"/>
              </a:ext>
            </a:extLst>
          </p:cNvPr>
          <p:cNvSpPr txBox="1"/>
          <p:nvPr/>
        </p:nvSpPr>
        <p:spPr>
          <a:xfrm>
            <a:off x="349257" y="2660578"/>
            <a:ext cx="757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RQ2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40502-195D-4177-D664-D80D2D35246E}"/>
              </a:ext>
            </a:extLst>
          </p:cNvPr>
          <p:cNvSpPr txBox="1"/>
          <p:nvPr/>
        </p:nvSpPr>
        <p:spPr>
          <a:xfrm>
            <a:off x="349257" y="1549498"/>
            <a:ext cx="757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RQ1</a:t>
            </a:r>
            <a:r>
              <a:rPr lang="en-US" sz="2400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879F6-81FD-5B42-79E9-019DE6185AF9}"/>
              </a:ext>
            </a:extLst>
          </p:cNvPr>
          <p:cNvCxnSpPr>
            <a:cxnSpLocks/>
          </p:cNvCxnSpPr>
          <p:nvPr/>
        </p:nvCxnSpPr>
        <p:spPr>
          <a:xfrm>
            <a:off x="388585" y="3883741"/>
            <a:ext cx="114396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E3AD77-8057-15F5-779F-C7412B33C353}"/>
              </a:ext>
            </a:extLst>
          </p:cNvPr>
          <p:cNvSpPr txBox="1"/>
          <p:nvPr/>
        </p:nvSpPr>
        <p:spPr>
          <a:xfrm>
            <a:off x="1278193" y="4122180"/>
            <a:ext cx="103238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Build two future energy consumption prediction models and two real-time energy estimation models.</a:t>
            </a:r>
          </a:p>
          <a:p>
            <a:endParaRPr lang="en-US" sz="2400" dirty="0"/>
          </a:p>
          <a:p>
            <a:r>
              <a:rPr lang="en-US" sz="2400" dirty="0"/>
              <a:t>Compare models’ performance in terms of prediction accuracy and computation cost.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8519C-FB47-F658-13DE-CB47FCD06774}"/>
              </a:ext>
            </a:extLst>
          </p:cNvPr>
          <p:cNvSpPr txBox="1"/>
          <p:nvPr/>
        </p:nvSpPr>
        <p:spPr>
          <a:xfrm>
            <a:off x="349257" y="4122644"/>
            <a:ext cx="928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Goal1</a:t>
            </a:r>
            <a:r>
              <a:rPr lang="en-US" sz="2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186DA-38ED-D584-C8DA-5204B9CABBF7}"/>
              </a:ext>
            </a:extLst>
          </p:cNvPr>
          <p:cNvSpPr txBox="1"/>
          <p:nvPr/>
        </p:nvSpPr>
        <p:spPr>
          <a:xfrm>
            <a:off x="378964" y="5210182"/>
            <a:ext cx="928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Goal2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4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005450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6EDF13-277B-BE26-B33F-2001C08C4CB8}"/>
              </a:ext>
            </a:extLst>
          </p:cNvPr>
          <p:cNvSpPr/>
          <p:nvPr/>
        </p:nvSpPr>
        <p:spPr>
          <a:xfrm>
            <a:off x="9122039" y="1430933"/>
            <a:ext cx="2709514" cy="5846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8830DA-E2F4-D206-329B-05F8A48E35BD}"/>
              </a:ext>
            </a:extLst>
          </p:cNvPr>
          <p:cNvSpPr/>
          <p:nvPr/>
        </p:nvSpPr>
        <p:spPr>
          <a:xfrm>
            <a:off x="4692042" y="1424488"/>
            <a:ext cx="2709514" cy="5846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8F8ADE8-F547-E81A-BAC2-1ABB25102F4B}"/>
              </a:ext>
            </a:extLst>
          </p:cNvPr>
          <p:cNvSpPr/>
          <p:nvPr/>
        </p:nvSpPr>
        <p:spPr>
          <a:xfrm>
            <a:off x="3380643" y="3715132"/>
            <a:ext cx="981584" cy="65716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70683E-3A10-0B0C-F5B8-91A945D8BA72}"/>
              </a:ext>
            </a:extLst>
          </p:cNvPr>
          <p:cNvSpPr/>
          <p:nvPr/>
        </p:nvSpPr>
        <p:spPr>
          <a:xfrm>
            <a:off x="260468" y="1430933"/>
            <a:ext cx="2709514" cy="5846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47235-FE14-7640-6AF6-2F4F32158AFB}"/>
              </a:ext>
            </a:extLst>
          </p:cNvPr>
          <p:cNvSpPr txBox="1"/>
          <p:nvPr/>
        </p:nvSpPr>
        <p:spPr>
          <a:xfrm>
            <a:off x="338042" y="1509127"/>
            <a:ext cx="27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Data preprocessing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E34BA7-1795-578C-DB2A-E666E46C40F5}"/>
              </a:ext>
            </a:extLst>
          </p:cNvPr>
          <p:cNvSpPr/>
          <p:nvPr/>
        </p:nvSpPr>
        <p:spPr>
          <a:xfrm>
            <a:off x="116675" y="2359288"/>
            <a:ext cx="3103123" cy="33949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43AA6-D940-918E-D6AF-DFA935E4F085}"/>
              </a:ext>
            </a:extLst>
          </p:cNvPr>
          <p:cNvSpPr txBox="1"/>
          <p:nvPr/>
        </p:nvSpPr>
        <p:spPr>
          <a:xfrm>
            <a:off x="5077527" y="1499400"/>
            <a:ext cx="27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ML techniques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E3CE15-BFD2-6B28-1055-2712BCDF7FAC}"/>
              </a:ext>
            </a:extLst>
          </p:cNvPr>
          <p:cNvSpPr/>
          <p:nvPr/>
        </p:nvSpPr>
        <p:spPr>
          <a:xfrm>
            <a:off x="4497781" y="2384415"/>
            <a:ext cx="3103123" cy="33698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A36DECD-4432-3420-09F4-813C51D98C27}"/>
              </a:ext>
            </a:extLst>
          </p:cNvPr>
          <p:cNvSpPr/>
          <p:nvPr/>
        </p:nvSpPr>
        <p:spPr>
          <a:xfrm>
            <a:off x="7787040" y="3706250"/>
            <a:ext cx="982388" cy="65716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708842-8B43-3ABB-39BB-EBAB577599B1}"/>
              </a:ext>
            </a:extLst>
          </p:cNvPr>
          <p:cNvSpPr/>
          <p:nvPr/>
        </p:nvSpPr>
        <p:spPr>
          <a:xfrm>
            <a:off x="8939720" y="2359288"/>
            <a:ext cx="3103123" cy="3394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4F7AC4-BE06-D88E-0D2F-3A8E813B8C0B}"/>
              </a:ext>
            </a:extLst>
          </p:cNvPr>
          <p:cNvSpPr txBox="1"/>
          <p:nvPr/>
        </p:nvSpPr>
        <p:spPr>
          <a:xfrm>
            <a:off x="9344560" y="1499400"/>
            <a:ext cx="248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Model evaluation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028EAC-CDB5-7814-37DB-E533B7E61261}"/>
              </a:ext>
            </a:extLst>
          </p:cNvPr>
          <p:cNvSpPr txBox="1"/>
          <p:nvPr/>
        </p:nvSpPr>
        <p:spPr>
          <a:xfrm>
            <a:off x="173579" y="2479548"/>
            <a:ext cx="31031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+mn-lt"/>
              </a:rPr>
              <a:t>Data cleaning</a:t>
            </a:r>
          </a:p>
          <a:p>
            <a:pPr marL="457200" indent="-457200">
              <a:buAutoNum type="arabicPeriod"/>
            </a:pPr>
            <a:r>
              <a:rPr lang="en-US" sz="2000" dirty="0"/>
              <a:t>Feature creation </a:t>
            </a:r>
          </a:p>
          <a:p>
            <a:r>
              <a:rPr lang="en-US" sz="2000" dirty="0">
                <a:latin typeface="+mn-lt"/>
              </a:rPr>
              <a:t>(Combined new features (i.e., furnace, kitchen) )</a:t>
            </a:r>
          </a:p>
          <a:p>
            <a:pPr marL="457200" indent="-457200">
              <a:buAutoNum type="arabicPeriod" startAt="3"/>
            </a:pPr>
            <a:r>
              <a:rPr lang="en-US" sz="2000" b="1" dirty="0"/>
              <a:t>Data splitting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Random data splitting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Time series data splitting</a:t>
            </a:r>
          </a:p>
          <a:p>
            <a:r>
              <a:rPr lang="en-US" sz="2000" dirty="0"/>
              <a:t>(Using previous 1 hour dataset to predict next hour energy consumption) 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1D572B-4B59-9BE3-3E80-3467BBDDA5D6}"/>
              </a:ext>
            </a:extLst>
          </p:cNvPr>
          <p:cNvSpPr txBox="1"/>
          <p:nvPr/>
        </p:nvSpPr>
        <p:spPr>
          <a:xfrm>
            <a:off x="4683917" y="4238644"/>
            <a:ext cx="3103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Artificial neural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A375ED-8813-AEA8-79C2-F6024BCDBB66}"/>
              </a:ext>
            </a:extLst>
          </p:cNvPr>
          <p:cNvSpPr txBox="1"/>
          <p:nvPr/>
        </p:nvSpPr>
        <p:spPr>
          <a:xfrm>
            <a:off x="9048298" y="2630707"/>
            <a:ext cx="2971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R square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r>
              <a:rPr lang="en-US" sz="2000" dirty="0">
                <a:latin typeface="+mn-lt"/>
              </a:rPr>
              <a:t>Mean Absolute Percentage Error 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525084-4AFA-7DB9-9E29-A441FCE7738F}"/>
              </a:ext>
            </a:extLst>
          </p:cNvPr>
          <p:cNvSpPr/>
          <p:nvPr/>
        </p:nvSpPr>
        <p:spPr>
          <a:xfrm>
            <a:off x="4672378" y="4238644"/>
            <a:ext cx="2800139" cy="1147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05104D-8AEC-F539-88BF-FD9B63B394C4}"/>
              </a:ext>
            </a:extLst>
          </p:cNvPr>
          <p:cNvSpPr/>
          <p:nvPr/>
        </p:nvSpPr>
        <p:spPr>
          <a:xfrm>
            <a:off x="4646729" y="2782037"/>
            <a:ext cx="2800139" cy="1147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F3CB1A-D3F0-D32F-A4E2-628E63A3ED97}"/>
              </a:ext>
            </a:extLst>
          </p:cNvPr>
          <p:cNvSpPr txBox="1"/>
          <p:nvPr/>
        </p:nvSpPr>
        <p:spPr>
          <a:xfrm>
            <a:off x="4649713" y="2830098"/>
            <a:ext cx="3103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Long short-term memory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Recurrent neural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0DA75A9-C016-85F9-CF90-0A6F5DF84C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318" y="3011878"/>
            <a:ext cx="2585040" cy="7877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95412A-EC7D-92BD-266C-6A1239B39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4560" y="4588468"/>
            <a:ext cx="2243524" cy="8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566445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AD7C0FCD-691A-463A-5B0F-445269726099}"/>
              </a:ext>
            </a:extLst>
          </p:cNvPr>
          <p:cNvSpPr txBox="1">
            <a:spLocks/>
          </p:cNvSpPr>
          <p:nvPr/>
        </p:nvSpPr>
        <p:spPr>
          <a:xfrm>
            <a:off x="331365" y="815769"/>
            <a:ext cx="8520600" cy="60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CA" sz="3200" b="1" dirty="0">
                <a:latin typeface="+mn-lt"/>
              </a:rPr>
              <a:t>Non-Sequential vs Sequential Neural Networks</a:t>
            </a:r>
          </a:p>
        </p:txBody>
      </p:sp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C332C49A-4795-8800-E9F7-4CE4731E0DBC}"/>
              </a:ext>
            </a:extLst>
          </p:cNvPr>
          <p:cNvSpPr txBox="1"/>
          <p:nvPr/>
        </p:nvSpPr>
        <p:spPr>
          <a:xfrm>
            <a:off x="1930701" y="1490075"/>
            <a:ext cx="246388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ea typeface="Roboto"/>
                <a:cs typeface="Roboto"/>
                <a:sym typeface="Roboto"/>
              </a:rPr>
              <a:t>Non-Sequential</a:t>
            </a:r>
            <a:endParaRPr sz="2400" dirty="0"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5EA60A45-ED4B-CBB5-9E00-351E91991F59}"/>
              </a:ext>
            </a:extLst>
          </p:cNvPr>
          <p:cNvSpPr txBox="1"/>
          <p:nvPr/>
        </p:nvSpPr>
        <p:spPr>
          <a:xfrm>
            <a:off x="7797418" y="1490075"/>
            <a:ext cx="164087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ea typeface="Roboto"/>
                <a:cs typeface="Roboto"/>
                <a:sym typeface="Roboto"/>
              </a:rPr>
              <a:t>Sequential</a:t>
            </a:r>
            <a:endParaRPr sz="2400" dirty="0"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08CE9518-4B89-A197-49DD-F0F136AA3DDA}"/>
              </a:ext>
            </a:extLst>
          </p:cNvPr>
          <p:cNvSpPr txBox="1"/>
          <p:nvPr/>
        </p:nvSpPr>
        <p:spPr>
          <a:xfrm>
            <a:off x="873152" y="2159332"/>
            <a:ext cx="39582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ea typeface="Roboto"/>
                <a:cs typeface="Roboto"/>
                <a:sym typeface="Roboto"/>
              </a:rPr>
              <a:t>- Uses matrices consisting of weights corresponding to each input and bias’ to model an equation based on a set of parameters used to calculate output y</a:t>
            </a:r>
            <a:endParaRPr sz="2000" dirty="0"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ea typeface="Roboto"/>
                <a:cs typeface="Roboto"/>
                <a:sym typeface="Roboto"/>
              </a:rPr>
              <a:t>- Model type used in this project is Artificial Neural Network (ANN)</a:t>
            </a:r>
            <a:endParaRPr sz="2000" dirty="0"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07;p16">
            <a:extLst>
              <a:ext uri="{FF2B5EF4-FFF2-40B4-BE49-F238E27FC236}">
                <a16:creationId xmlns:a16="http://schemas.microsoft.com/office/drawing/2014/main" id="{1FCC6810-3B53-A22D-9B06-F36B0198A8E9}"/>
              </a:ext>
            </a:extLst>
          </p:cNvPr>
          <p:cNvSpPr txBox="1"/>
          <p:nvPr/>
        </p:nvSpPr>
        <p:spPr>
          <a:xfrm>
            <a:off x="6517673" y="2044043"/>
            <a:ext cx="39582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ea typeface="Roboto"/>
                <a:cs typeface="Roboto"/>
                <a:sym typeface="Roboto"/>
              </a:rPr>
              <a:t>- Same idea as sequential, however the output y is fed into the next calculation in a series of values to determine the next output</a:t>
            </a:r>
            <a:endParaRPr sz="2000" dirty="0"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ea typeface="Roboto"/>
                <a:cs typeface="Roboto"/>
                <a:sym typeface="Roboto"/>
              </a:rPr>
              <a:t>- Model types used in this project are Recurrent Neural Network (RNN) and Long-Short Term Memory (LSTM)</a:t>
            </a:r>
            <a:endParaRPr sz="2000" dirty="0"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108;p16">
            <a:extLst>
              <a:ext uri="{FF2B5EF4-FFF2-40B4-BE49-F238E27FC236}">
                <a16:creationId xmlns:a16="http://schemas.microsoft.com/office/drawing/2014/main" id="{8BDE2825-242D-50A3-4755-C7BA5037A24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6309" y="4839690"/>
            <a:ext cx="3771886" cy="186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AF2C5-6B82-DDC5-F12E-6A969E7B17B4}"/>
              </a:ext>
            </a:extLst>
          </p:cNvPr>
          <p:cNvCxnSpPr>
            <a:cxnSpLocks/>
          </p:cNvCxnSpPr>
          <p:nvPr/>
        </p:nvCxnSpPr>
        <p:spPr>
          <a:xfrm>
            <a:off x="5702708" y="1622323"/>
            <a:ext cx="30612" cy="430192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1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7651870A-6EA0-49BF-7B7F-1E988BE3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59" y="1254685"/>
            <a:ext cx="6336554" cy="561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135406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/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978AC0-0A06-43A8-1182-A9A193FCD8ED}"/>
              </a:ext>
            </a:extLst>
          </p:cNvPr>
          <p:cNvSpPr txBox="1"/>
          <p:nvPr/>
        </p:nvSpPr>
        <p:spPr>
          <a:xfrm>
            <a:off x="349256" y="836156"/>
            <a:ext cx="486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Result 1: Exploratory data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B060F-2240-F064-0426-C39C8FEF124A}"/>
              </a:ext>
            </a:extLst>
          </p:cNvPr>
          <p:cNvSpPr txBox="1"/>
          <p:nvPr/>
        </p:nvSpPr>
        <p:spPr>
          <a:xfrm>
            <a:off x="7898091" y="4076683"/>
            <a:ext cx="414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and generation have an extraordinarily high correlation, indicating that they have identical values 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5DB1D-85CF-BEA5-57B5-5ACF65AD2271}"/>
              </a:ext>
            </a:extLst>
          </p:cNvPr>
          <p:cNvSpPr txBox="1"/>
          <p:nvPr/>
        </p:nvSpPr>
        <p:spPr>
          <a:xfrm>
            <a:off x="7858412" y="2322301"/>
            <a:ext cx="414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strong correlation between furnace and the total energy consumption of the house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95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5A60-BB9E-46CC-AE3B-D7839AF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51" y="6224886"/>
            <a:ext cx="2033080" cy="4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FE82-D5A6-43A3-9F22-4409C9A570B7}"/>
              </a:ext>
            </a:extLst>
          </p:cNvPr>
          <p:cNvSpPr txBox="1"/>
          <p:nvPr/>
        </p:nvSpPr>
        <p:spPr>
          <a:xfrm>
            <a:off x="5739812" y="6396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496D4-FEF1-40CB-BE47-8B1E83B7C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815406"/>
              </p:ext>
            </p:extLst>
          </p:nvPr>
        </p:nvGraphicFramePr>
        <p:xfrm>
          <a:off x="21265" y="21265"/>
          <a:ext cx="12114179" cy="65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978AC0-0A06-43A8-1182-A9A193FCD8ED}"/>
              </a:ext>
            </a:extLst>
          </p:cNvPr>
          <p:cNvSpPr txBox="1"/>
          <p:nvPr/>
        </p:nvSpPr>
        <p:spPr>
          <a:xfrm>
            <a:off x="349256" y="836156"/>
            <a:ext cx="574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Result 2: Future prediction – RNN &amp; LSTM</a:t>
            </a:r>
          </a:p>
        </p:txBody>
      </p:sp>
      <p:pic>
        <p:nvPicPr>
          <p:cNvPr id="4" name="Google Shape;116;p17">
            <a:extLst>
              <a:ext uri="{FF2B5EF4-FFF2-40B4-BE49-F238E27FC236}">
                <a16:creationId xmlns:a16="http://schemas.microsoft.com/office/drawing/2014/main" id="{46B8F7FA-44D5-72D2-12B2-013EC05AD2C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02" y="1386312"/>
            <a:ext cx="6518230" cy="2703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488E5BF-99F6-8C48-6F50-35403F94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" y="4090220"/>
            <a:ext cx="6518230" cy="238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687296-6385-8610-736C-6B1A96F8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61308"/>
              </p:ext>
            </p:extLst>
          </p:nvPr>
        </p:nvGraphicFramePr>
        <p:xfrm>
          <a:off x="6613416" y="1582003"/>
          <a:ext cx="5390515" cy="1604641"/>
        </p:xfrm>
        <a:graphic>
          <a:graphicData uri="http://schemas.openxmlformats.org/drawingml/2006/table">
            <a:tbl>
              <a:tblPr firstRow="1" firstCol="1" bandRow="1"/>
              <a:tblGrid>
                <a:gridCol w="1663243">
                  <a:extLst>
                    <a:ext uri="{9D8B030D-6E8A-4147-A177-3AD203B41FA5}">
                      <a16:colId xmlns:a16="http://schemas.microsoft.com/office/drawing/2014/main" val="2207160250"/>
                    </a:ext>
                  </a:extLst>
                </a:gridCol>
                <a:gridCol w="1723232">
                  <a:extLst>
                    <a:ext uri="{9D8B030D-6E8A-4147-A177-3AD203B41FA5}">
                      <a16:colId xmlns:a16="http://schemas.microsoft.com/office/drawing/2014/main" val="1734404137"/>
                    </a:ext>
                  </a:extLst>
                </a:gridCol>
                <a:gridCol w="2004040">
                  <a:extLst>
                    <a:ext uri="{9D8B030D-6E8A-4147-A177-3AD203B41FA5}">
                      <a16:colId xmlns:a16="http://schemas.microsoft.com/office/drawing/2014/main" val="2301317049"/>
                    </a:ext>
                  </a:extLst>
                </a:gridCol>
              </a:tblGrid>
              <a:tr h="399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RNN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LSTM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49428"/>
                  </a:ext>
                </a:extLst>
              </a:tr>
              <a:tr h="295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Time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59966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 square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939096"/>
                  </a:ext>
                </a:extLst>
              </a:tr>
              <a:tr h="480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0.303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70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3BCBAF-C8EB-55C2-4657-AC4A3C9262E4}"/>
              </a:ext>
            </a:extLst>
          </p:cNvPr>
          <p:cNvSpPr txBox="1"/>
          <p:nvPr/>
        </p:nvSpPr>
        <p:spPr>
          <a:xfrm>
            <a:off x="7032928" y="3720887"/>
            <a:ext cx="4472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RNN outperforms LSTM model as indicated by R square score and MAPE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LSTM model is more stable than RNN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Both models perform satisfactory at predicting future data, however performance could be improved</a:t>
            </a:r>
          </a:p>
        </p:txBody>
      </p:sp>
    </p:spTree>
    <p:extLst>
      <p:ext uri="{BB962C8B-B14F-4D97-AF65-F5344CB8AC3E}">
        <p14:creationId xmlns:p14="http://schemas.microsoft.com/office/powerpoint/2010/main" val="352761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9896</TotalTime>
  <Words>637</Words>
  <Application>Microsoft Office PowerPoint</Application>
  <PresentationFormat>Widescreen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Bowen Yang</dc:creator>
  <cp:lastModifiedBy>Alexander  Jordan</cp:lastModifiedBy>
  <cp:revision>188</cp:revision>
  <dcterms:created xsi:type="dcterms:W3CDTF">2022-01-07T22:11:23Z</dcterms:created>
  <dcterms:modified xsi:type="dcterms:W3CDTF">2022-12-08T04:46:59Z</dcterms:modified>
</cp:coreProperties>
</file>