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2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A27287-C954-4976-9F5B-1102F1AEE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B3A260-BBEA-499F-9C9F-B2651F2AE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B0893A-351C-4ED9-9528-F6F7860E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235C-0551-40D8-9191-786EB50BADC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E54A08-9545-4987-ADAD-148F5E91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C8CBFE-BFAF-40C5-952B-1E9E2046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7366-3C8F-4F5C-A92C-1558FDA5A3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88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072A6-2214-4C1E-8406-830CABBA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B73004-920A-4FD0-A97A-AD58A849C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B127CB-8217-40BB-A71B-5474BB37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235C-0551-40D8-9191-786EB50BADC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56CA8C-8A5E-4269-8C71-E175BEE7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6E8F4D-3C6B-46B9-BA49-378292B1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7366-3C8F-4F5C-A92C-1558FDA5A3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57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689D932-278F-403D-90C0-37341AB6B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D6C745-5B11-4300-8F0B-CD8EC5DA7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7916AE-9A77-4313-80A1-BD74D55C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235C-0551-40D8-9191-786EB50BADC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551639-95A8-4C7C-AEBB-6DE9AE9D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E26561-4983-4818-98B0-84B89E31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7366-3C8F-4F5C-A92C-1558FDA5A3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43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43A841-D1B9-4364-80B7-D1AC1764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763D0C-AF08-48D8-8C49-7A2BB4FF7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7D6C69-1546-47E3-BF28-40D1D470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235C-0551-40D8-9191-786EB50BADC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0D2081-06D2-4705-AA5F-2996E1F0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26394B-F735-4E0A-81F1-E92AB0FA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7366-3C8F-4F5C-A92C-1558FDA5A3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82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3A0812-3451-45A8-B30C-230C061C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E992AD-B96D-4346-A3E2-6E1BA9177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9A2CBE-0B9A-428A-AAA3-963756ED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235C-0551-40D8-9191-786EB50BADC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99A281-147A-4040-B505-0AA49027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52545F-41DC-4697-8449-FA688C02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7366-3C8F-4F5C-A92C-1558FDA5A3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04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45D8D5-FCD7-4104-9869-CCD976A2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6FBA2A-9FF8-4CD3-BDD0-DBB1781AB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07A95F-77D9-4EE2-B8DC-B828070D8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1467D7-B9C0-41E9-9A86-6B50D2BC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235C-0551-40D8-9191-786EB50BADC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57DAD7-33F6-415C-B226-153C2835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B99FDD-E755-4909-B10E-00685318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7366-3C8F-4F5C-A92C-1558FDA5A3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80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A4C53-6F8A-45DB-8F17-1CED87E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810B6B-B401-433E-ABE7-EA3C06337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D2284F-796B-4CBD-8DB6-8B08DBD77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09F989-B187-4B49-A24D-971939018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D1D491-B22A-4A36-8B29-4F8C04286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230E243-63FC-44DD-BA7C-E120B2FA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235C-0551-40D8-9191-786EB50BADC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8E12015-0853-4107-9B0E-DA8EEB5F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D248B37-EE8A-4781-A4AA-E9B0AD7A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7366-3C8F-4F5C-A92C-1558FDA5A3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5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FFB2F-48D2-46EC-8531-8EC71C09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5C3A27D-FCF9-4F99-8AC9-2E0C34EC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235C-0551-40D8-9191-786EB50BADC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8DB5EF-B016-4DCC-9F4B-DA98EABC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DE2477-FBBE-492F-BF57-C1F303CF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7366-3C8F-4F5C-A92C-1558FDA5A3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35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F9C0D2-123B-425D-9A1E-5C2A2ED8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235C-0551-40D8-9191-786EB50BADC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FBAAB85-8A95-46F6-B429-3464DC56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A31420-E43A-46D7-9434-4983B100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7366-3C8F-4F5C-A92C-1558FDA5A3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8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2D068E-3AE8-4D3A-BDA3-477B8E02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E7583C-5432-4C0D-9684-3BD3A6762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2E1322-E984-4464-8D66-32267641B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C12CEA-ADC9-4CB3-9118-19F7C58B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235C-0551-40D8-9191-786EB50BADC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1571FD-C68E-4A7E-B557-D825FD6D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205916-ECCE-4497-9104-68060536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7366-3C8F-4F5C-A92C-1558FDA5A3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81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0D540-81E2-47B9-A78D-A2B659DB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F083261-A0F6-4E01-931E-F6D7F0AE2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27FB5E9-2624-4821-BDFC-B6868B90A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B9DA34-3ADE-43BC-93BB-560BAA1A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235C-0551-40D8-9191-786EB50BADC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B4499C-976A-4449-8E6A-E5B2B0CD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0BFD67-EF79-4F51-ABCE-750A6E72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7366-3C8F-4F5C-A92C-1558FDA5A3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86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7008A17-D02C-4BBF-B568-19EEB743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E45E87-8F46-4B25-A206-47E026031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36F46C-6961-437A-8107-E18528C16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B235C-0551-40D8-9191-786EB50BADC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E955C3-3521-4CCE-A812-01DD3807B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D3C465-93DA-49D7-B120-DEED0B33B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7366-3C8F-4F5C-A92C-1558FDA5A3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08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njyentub/expressjs-ejs-simplebm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2jade.org/" TargetMode="External"/><Relationship Id="rId2" Type="http://schemas.openxmlformats.org/officeDocument/2006/relationships/hyperlink" Target="https://pug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ghtml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leonjyentub/expressjs/blob/main/views/login.pu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A2963-0580-4675-A4C4-781E1D8E3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Template engine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2F6589-CF01-4770-95DF-87B4358D9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Pug &amp; </a:t>
            </a:r>
            <a:r>
              <a:rPr lang="en-US" altLang="zh-TW" dirty="0" err="1"/>
              <a:t>ejs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567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FBDA50-C859-4BF8-8433-1BAB29D4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Pug</a:t>
            </a:r>
            <a:r>
              <a:rPr lang="zh-TW" altLang="en-US" b="1" dirty="0"/>
              <a:t>語法說明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4A17CA-9E5F-4C12-9391-7F24C2E15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| </a:t>
            </a:r>
            <a:r>
              <a:rPr lang="zh-TW" altLang="en-US" dirty="0"/>
              <a:t>可用來指定段落，可當作是連接符號使用（個人認為）</a:t>
            </a:r>
            <a:endParaRPr lang="en-US" altLang="zh-TW" dirty="0"/>
          </a:p>
          <a:p>
            <a:pPr lvl="1"/>
            <a:r>
              <a:rPr lang="zh-TW" altLang="en-US" dirty="0"/>
              <a:t>下面兩種寫法會產生一樣的</a:t>
            </a:r>
            <a:r>
              <a:rPr lang="en-US" altLang="zh-TW" dirty="0"/>
              <a:t>html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或者可以結合成一大段文字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6E4D5C-61B3-4FB5-9FFC-6A772FB74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55" y="2698362"/>
            <a:ext cx="2485207" cy="714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EF4E3DF-9BD9-49EC-B256-A9ABBF7C5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55" y="3612640"/>
            <a:ext cx="1844200" cy="388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A516870-AEC6-4017-A22B-4F0CC0345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825" y="2911030"/>
            <a:ext cx="3307367" cy="289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ACDA4B3E-AAB8-4A71-8BFB-7BA87E388D37}"/>
              </a:ext>
            </a:extLst>
          </p:cNvPr>
          <p:cNvSpPr/>
          <p:nvPr/>
        </p:nvSpPr>
        <p:spPr>
          <a:xfrm>
            <a:off x="3941925" y="2994622"/>
            <a:ext cx="517237" cy="289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A17F986-1337-4895-99D6-AB1179902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284" y="5135995"/>
            <a:ext cx="2636748" cy="899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AA1468F-7183-4890-B983-8A67D7301B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4507" y="5304844"/>
            <a:ext cx="2238694" cy="74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6841299-4405-4081-9A41-C1C788A8C6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1758" y="5304844"/>
            <a:ext cx="3444538" cy="838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1889062-D7B7-4843-8BFD-6DFAAB2CDF61}"/>
              </a:ext>
            </a:extLst>
          </p:cNvPr>
          <p:cNvSpPr txBox="1"/>
          <p:nvPr/>
        </p:nvSpPr>
        <p:spPr>
          <a:xfrm>
            <a:off x="1528931" y="4747491"/>
            <a:ext cx="184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Pug</a:t>
            </a:r>
            <a:r>
              <a:rPr lang="zh-TW" altLang="en-US" dirty="0"/>
              <a:t>檔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B1BC448-F00A-4BEC-B7FD-634B8E72AD22}"/>
              </a:ext>
            </a:extLst>
          </p:cNvPr>
          <p:cNvSpPr txBox="1"/>
          <p:nvPr/>
        </p:nvSpPr>
        <p:spPr>
          <a:xfrm>
            <a:off x="4538181" y="4806080"/>
            <a:ext cx="184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輸出的</a:t>
            </a:r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58095E3-AC58-4F1A-A624-104C8AF5B463}"/>
              </a:ext>
            </a:extLst>
          </p:cNvPr>
          <p:cNvSpPr txBox="1"/>
          <p:nvPr/>
        </p:nvSpPr>
        <p:spPr>
          <a:xfrm>
            <a:off x="8082192" y="4806080"/>
            <a:ext cx="184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頁面上的呈現</a:t>
            </a:r>
          </a:p>
        </p:txBody>
      </p:sp>
    </p:spTree>
    <p:extLst>
      <p:ext uri="{BB962C8B-B14F-4D97-AF65-F5344CB8AC3E}">
        <p14:creationId xmlns:p14="http://schemas.microsoft.com/office/powerpoint/2010/main" val="340246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DEFB1D-66A8-462D-884C-6F708A16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Pug</a:t>
            </a:r>
            <a:r>
              <a:rPr lang="zh-TW" altLang="en-US" b="1" dirty="0"/>
              <a:t>語法說明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821CCC-5F94-4874-BDCD-6B7C780ED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還可以宣告變數</a:t>
            </a:r>
            <a:endParaRPr lang="en-US" altLang="zh-TW" dirty="0"/>
          </a:p>
          <a:p>
            <a:pPr lvl="1"/>
            <a:r>
              <a:rPr lang="zh-TW" altLang="en-US" dirty="0"/>
              <a:t>前面加一槓 </a:t>
            </a:r>
            <a:r>
              <a:rPr lang="en-US" altLang="zh-TW" dirty="0"/>
              <a:t>-</a:t>
            </a:r>
          </a:p>
          <a:p>
            <a:pPr lvl="1"/>
            <a:r>
              <a:rPr lang="zh-TW" altLang="en-US" dirty="0"/>
              <a:t>也可以做數字運算或字串處理</a:t>
            </a:r>
            <a:endParaRPr lang="en-US" altLang="zh-TW" dirty="0"/>
          </a:p>
          <a:p>
            <a:r>
              <a:rPr lang="zh-TW" altLang="en-US" dirty="0"/>
              <a:t>顯示變數可以用</a:t>
            </a:r>
            <a:endParaRPr lang="en-US" altLang="zh-TW" dirty="0"/>
          </a:p>
          <a:p>
            <a:pPr lvl="1"/>
            <a:r>
              <a:rPr lang="en-US" altLang="zh-TW" dirty="0"/>
              <a:t>#{</a:t>
            </a:r>
            <a:r>
              <a:rPr lang="zh-TW" altLang="en-US" dirty="0"/>
              <a:t>變數名</a:t>
            </a:r>
            <a:r>
              <a:rPr lang="en-US" altLang="zh-TW" dirty="0"/>
              <a:t>}</a:t>
            </a:r>
          </a:p>
          <a:p>
            <a:pPr lvl="1"/>
            <a:r>
              <a:rPr lang="zh-TW" altLang="en-US" dirty="0"/>
              <a:t>標籤後面緊貼著</a:t>
            </a:r>
            <a:r>
              <a:rPr lang="en-US" altLang="zh-TW" dirty="0"/>
              <a:t>=</a:t>
            </a:r>
          </a:p>
          <a:p>
            <a:r>
              <a:rPr lang="zh-TW" altLang="en-US" dirty="0"/>
              <a:t>使用</a:t>
            </a:r>
            <a:r>
              <a:rPr lang="en-US" altLang="zh-TW" dirty="0"/>
              <a:t>if-else</a:t>
            </a:r>
            <a:r>
              <a:rPr lang="zh-TW" altLang="en-US" dirty="0"/>
              <a:t>判斷式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each</a:t>
            </a:r>
            <a:r>
              <a:rPr lang="zh-TW" altLang="en-US" dirty="0"/>
              <a:t>跟</a:t>
            </a:r>
            <a:r>
              <a:rPr lang="en-US" altLang="zh-TW" dirty="0"/>
              <a:t>while</a:t>
            </a:r>
            <a:r>
              <a:rPr lang="zh-TW" altLang="en-US" dirty="0"/>
              <a:t>寫迴圈</a:t>
            </a:r>
            <a:endParaRPr lang="en-US" altLang="zh-TW" dirty="0"/>
          </a:p>
          <a:p>
            <a:r>
              <a:rPr lang="zh-TW" altLang="en-US" dirty="0"/>
              <a:t>撰寫函式</a:t>
            </a:r>
            <a:r>
              <a:rPr lang="en-US" altLang="zh-TW" dirty="0"/>
              <a:t>(function)</a:t>
            </a:r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76D177F-0304-4B6E-932B-BADFDEDFC348}"/>
              </a:ext>
            </a:extLst>
          </p:cNvPr>
          <p:cNvGrpSpPr/>
          <p:nvPr/>
        </p:nvGrpSpPr>
        <p:grpSpPr>
          <a:xfrm>
            <a:off x="6096000" y="1690688"/>
            <a:ext cx="4656223" cy="4116329"/>
            <a:chOff x="6096000" y="1690688"/>
            <a:chExt cx="4656223" cy="4116329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08816957-9055-4ACA-BFFC-47CD9A988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690688"/>
              <a:ext cx="4656223" cy="114309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72683DB-E063-489D-924C-2844B5B8B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383061"/>
              <a:ext cx="4351397" cy="70872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E25C626C-B316-4343-BA36-212C8A967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4641056"/>
              <a:ext cx="1867062" cy="116596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箭號: 向下 6">
              <a:extLst>
                <a:ext uri="{FF2B5EF4-FFF2-40B4-BE49-F238E27FC236}">
                  <a16:creationId xmlns:a16="http://schemas.microsoft.com/office/drawing/2014/main" id="{1D5C32D4-F0D3-4A1B-B3F4-11BB9D8A10D5}"/>
                </a:ext>
              </a:extLst>
            </p:cNvPr>
            <p:cNvSpPr/>
            <p:nvPr/>
          </p:nvSpPr>
          <p:spPr>
            <a:xfrm>
              <a:off x="7287491" y="2925691"/>
              <a:ext cx="369454" cy="3325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箭號: 向下 7">
              <a:extLst>
                <a:ext uri="{FF2B5EF4-FFF2-40B4-BE49-F238E27FC236}">
                  <a16:creationId xmlns:a16="http://schemas.microsoft.com/office/drawing/2014/main" id="{17520C76-9F82-44E7-BC82-A3F4E158B8E1}"/>
                </a:ext>
              </a:extLst>
            </p:cNvPr>
            <p:cNvSpPr/>
            <p:nvPr/>
          </p:nvSpPr>
          <p:spPr>
            <a:xfrm>
              <a:off x="7255164" y="4241078"/>
              <a:ext cx="369454" cy="3325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100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54E2B-8D7F-4CE1-A9DF-C4E8C0B1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Pug</a:t>
            </a:r>
            <a:r>
              <a:rPr lang="zh-TW" altLang="en-US" b="1" dirty="0"/>
              <a:t>語法說明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86DB29-6F13-4DE7-B573-8A277044FF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if-elseif-else</a:t>
            </a:r>
            <a:r>
              <a:rPr lang="zh-TW" altLang="en-US" dirty="0"/>
              <a:t>字句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0E0C9FA-AE07-4096-8332-8B37B3813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5600" y="665018"/>
            <a:ext cx="4648200" cy="5511945"/>
          </a:xfrm>
        </p:spPr>
        <p:txBody>
          <a:bodyPr/>
          <a:lstStyle/>
          <a:p>
            <a:r>
              <a:rPr lang="en-US" altLang="zh-TW" dirty="0"/>
              <a:t>while </a:t>
            </a:r>
            <a:r>
              <a:rPr lang="zh-TW" altLang="en-US" dirty="0"/>
              <a:t>迴圈</a:t>
            </a:r>
            <a:r>
              <a:rPr lang="zh-TW" altLang="en-US" sz="2400" dirty="0"/>
              <a:t>（務必注意縮排）</a:t>
            </a:r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3DF2D4F-EA6C-4562-A475-D9FED76314ED}"/>
              </a:ext>
            </a:extLst>
          </p:cNvPr>
          <p:cNvGrpSpPr/>
          <p:nvPr/>
        </p:nvGrpSpPr>
        <p:grpSpPr>
          <a:xfrm>
            <a:off x="365270" y="2463277"/>
            <a:ext cx="5654530" cy="3744065"/>
            <a:chOff x="4580298" y="312377"/>
            <a:chExt cx="5654530" cy="374406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0B8E3306-BEE0-48E0-840D-6E80436EB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0298" y="312377"/>
              <a:ext cx="5654530" cy="24614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6F5592B5-4ED5-457B-BC5F-C20D731D5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0298" y="3080997"/>
              <a:ext cx="4153260" cy="9754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箭號: 向下 5">
              <a:extLst>
                <a:ext uri="{FF2B5EF4-FFF2-40B4-BE49-F238E27FC236}">
                  <a16:creationId xmlns:a16="http://schemas.microsoft.com/office/drawing/2014/main" id="{9A779B21-2F86-4E1D-BB53-FD2EC3A4DCC1}"/>
                </a:ext>
              </a:extLst>
            </p:cNvPr>
            <p:cNvSpPr/>
            <p:nvPr/>
          </p:nvSpPr>
          <p:spPr>
            <a:xfrm>
              <a:off x="5015345" y="2687782"/>
              <a:ext cx="387928" cy="4156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D7271261-261D-4EDB-9CE8-5BF44AF9B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468" y="1365687"/>
            <a:ext cx="2606266" cy="1249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BABF60C-0D51-4764-8070-28F211C11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4468" y="3231336"/>
            <a:ext cx="2613887" cy="2796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6B0493B9-F736-4966-993F-B41F8778EB27}"/>
              </a:ext>
            </a:extLst>
          </p:cNvPr>
          <p:cNvSpPr/>
          <p:nvPr/>
        </p:nvSpPr>
        <p:spPr>
          <a:xfrm>
            <a:off x="8266547" y="2687782"/>
            <a:ext cx="471054" cy="394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09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FD3C5C-13C6-4F89-A254-757D37AE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Pug</a:t>
            </a:r>
            <a:r>
              <a:rPr lang="zh-TW" altLang="en-US" b="1" dirty="0"/>
              <a:t>語法說明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9D64473-B076-48DA-A233-541DB2758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altLang="zh-TW" dirty="0"/>
              <a:t>each</a:t>
            </a:r>
            <a:r>
              <a:rPr lang="zh-TW" altLang="en-US" dirty="0"/>
              <a:t>迴圈</a:t>
            </a:r>
            <a:endParaRPr lang="en-US" altLang="zh-TW" dirty="0"/>
          </a:p>
          <a:p>
            <a:pPr lvl="1"/>
            <a:r>
              <a:rPr lang="zh-TW" altLang="en-US" dirty="0"/>
              <a:t>最簡單的寫法，走訪所有元素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也可以取得索引值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或是</a:t>
            </a:r>
            <a:r>
              <a:rPr lang="en-US" altLang="zh-TW" dirty="0"/>
              <a:t>key-value</a:t>
            </a:r>
            <a:r>
              <a:rPr lang="zh-TW" altLang="en-US" dirty="0"/>
              <a:t>的方式（注意變數位置）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464CADD-3B21-43C9-911A-53A5C98D8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660" y="2584968"/>
            <a:ext cx="3604572" cy="899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E79B5B6-9C8E-4529-BB75-69298E757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1" y="4160242"/>
            <a:ext cx="7437765" cy="929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168271D-C42F-4C7B-9030-B48D6DDF3FEA}"/>
              </a:ext>
            </a:extLst>
          </p:cNvPr>
          <p:cNvSpPr txBox="1"/>
          <p:nvPr/>
        </p:nvSpPr>
        <p:spPr>
          <a:xfrm>
            <a:off x="8894618" y="180459"/>
            <a:ext cx="2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產生的</a:t>
            </a:r>
            <a:r>
              <a:rPr lang="en-US" altLang="zh-TW" dirty="0"/>
              <a:t>html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B8137E0-BEC7-44C1-92E5-981079CCD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01" y="5734964"/>
            <a:ext cx="7315834" cy="883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D3B6DD6-A974-481D-B446-3C3497494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909" y="549791"/>
            <a:ext cx="5010345" cy="3757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B027FF-3F95-4035-A369-BC1C1154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樣板繼承 （</a:t>
            </a:r>
            <a:r>
              <a:rPr lang="en-US" altLang="zh-TW" b="1" dirty="0"/>
              <a:t>Template Inheritance</a:t>
            </a:r>
            <a:r>
              <a:rPr lang="zh-TW" altLang="en-US" b="1" dirty="0"/>
              <a:t>）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13629C-BAF7-495B-A066-FD8EC7091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</a:t>
            </a:r>
            <a:r>
              <a:rPr lang="en-US" altLang="zh-TW" dirty="0"/>
              <a:t> block </a:t>
            </a:r>
            <a:r>
              <a:rPr lang="zh-TW" altLang="en-US" dirty="0"/>
              <a:t>與</a:t>
            </a:r>
            <a:r>
              <a:rPr lang="en-US" altLang="zh-TW" dirty="0"/>
              <a:t> extends </a:t>
            </a:r>
            <a:r>
              <a:rPr lang="zh-TW" altLang="en-US" dirty="0"/>
              <a:t>兩個關鍵字</a:t>
            </a:r>
            <a:endParaRPr lang="en-US" altLang="zh-TW" dirty="0"/>
          </a:p>
          <a:p>
            <a:r>
              <a:rPr lang="zh-TW" altLang="en-US" dirty="0"/>
              <a:t>例如下面程式定義了</a:t>
            </a:r>
            <a:r>
              <a:rPr lang="en-US" altLang="zh-TW" dirty="0" err="1"/>
              <a:t>cusCss</a:t>
            </a:r>
            <a:r>
              <a:rPr lang="en-US" altLang="zh-TW" dirty="0"/>
              <a:t>, content</a:t>
            </a:r>
            <a:r>
              <a:rPr lang="zh-TW" altLang="en-US" dirty="0"/>
              <a:t>跟</a:t>
            </a:r>
            <a:r>
              <a:rPr lang="en-US" altLang="zh-TW" dirty="0"/>
              <a:t>foot</a:t>
            </a:r>
            <a:r>
              <a:rPr lang="zh-TW" altLang="en-US" dirty="0"/>
              <a:t>三個區塊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DC53A0-2567-4539-9F41-1B48962A0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145" y="3014389"/>
            <a:ext cx="5143946" cy="3162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5361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54BDA-C1A9-41DE-932D-25C11984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548"/>
          </a:xfrm>
        </p:spPr>
        <p:txBody>
          <a:bodyPr/>
          <a:lstStyle/>
          <a:p>
            <a:r>
              <a:rPr lang="zh-TW" altLang="en-US" dirty="0"/>
              <a:t>樣板繼承 （</a:t>
            </a:r>
            <a:r>
              <a:rPr lang="en-US" altLang="zh-TW" b="1" dirty="0"/>
              <a:t>Template Inheritance</a:t>
            </a:r>
            <a:r>
              <a:rPr lang="zh-TW" altLang="en-US" b="1" dirty="0"/>
              <a:t>）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7F4D3E-3240-42E0-8EB6-CBF32FFF4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5135129"/>
          </a:xfrm>
        </p:spPr>
        <p:txBody>
          <a:bodyPr>
            <a:normAutofit/>
          </a:bodyPr>
          <a:lstStyle/>
          <a:p>
            <a:r>
              <a:rPr lang="zh-TW" altLang="en-US" dirty="0"/>
              <a:t>就可以新增另一個</a:t>
            </a:r>
            <a:r>
              <a:rPr lang="en-US" altLang="zh-TW" dirty="0"/>
              <a:t>pug</a:t>
            </a:r>
            <a:r>
              <a:rPr lang="zh-TW" altLang="en-US" dirty="0"/>
              <a:t>檔案去繼承</a:t>
            </a:r>
            <a:r>
              <a:rPr lang="en-US" altLang="zh-TW" dirty="0"/>
              <a:t>(extends)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注意第一行</a:t>
            </a:r>
            <a:r>
              <a:rPr lang="en-US" altLang="zh-TW" dirty="0"/>
              <a:t>extends</a:t>
            </a:r>
            <a:br>
              <a:rPr lang="en-US" altLang="zh-TW" dirty="0"/>
            </a:br>
            <a:r>
              <a:rPr lang="zh-TW" altLang="en-US" dirty="0"/>
              <a:t>那個檔案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4DE745-F3DB-4E35-A2CF-8EE6F29E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63" y="1940518"/>
            <a:ext cx="5143946" cy="3162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04965B5-D21F-4137-B423-06954A9E4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144" y="1804626"/>
            <a:ext cx="6841893" cy="4846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6CA2A430-028F-448D-9C8F-8353E8C3AB5D}"/>
              </a:ext>
            </a:extLst>
          </p:cNvPr>
          <p:cNvSpPr/>
          <p:nvPr/>
        </p:nvSpPr>
        <p:spPr>
          <a:xfrm>
            <a:off x="8238836" y="1237675"/>
            <a:ext cx="3417455" cy="13023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額外說明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如果要新增一個大的文字段落在某個</a:t>
            </a:r>
            <a:r>
              <a:rPr lang="en-US" altLang="zh-TW" dirty="0">
                <a:solidFill>
                  <a:schemeClr val="tx1"/>
                </a:solidFill>
              </a:rPr>
              <a:t>tag</a:t>
            </a:r>
            <a:r>
              <a:rPr lang="zh-TW" altLang="en-US" dirty="0">
                <a:solidFill>
                  <a:schemeClr val="tx1"/>
                </a:solidFill>
              </a:rPr>
              <a:t>底下，可以直接在</a:t>
            </a:r>
            <a:r>
              <a:rPr lang="en-US" altLang="zh-TW" dirty="0">
                <a:solidFill>
                  <a:schemeClr val="tx1"/>
                </a:solidFill>
              </a:rPr>
              <a:t>tag</a:t>
            </a:r>
            <a:r>
              <a:rPr lang="zh-TW" altLang="en-US" dirty="0">
                <a:solidFill>
                  <a:schemeClr val="tx1"/>
                </a:solidFill>
              </a:rPr>
              <a:t>後面加個</a:t>
            </a:r>
            <a:r>
              <a:rPr lang="en-US" altLang="zh-TW" dirty="0">
                <a:solidFill>
                  <a:schemeClr val="tx1"/>
                </a:solidFill>
              </a:rPr>
              <a:t> . 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898FF9E-C6C6-40C4-847B-93FFEB208CB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400800" y="1888838"/>
            <a:ext cx="1838036" cy="6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54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D9359F-2770-44C0-AD3B-BEB5BDAA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839"/>
          </a:xfrm>
        </p:spPr>
        <p:txBody>
          <a:bodyPr/>
          <a:lstStyle/>
          <a:p>
            <a:r>
              <a:rPr lang="zh-TW" altLang="en-US" dirty="0"/>
              <a:t>樣板繼承 （</a:t>
            </a:r>
            <a:r>
              <a:rPr lang="en-US" altLang="zh-TW" b="1" dirty="0"/>
              <a:t>Template Inheritance</a:t>
            </a:r>
            <a:r>
              <a:rPr lang="zh-TW" altLang="en-US" b="1" dirty="0"/>
              <a:t>）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85273F-45FC-4314-9695-1E5AD825E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857"/>
            <a:ext cx="10515600" cy="4967106"/>
          </a:xfrm>
        </p:spPr>
        <p:txBody>
          <a:bodyPr/>
          <a:lstStyle/>
          <a:p>
            <a:r>
              <a:rPr lang="zh-TW" altLang="en-US" dirty="0"/>
              <a:t>合併後的結果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D9D5DB-A4A8-4550-830E-55008F9EC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37" y="1736436"/>
            <a:ext cx="6319989" cy="4967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AEAB188-8FA8-4280-BE09-B69CD4198C84}"/>
              </a:ext>
            </a:extLst>
          </p:cNvPr>
          <p:cNvSpPr txBox="1">
            <a:spLocks/>
          </p:cNvSpPr>
          <p:nvPr/>
        </p:nvSpPr>
        <p:spPr>
          <a:xfrm>
            <a:off x="838200" y="1209964"/>
            <a:ext cx="10515600" cy="4967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合併後的結果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BD8DCC1-39A1-4E2C-BDBB-DD3CFA8D5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225" y="2035088"/>
            <a:ext cx="5789538" cy="4508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39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C36A6-2812-4A5A-BBBC-D65FAAC0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314"/>
            <a:ext cx="10515600" cy="1152431"/>
          </a:xfrm>
        </p:spPr>
        <p:txBody>
          <a:bodyPr/>
          <a:lstStyle/>
          <a:p>
            <a:r>
              <a:rPr lang="zh-TW" altLang="en-US" dirty="0"/>
              <a:t>前後端結合實作 </a:t>
            </a:r>
            <a:r>
              <a:rPr lang="en-US" altLang="zh-TW" dirty="0"/>
              <a:t>– </a:t>
            </a:r>
            <a:r>
              <a:rPr lang="zh-TW" altLang="en-US" dirty="0"/>
              <a:t>訊息列表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BF9CC-C3E2-4E5F-90A6-CBB21099C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/>
          <a:lstStyle/>
          <a:p>
            <a:r>
              <a:rPr lang="zh-TW" altLang="en-US" dirty="0"/>
              <a:t>假設透過後端的</a:t>
            </a:r>
            <a:r>
              <a:rPr lang="en-US" altLang="zh-TW" dirty="0" err="1"/>
              <a:t>js</a:t>
            </a:r>
            <a:r>
              <a:rPr lang="zh-TW" altLang="en-US" dirty="0"/>
              <a:t>可以取得訊息列表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500500-1B40-41B1-8265-B8AB8814C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28" y="4371593"/>
            <a:ext cx="6652837" cy="2255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14ACE9D-00DE-48C6-8639-0E31F0711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24" y="1808090"/>
            <a:ext cx="6393734" cy="224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圖說文字: 直線 5">
            <a:extLst>
              <a:ext uri="{FF2B5EF4-FFF2-40B4-BE49-F238E27FC236}">
                <a16:creationId xmlns:a16="http://schemas.microsoft.com/office/drawing/2014/main" id="{1D65C85D-DE00-416E-9129-2A489D58C491}"/>
              </a:ext>
            </a:extLst>
          </p:cNvPr>
          <p:cNvSpPr/>
          <p:nvPr/>
        </p:nvSpPr>
        <p:spPr>
          <a:xfrm>
            <a:off x="7749309" y="1199644"/>
            <a:ext cx="4111267" cy="2596501"/>
          </a:xfrm>
          <a:prstGeom prst="borderCallout1">
            <a:avLst>
              <a:gd name="adj1" fmla="val 22307"/>
              <a:gd name="adj2" fmla="val -1369"/>
              <a:gd name="adj3" fmla="val 49934"/>
              <a:gd name="adj4" fmla="val -513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dirty="0"/>
              <a:t>透過</a:t>
            </a:r>
            <a:r>
              <a:rPr lang="en-US" altLang="zh-TW" dirty="0"/>
              <a:t>var </a:t>
            </a:r>
            <a:r>
              <a:rPr lang="zh-TW" altLang="en-US" dirty="0"/>
              <a:t>宣告一個陣列，</a:t>
            </a:r>
            <a:r>
              <a:rPr lang="en-US" altLang="zh-TW" dirty="0"/>
              <a:t>[ ]</a:t>
            </a:r>
            <a:r>
              <a:rPr lang="zh-TW" altLang="en-US" dirty="0"/>
              <a:t>加上逗號隔開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每個陣列元素都是一個臨時物件的寫法，並包含三個屬性</a:t>
            </a:r>
            <a:r>
              <a:rPr lang="en-US" altLang="zh-TW" dirty="0"/>
              <a:t>(author, title, content)</a:t>
            </a:r>
          </a:p>
          <a:p>
            <a:pPr marL="342900" indent="-342900">
              <a:buAutoNum type="arabicPeriod"/>
            </a:pPr>
            <a:r>
              <a:rPr lang="en-US" altLang="zh-TW" dirty="0"/>
              <a:t>Render</a:t>
            </a:r>
            <a:r>
              <a:rPr lang="zh-TW" altLang="en-US" dirty="0"/>
              <a:t>時將所有的資料一次傳回給</a:t>
            </a:r>
            <a:r>
              <a:rPr lang="en-US" altLang="zh-TW" dirty="0"/>
              <a:t>pug</a:t>
            </a:r>
            <a:r>
              <a:rPr lang="zh-TW" altLang="en-US" dirty="0"/>
              <a:t>檔案</a:t>
            </a:r>
          </a:p>
        </p:txBody>
      </p:sp>
      <p:sp>
        <p:nvSpPr>
          <p:cNvPr id="7" name="圖說文字: 直線 6">
            <a:extLst>
              <a:ext uri="{FF2B5EF4-FFF2-40B4-BE49-F238E27FC236}">
                <a16:creationId xmlns:a16="http://schemas.microsoft.com/office/drawing/2014/main" id="{900ECE2C-BD31-4CC0-AB4A-F1410D341F24}"/>
              </a:ext>
            </a:extLst>
          </p:cNvPr>
          <p:cNvSpPr/>
          <p:nvPr/>
        </p:nvSpPr>
        <p:spPr>
          <a:xfrm>
            <a:off x="7749309" y="4056185"/>
            <a:ext cx="4111267" cy="2596501"/>
          </a:xfrm>
          <a:prstGeom prst="borderCallout1">
            <a:avLst>
              <a:gd name="adj1" fmla="val 15549"/>
              <a:gd name="adj2" fmla="val -1369"/>
              <a:gd name="adj3" fmla="val 42819"/>
              <a:gd name="adj4" fmla="val -113132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dirty="0"/>
              <a:t>使用</a:t>
            </a:r>
            <a:r>
              <a:rPr lang="en-US" altLang="zh-TW" dirty="0"/>
              <a:t>each</a:t>
            </a:r>
            <a:r>
              <a:rPr lang="zh-TW" altLang="en-US" dirty="0"/>
              <a:t>迴圈把資料取得出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物件寫法，透過 </a:t>
            </a:r>
            <a:r>
              <a:rPr lang="zh-TW" altLang="en-US" dirty="0">
                <a:solidFill>
                  <a:srgbClr val="FF0000"/>
                </a:solidFill>
              </a:rPr>
              <a:t>變數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zh-TW" altLang="en-US" dirty="0">
                <a:solidFill>
                  <a:srgbClr val="FF0000"/>
                </a:solidFill>
              </a:rPr>
              <a:t>屬性</a:t>
            </a:r>
            <a:r>
              <a:rPr lang="zh-TW" altLang="en-US" dirty="0"/>
              <a:t> 的語法將值讀出來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跟前面一樣用 </a:t>
            </a:r>
            <a:r>
              <a:rPr lang="en-US" altLang="zh-TW" dirty="0"/>
              <a:t>#{ } </a:t>
            </a:r>
            <a:r>
              <a:rPr lang="zh-TW" altLang="en-US" dirty="0"/>
              <a:t>的方式放在</a:t>
            </a:r>
            <a:r>
              <a:rPr lang="en-US" altLang="zh-TW" dirty="0"/>
              <a:t>pug</a:t>
            </a:r>
            <a:r>
              <a:rPr lang="zh-TW" altLang="en-US" dirty="0"/>
              <a:t>的語法中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2691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FE1BE-F65E-4FAC-8D97-177850FE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下圖範例有結合</a:t>
            </a:r>
            <a:r>
              <a:rPr lang="en-US" altLang="zh-TW" dirty="0"/>
              <a:t>bootstrap 4.5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475C52-6A5D-4BF2-868B-365B0AC82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54CEB9-8B97-44E6-B4E5-E6F506C95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58" y="1890280"/>
            <a:ext cx="7361558" cy="5044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9C20706-6A54-40A1-810B-2E82E5F5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227" y="1285295"/>
            <a:ext cx="6685061" cy="5431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1801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3658855-A549-4902-B0B2-04ED588F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ejs</a:t>
            </a:r>
            <a:r>
              <a:rPr lang="en-US" altLang="zh-TW" dirty="0"/>
              <a:t>: Embedded JavaScript templates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35ED13C-A078-4453-A883-5293F0069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另一套樣本引擎</a:t>
            </a:r>
            <a:endParaRPr lang="en-US" altLang="zh-TW" dirty="0"/>
          </a:p>
          <a:p>
            <a:r>
              <a:rPr lang="zh-TW" altLang="en-US" dirty="0"/>
              <a:t>對，讓我們再做一遍 </a:t>
            </a:r>
            <a:r>
              <a:rPr lang="en-US" altLang="zh-TW" dirty="0"/>
              <a:t>XDDD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005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4D03E4-CF56-48B7-9397-DBFEFDD8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樣本引擎在做什麼？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025593-2122-4088-B858-0EDFC3123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28" y="1539297"/>
            <a:ext cx="5802745" cy="2171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8BECAC0-F207-43AD-BAD8-677CB4E94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28" y="3581010"/>
            <a:ext cx="3299746" cy="1889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E520AAD-7C0E-4BFC-B333-E8BC04833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27" y="5701031"/>
            <a:ext cx="4854361" cy="685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3216D35-95A1-46B1-823C-58460F36D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8179" y="2274270"/>
            <a:ext cx="6178693" cy="3516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316428C2-EEE2-441C-BC21-F33E5E24BA64}"/>
              </a:ext>
            </a:extLst>
          </p:cNvPr>
          <p:cNvSpPr/>
          <p:nvPr/>
        </p:nvSpPr>
        <p:spPr>
          <a:xfrm>
            <a:off x="5430510" y="3680445"/>
            <a:ext cx="768363" cy="673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55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67F98A2-628A-42E8-AB84-30D5C16A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548"/>
          </a:xfrm>
        </p:spPr>
        <p:txBody>
          <a:bodyPr/>
          <a:lstStyle/>
          <a:p>
            <a:r>
              <a:rPr lang="en-US" altLang="zh-TW" b="1" dirty="0" err="1"/>
              <a:t>ejs</a:t>
            </a:r>
            <a:endParaRPr lang="zh-TW" altLang="en-US" b="1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C6CD937-0490-4A25-877A-E85F1391A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018"/>
            <a:ext cx="8582891" cy="5003945"/>
          </a:xfrm>
        </p:spPr>
        <p:txBody>
          <a:bodyPr/>
          <a:lstStyle/>
          <a:p>
            <a:r>
              <a:rPr lang="en-US" altLang="zh-TW" dirty="0"/>
              <a:t>EJS </a:t>
            </a:r>
            <a:r>
              <a:rPr lang="zh-TW" altLang="en-US" dirty="0"/>
              <a:t>的全名是「</a:t>
            </a:r>
            <a:r>
              <a:rPr lang="en-US" altLang="zh-TW" dirty="0"/>
              <a:t>Embedded </a:t>
            </a:r>
            <a:r>
              <a:rPr lang="en-US" altLang="zh-TW" dirty="0" err="1"/>
              <a:t>Javascript</a:t>
            </a:r>
            <a:r>
              <a:rPr lang="zh-TW" altLang="en-US" dirty="0"/>
              <a:t>」</a:t>
            </a:r>
            <a:endParaRPr lang="en-US" altLang="zh-TW" dirty="0"/>
          </a:p>
          <a:p>
            <a:pPr lvl="1"/>
            <a:r>
              <a:rPr lang="zh-TW" altLang="en-US" dirty="0"/>
              <a:t>顧名思義就是內嵌式的樣板引擎，可以將邏輯與內容直接嵌入到 </a:t>
            </a:r>
            <a:r>
              <a:rPr lang="en-US" altLang="zh-TW" dirty="0"/>
              <a:t>HTML </a:t>
            </a:r>
            <a:r>
              <a:rPr lang="zh-TW" altLang="en-US" dirty="0"/>
              <a:t>頁面上，也就是 </a:t>
            </a:r>
            <a:r>
              <a:rPr lang="en-US" altLang="zh-TW" dirty="0"/>
              <a:t>EJS </a:t>
            </a:r>
            <a:r>
              <a:rPr lang="zh-TW" altLang="en-US" dirty="0"/>
              <a:t>可以讓我們利用 </a:t>
            </a:r>
            <a:r>
              <a:rPr lang="en-US" altLang="zh-TW" dirty="0"/>
              <a:t>JavaScript </a:t>
            </a:r>
            <a:r>
              <a:rPr lang="zh-TW" altLang="en-US" dirty="0"/>
              <a:t>生成 </a:t>
            </a:r>
            <a:r>
              <a:rPr lang="en-US" altLang="zh-TW" dirty="0"/>
              <a:t>HTML </a:t>
            </a:r>
            <a:r>
              <a:rPr lang="zh-TW" altLang="en-US" dirty="0"/>
              <a:t>頁面 。</a:t>
            </a:r>
            <a:endParaRPr lang="en-US" altLang="zh-TW" dirty="0"/>
          </a:p>
          <a:p>
            <a:pPr lvl="1"/>
            <a:r>
              <a:rPr lang="zh-TW" altLang="en-US" dirty="0"/>
              <a:t>讓我們一樣透過產生器產生骨架網站</a:t>
            </a:r>
            <a:endParaRPr lang="en-US" altLang="zh-TW" dirty="0"/>
          </a:p>
          <a:p>
            <a:pPr lvl="2"/>
            <a:r>
              <a:rPr lang="zh-TW" altLang="en-US" dirty="0"/>
              <a:t>指令：</a:t>
            </a:r>
            <a:endParaRPr lang="en-US" altLang="zh-TW" dirty="0"/>
          </a:p>
          <a:p>
            <a:pPr lvl="2"/>
            <a:r>
              <a:rPr lang="zh-TW" altLang="en-US" dirty="0"/>
              <a:t>記得還要切換進去資料夾，跟執行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或者</a:t>
            </a:r>
            <a:r>
              <a:rPr lang="zh-TW" altLang="en-US" dirty="0"/>
              <a:t>直接修改</a:t>
            </a:r>
            <a:r>
              <a:rPr lang="en-US" altLang="zh-TW" dirty="0"/>
              <a:t>app.js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2E3558-E678-4D3C-A5D7-34FEAAF3BF98}"/>
              </a:ext>
            </a:extLst>
          </p:cNvPr>
          <p:cNvSpPr/>
          <p:nvPr/>
        </p:nvSpPr>
        <p:spPr>
          <a:xfrm>
            <a:off x="2857540" y="3059668"/>
            <a:ext cx="4087594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express --view=</a:t>
            </a:r>
            <a:r>
              <a:rPr lang="en-US" altLang="zh-TW" dirty="0" err="1">
                <a:solidFill>
                  <a:schemeClr val="bg1"/>
                </a:solidFill>
              </a:rPr>
              <a:t>ejs</a:t>
            </a:r>
            <a:r>
              <a:rPr lang="zh-TW" altLang="en-US" dirty="0">
                <a:solidFill>
                  <a:schemeClr val="bg1"/>
                </a:solidFill>
              </a:rPr>
              <a:t> express-locallibrary-ejs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20143A-2C06-455A-805A-12942E30C9D3}"/>
              </a:ext>
            </a:extLst>
          </p:cNvPr>
          <p:cNvSpPr/>
          <p:nvPr/>
        </p:nvSpPr>
        <p:spPr>
          <a:xfrm>
            <a:off x="5985164" y="3490324"/>
            <a:ext cx="121802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npm</a:t>
            </a:r>
            <a:r>
              <a:rPr lang="en-US" altLang="zh-TW" dirty="0">
                <a:solidFill>
                  <a:schemeClr val="bg1"/>
                </a:solidFill>
              </a:rPr>
              <a:t> install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1870F1B-B19A-470C-8E02-E91E14940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91" y="4639198"/>
            <a:ext cx="11206018" cy="185367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09A227D-D941-4695-AE84-79E221D04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430" y="779424"/>
            <a:ext cx="2544668" cy="3470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94527EB3-561A-449A-86CA-EBC13D019262}"/>
              </a:ext>
            </a:extLst>
          </p:cNvPr>
          <p:cNvSpPr/>
          <p:nvPr/>
        </p:nvSpPr>
        <p:spPr>
          <a:xfrm>
            <a:off x="9421091" y="2395751"/>
            <a:ext cx="1791854" cy="77232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981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DFDD8B-F881-46B2-9FE1-E1399765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ejs</a:t>
            </a:r>
            <a:r>
              <a:rPr lang="zh-TW" altLang="en-US" dirty="0"/>
              <a:t>跟</a:t>
            </a:r>
            <a:r>
              <a:rPr lang="en-US" altLang="zh-TW" dirty="0"/>
              <a:t>pug</a:t>
            </a:r>
            <a:r>
              <a:rPr lang="zh-TW" altLang="en-US" dirty="0"/>
              <a:t>不一樣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D8BADD-DE9B-4941-BE5C-0192FF034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4708381"/>
          </a:xfrm>
        </p:spPr>
        <p:txBody>
          <a:bodyPr/>
          <a:lstStyle/>
          <a:p>
            <a:r>
              <a:rPr lang="zh-TW" altLang="en-US" dirty="0"/>
              <a:t>直接使用</a:t>
            </a:r>
            <a:r>
              <a:rPr lang="en-US" altLang="zh-TW" dirty="0"/>
              <a:t>html</a:t>
            </a:r>
            <a:r>
              <a:rPr lang="zh-TW" altLang="en-US" dirty="0"/>
              <a:t>語法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454129-69B3-47B5-9F00-1D9DD3F4F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502" y="4442692"/>
            <a:ext cx="5519373" cy="2192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F06F048-B1A4-4254-9630-C1AD7C4D5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17" y="2112881"/>
            <a:ext cx="6146068" cy="3029939"/>
          </a:xfrm>
          <a:prstGeom prst="rect">
            <a:avLst/>
          </a:prstGeom>
        </p:spPr>
      </p:pic>
      <p:sp>
        <p:nvSpPr>
          <p:cNvPr id="6" name="箭號: 弧形右彎 5">
            <a:extLst>
              <a:ext uri="{FF2B5EF4-FFF2-40B4-BE49-F238E27FC236}">
                <a16:creationId xmlns:a16="http://schemas.microsoft.com/office/drawing/2014/main" id="{3AAF60EB-057C-4F5B-95DB-429F69C93E42}"/>
              </a:ext>
            </a:extLst>
          </p:cNvPr>
          <p:cNvSpPr/>
          <p:nvPr/>
        </p:nvSpPr>
        <p:spPr>
          <a:xfrm rot="18680627">
            <a:off x="5365400" y="4511212"/>
            <a:ext cx="609600" cy="126321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B4FA5C3-3BBF-4EF6-8FE4-3BAD8E51CAD4}"/>
              </a:ext>
            </a:extLst>
          </p:cNvPr>
          <p:cNvGrpSpPr/>
          <p:nvPr/>
        </p:nvGrpSpPr>
        <p:grpSpPr>
          <a:xfrm>
            <a:off x="2930495" y="3362036"/>
            <a:ext cx="4985069" cy="2537202"/>
            <a:chOff x="2930495" y="3362036"/>
            <a:chExt cx="4985069" cy="2537202"/>
          </a:xfrm>
        </p:grpSpPr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AAE5E2C-3D74-46B6-9BD0-2B0297774116}"/>
                </a:ext>
              </a:extLst>
            </p:cNvPr>
            <p:cNvCxnSpPr/>
            <p:nvPr/>
          </p:nvCxnSpPr>
          <p:spPr>
            <a:xfrm>
              <a:off x="3103418" y="3362036"/>
              <a:ext cx="4257964" cy="16517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EBD3EF54-9FC3-4350-B6A9-84604D3E08E5}"/>
                </a:ext>
              </a:extLst>
            </p:cNvPr>
            <p:cNvCxnSpPr>
              <a:cxnSpLocks/>
            </p:cNvCxnSpPr>
            <p:nvPr/>
          </p:nvCxnSpPr>
          <p:spPr>
            <a:xfrm>
              <a:off x="3103418" y="4442692"/>
              <a:ext cx="4812146" cy="14565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62536D4F-7947-49CD-92D3-A9688EDA4B69}"/>
                </a:ext>
              </a:extLst>
            </p:cNvPr>
            <p:cNvCxnSpPr>
              <a:cxnSpLocks/>
            </p:cNvCxnSpPr>
            <p:nvPr/>
          </p:nvCxnSpPr>
          <p:spPr>
            <a:xfrm>
              <a:off x="2930495" y="4187935"/>
              <a:ext cx="4430887" cy="14565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732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04ED5-9614-4805-B03F-B86AA577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ejs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9979E2-8FBE-428C-A2A7-126E1A9B0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345"/>
            <a:ext cx="10515600" cy="4717618"/>
          </a:xfrm>
        </p:spPr>
        <p:txBody>
          <a:bodyPr/>
          <a:lstStyle/>
          <a:p>
            <a:r>
              <a:rPr lang="zh-TW" altLang="en-US" dirty="0"/>
              <a:t>先注意四種程式化的標籤</a:t>
            </a:r>
            <a:endParaRPr lang="en-US" altLang="zh-TW" dirty="0"/>
          </a:p>
          <a:p>
            <a:r>
              <a:rPr lang="en-US" altLang="zh-TW" dirty="0"/>
              <a:t>&lt;%  %&gt;'</a:t>
            </a:r>
            <a:r>
              <a:rPr lang="en-US" altLang="zh-TW" dirty="0" err="1"/>
              <a:t>Scriptlet</a:t>
            </a:r>
            <a:r>
              <a:rPr lang="en-US" altLang="zh-TW" dirty="0"/>
              <a:t>' tag, for control-flow, no output</a:t>
            </a:r>
          </a:p>
          <a:p>
            <a:pPr lvl="1"/>
            <a:r>
              <a:rPr lang="zh-TW" altLang="en-US" dirty="0"/>
              <a:t>程式流程用，無輸出</a:t>
            </a:r>
            <a:endParaRPr lang="en-US" altLang="zh-TW" dirty="0"/>
          </a:p>
          <a:p>
            <a:r>
              <a:rPr lang="en-US" altLang="zh-TW" dirty="0"/>
              <a:t>&lt;%=  %&gt;Outputs the value into the template (HTML escaped)</a:t>
            </a:r>
          </a:p>
          <a:p>
            <a:pPr lvl="1"/>
            <a:r>
              <a:rPr lang="zh-TW" altLang="en-US" dirty="0"/>
              <a:t>輸出變數值用，會將</a:t>
            </a:r>
            <a:r>
              <a:rPr lang="en-US" altLang="zh-TW" dirty="0"/>
              <a:t>HTML</a:t>
            </a:r>
            <a:r>
              <a:rPr lang="zh-TW" altLang="en-US" dirty="0"/>
              <a:t>的</a:t>
            </a:r>
            <a:r>
              <a:rPr lang="en-US" altLang="zh-TW" dirty="0"/>
              <a:t>tag</a:t>
            </a:r>
            <a:r>
              <a:rPr lang="zh-TW" altLang="en-US" dirty="0"/>
              <a:t>語法進行轉換</a:t>
            </a:r>
            <a:endParaRPr lang="en-US" altLang="zh-TW" dirty="0"/>
          </a:p>
          <a:p>
            <a:r>
              <a:rPr lang="en-US" altLang="zh-TW" dirty="0"/>
              <a:t>&lt;%-  %&gt;Outputs the unescaped value into the template</a:t>
            </a:r>
          </a:p>
          <a:p>
            <a:pPr lvl="1"/>
            <a:r>
              <a:rPr lang="zh-TW" altLang="en-US" dirty="0"/>
              <a:t>輸出變數值用，保留</a:t>
            </a:r>
            <a:r>
              <a:rPr lang="en-US" altLang="zh-TW" dirty="0"/>
              <a:t>HTML</a:t>
            </a:r>
            <a:r>
              <a:rPr lang="zh-TW" altLang="en-US" dirty="0"/>
              <a:t>的</a:t>
            </a:r>
            <a:r>
              <a:rPr lang="en-US" altLang="zh-TW" dirty="0"/>
              <a:t>tag</a:t>
            </a:r>
          </a:p>
          <a:p>
            <a:r>
              <a:rPr lang="en-US" altLang="zh-TW" dirty="0"/>
              <a:t>&lt;%#  %&gt;Comment tag, no execution, no output</a:t>
            </a:r>
          </a:p>
          <a:p>
            <a:pPr lvl="1"/>
            <a:r>
              <a:rPr lang="zh-TW" altLang="en-US" dirty="0"/>
              <a:t>註解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94915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2CA28-6AF4-4BDB-9BCA-1CACEFD1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ejs</a:t>
            </a:r>
            <a:r>
              <a:rPr lang="en-US" altLang="zh-TW" dirty="0"/>
              <a:t> </a:t>
            </a:r>
            <a:r>
              <a:rPr lang="zh-TW" altLang="en-US" dirty="0"/>
              <a:t>直接看程式</a:t>
            </a:r>
            <a:r>
              <a:rPr lang="en-US" altLang="zh-TW" dirty="0"/>
              <a:t>(var, if-elseif-else)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8650AD-B4CA-45AF-99E2-4F5C39E8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792C62-31B5-4A65-8B76-CB4B53F66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90" y="1496291"/>
            <a:ext cx="6685237" cy="4795041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A1F6B554-28A0-4951-96C2-F5F7D41B1ED4}"/>
              </a:ext>
            </a:extLst>
          </p:cNvPr>
          <p:cNvSpPr/>
          <p:nvPr/>
        </p:nvSpPr>
        <p:spPr>
          <a:xfrm>
            <a:off x="748144" y="4128258"/>
            <a:ext cx="674255" cy="5127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F8CE70E-F59E-42F5-B0E3-E360BABA7DDD}"/>
              </a:ext>
            </a:extLst>
          </p:cNvPr>
          <p:cNvSpPr/>
          <p:nvPr/>
        </p:nvSpPr>
        <p:spPr>
          <a:xfrm>
            <a:off x="748144" y="2245554"/>
            <a:ext cx="674255" cy="1264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1AE68BB-C019-46D7-BBCF-95AC16617106}"/>
              </a:ext>
            </a:extLst>
          </p:cNvPr>
          <p:cNvSpPr/>
          <p:nvPr/>
        </p:nvSpPr>
        <p:spPr>
          <a:xfrm>
            <a:off x="1856509" y="3428999"/>
            <a:ext cx="581889" cy="3371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51B6A73-A0A3-4BB5-BCFC-3B9688FD5A6B}"/>
              </a:ext>
            </a:extLst>
          </p:cNvPr>
          <p:cNvSpPr/>
          <p:nvPr/>
        </p:nvSpPr>
        <p:spPr>
          <a:xfrm>
            <a:off x="900545" y="1750291"/>
            <a:ext cx="674255" cy="5127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F0C695D2-A815-416D-80CA-08CFCD98EB0D}"/>
              </a:ext>
            </a:extLst>
          </p:cNvPr>
          <p:cNvSpPr/>
          <p:nvPr/>
        </p:nvSpPr>
        <p:spPr>
          <a:xfrm>
            <a:off x="2747817" y="4136609"/>
            <a:ext cx="674255" cy="5127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4F89E03-DAF6-4F62-88E6-534BFD3B0B06}"/>
              </a:ext>
            </a:extLst>
          </p:cNvPr>
          <p:cNvSpPr/>
          <p:nvPr/>
        </p:nvSpPr>
        <p:spPr>
          <a:xfrm>
            <a:off x="748143" y="5566655"/>
            <a:ext cx="1173021" cy="5127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90095AB-CB03-4584-A27D-E11F04953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606" y="2481029"/>
            <a:ext cx="3642676" cy="2057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847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517A12-2029-46DD-90F2-E8BAF61F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ejs</a:t>
            </a:r>
            <a:r>
              <a:rPr lang="en-US" altLang="zh-TW" dirty="0"/>
              <a:t>- 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4E0C9D-AB9E-4AA6-B93B-0DA57712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B744DD-6735-43B1-8332-890B61391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7441"/>
            <a:ext cx="4465707" cy="4907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B1CAFBB-65C9-40EE-ABEF-C2D803954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538" y="33358"/>
            <a:ext cx="2263336" cy="4290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2C125DC-4E63-47C0-8039-40F4D3106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363" y="2808659"/>
            <a:ext cx="2240474" cy="23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9BAB270-2BA9-4C91-932D-FB7FB5108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366" y="4323790"/>
            <a:ext cx="2415749" cy="2400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9444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EA6558-734A-46B8-ABD2-A0D2186B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語法簡介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793EAE-8B09-4A3F-8919-34789046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變數宣告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lvl="1"/>
            <a:r>
              <a:rPr lang="en-US" altLang="zh-TW" dirty="0" err="1"/>
              <a:t>i</a:t>
            </a:r>
            <a:r>
              <a:rPr lang="en-US" altLang="zh-TW" dirty="0"/>
              <a:t> = 10;</a:t>
            </a:r>
          </a:p>
          <a:p>
            <a:pPr lvl="1"/>
            <a:r>
              <a:rPr lang="en-US" altLang="zh-TW" dirty="0" err="1"/>
              <a:t>i</a:t>
            </a:r>
            <a:r>
              <a:rPr lang="en-US" altLang="zh-TW" dirty="0"/>
              <a:t> = “test”;</a:t>
            </a:r>
          </a:p>
          <a:p>
            <a:r>
              <a:rPr lang="zh-TW" altLang="en-US" dirty="0"/>
              <a:t>迴圈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8DD8BB-9269-4B6A-923E-63B4488E8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91" y="4123695"/>
            <a:ext cx="4945809" cy="2545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F780D28-9690-41D2-8E9E-E41B1F7C5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865" y="4123695"/>
            <a:ext cx="3962743" cy="1714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0524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11E45F-8A5A-4657-95C0-2487AB8E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語法簡介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8DE26-953C-4A12-B93C-86658ECEF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38827B-DC4E-41F1-BFA7-61BA07906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395" y="1514935"/>
            <a:ext cx="8346731" cy="4994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7923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F3468-6B05-47C5-BFED-081FB8FD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602"/>
          </a:xfrm>
        </p:spPr>
        <p:txBody>
          <a:bodyPr/>
          <a:lstStyle/>
          <a:p>
            <a:r>
              <a:rPr lang="en-US" altLang="zh-TW" dirty="0" err="1"/>
              <a:t>ejs</a:t>
            </a:r>
            <a:r>
              <a:rPr lang="en-US" altLang="zh-TW" dirty="0"/>
              <a:t> – </a:t>
            </a:r>
            <a:r>
              <a:rPr lang="zh-TW" altLang="en-US" dirty="0"/>
              <a:t>樣板繼承</a:t>
            </a:r>
            <a:r>
              <a:rPr lang="en-US" altLang="zh-TW" dirty="0"/>
              <a:t>(x)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1A96B0-0ED3-49D6-B715-BA789F67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728"/>
            <a:ext cx="10515600" cy="4976235"/>
          </a:xfrm>
        </p:spPr>
        <p:txBody>
          <a:bodyPr/>
          <a:lstStyle/>
          <a:p>
            <a:r>
              <a:rPr lang="zh-TW" altLang="en-US" dirty="0"/>
              <a:t>跟</a:t>
            </a:r>
            <a:r>
              <a:rPr lang="en-US" altLang="zh-TW" dirty="0"/>
              <a:t>pug</a:t>
            </a:r>
            <a:r>
              <a:rPr lang="zh-TW" altLang="en-US" dirty="0"/>
              <a:t>不一樣，</a:t>
            </a:r>
            <a:r>
              <a:rPr lang="en-US" altLang="zh-TW" dirty="0" err="1"/>
              <a:t>ejs</a:t>
            </a:r>
            <a:r>
              <a:rPr lang="zh-TW" altLang="en-US" dirty="0"/>
              <a:t>沒有</a:t>
            </a:r>
            <a:r>
              <a:rPr lang="en-US" altLang="zh-TW" dirty="0"/>
              <a:t>extends, block</a:t>
            </a:r>
            <a:r>
              <a:rPr lang="zh-TW" altLang="en-US" dirty="0"/>
              <a:t>這東西</a:t>
            </a:r>
            <a:endParaRPr lang="en-US" altLang="zh-TW" dirty="0"/>
          </a:p>
          <a:p>
            <a:pPr lvl="1"/>
            <a:r>
              <a:rPr lang="zh-TW" altLang="en-US" dirty="0"/>
              <a:t>額外的套件：</a:t>
            </a:r>
            <a:r>
              <a:rPr lang="en-US" altLang="zh-TW" dirty="0" err="1"/>
              <a:t>ejs</a:t>
            </a:r>
            <a:r>
              <a:rPr lang="en-US" altLang="zh-TW" dirty="0"/>
              <a:t>-locals</a:t>
            </a:r>
            <a:r>
              <a:rPr lang="zh-TW" altLang="en-US" dirty="0"/>
              <a:t>有支援</a:t>
            </a:r>
            <a:endParaRPr lang="en-US" altLang="zh-TW" dirty="0"/>
          </a:p>
          <a:p>
            <a:r>
              <a:rPr lang="zh-TW" altLang="en-US" dirty="0"/>
              <a:t>可以使用</a:t>
            </a:r>
            <a:r>
              <a:rPr lang="en-US" altLang="zh-TW" dirty="0"/>
              <a:t>&lt;% include %&gt;</a:t>
            </a:r>
            <a:r>
              <a:rPr lang="zh-TW" altLang="en-US" dirty="0"/>
              <a:t>或用</a:t>
            </a:r>
            <a:r>
              <a:rPr lang="en-US" altLang="zh-TW" dirty="0"/>
              <a:t>&lt;%- include(‘’) %&gt;</a:t>
            </a:r>
            <a:r>
              <a:rPr lang="zh-TW" altLang="en-US" dirty="0"/>
              <a:t>取代</a:t>
            </a:r>
          </a:p>
        </p:txBody>
      </p:sp>
    </p:spTree>
    <p:extLst>
      <p:ext uri="{BB962C8B-B14F-4D97-AF65-F5344CB8AC3E}">
        <p14:creationId xmlns:p14="http://schemas.microsoft.com/office/powerpoint/2010/main" val="1151856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0A8D22F-F2D3-4C1D-A0E2-D3AAE5F31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5" y="182031"/>
            <a:ext cx="6445813" cy="281336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38F67D5-53A6-43BA-B8BB-746A5751A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5" y="4879810"/>
            <a:ext cx="8344623" cy="172226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A549992-9D8D-432A-B775-3EE5E741F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151" y="2784034"/>
            <a:ext cx="3730491" cy="20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接點: 弧形 7">
            <a:extLst>
              <a:ext uri="{FF2B5EF4-FFF2-40B4-BE49-F238E27FC236}">
                <a16:creationId xmlns:a16="http://schemas.microsoft.com/office/drawing/2014/main" id="{B121AFE9-DA3E-410D-BE1C-E408FCEA0F40}"/>
              </a:ext>
            </a:extLst>
          </p:cNvPr>
          <p:cNvCxnSpPr>
            <a:cxnSpLocks/>
          </p:cNvCxnSpPr>
          <p:nvPr/>
        </p:nvCxnSpPr>
        <p:spPr>
          <a:xfrm rot="10800000">
            <a:off x="1265383" y="369456"/>
            <a:ext cx="3232727" cy="3059545"/>
          </a:xfrm>
          <a:prstGeom prst="curvedConnector3">
            <a:avLst>
              <a:gd name="adj1" fmla="val 2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接點: 弧形 9">
            <a:extLst>
              <a:ext uri="{FF2B5EF4-FFF2-40B4-BE49-F238E27FC236}">
                <a16:creationId xmlns:a16="http://schemas.microsoft.com/office/drawing/2014/main" id="{D44F8244-71F0-4165-B603-243E73A6322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42252" y="4622963"/>
            <a:ext cx="3531349" cy="501612"/>
          </a:xfrm>
          <a:prstGeom prst="curvedConnector3">
            <a:avLst>
              <a:gd name="adj1" fmla="val 5026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75E7817A-914E-4A54-8F9D-F9578D1AD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0172" y="182031"/>
            <a:ext cx="1767993" cy="188230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88E928E8-B72D-40B0-9D2D-46F259A27B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525" y="2329304"/>
            <a:ext cx="5736656" cy="3096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9D1CA0DF-43E4-4779-B824-F776319B7B2F}"/>
              </a:ext>
            </a:extLst>
          </p:cNvPr>
          <p:cNvSpPr/>
          <p:nvPr/>
        </p:nvSpPr>
        <p:spPr>
          <a:xfrm>
            <a:off x="5540962" y="3470089"/>
            <a:ext cx="738909" cy="699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0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6186A-AE33-47C2-9B3E-05FE70E2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整合練習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6E1EF5-8021-4AC4-A50F-12E7DE665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前後端整合的</a:t>
            </a:r>
            <a:r>
              <a:rPr lang="en-US" altLang="zh-TW" dirty="0"/>
              <a:t>BMI</a:t>
            </a:r>
            <a:r>
              <a:rPr lang="zh-TW" altLang="en-US" dirty="0"/>
              <a:t>計算</a:t>
            </a:r>
            <a:endParaRPr lang="en-US" altLang="zh-TW" dirty="0"/>
          </a:p>
          <a:p>
            <a:pPr lvl="1"/>
            <a:r>
              <a:rPr lang="zh-TW" altLang="en-US" dirty="0"/>
              <a:t>建立一樣本引擎為</a:t>
            </a:r>
            <a:r>
              <a:rPr lang="en-US" altLang="zh-TW" dirty="0"/>
              <a:t>EJS</a:t>
            </a:r>
            <a:r>
              <a:rPr lang="zh-TW" altLang="en-US" dirty="0"/>
              <a:t>的骨架環境</a:t>
            </a:r>
            <a:endParaRPr lang="en-US" altLang="zh-TW" dirty="0"/>
          </a:p>
          <a:p>
            <a:pPr lvl="1"/>
            <a:r>
              <a:rPr lang="zh-TW" altLang="en-US" dirty="0"/>
              <a:t>建立一可輸入身高、體重的</a:t>
            </a:r>
            <a:r>
              <a:rPr lang="en-US" altLang="zh-TW" dirty="0"/>
              <a:t>form</a:t>
            </a:r>
            <a:r>
              <a:rPr lang="zh-TW" altLang="en-US" dirty="0"/>
              <a:t>表單，以及其對應的路徑</a:t>
            </a:r>
            <a:endParaRPr lang="en-US" altLang="zh-TW" dirty="0"/>
          </a:p>
          <a:p>
            <a:pPr lvl="1"/>
            <a:r>
              <a:rPr lang="zh-TW" altLang="en-US" dirty="0"/>
              <a:t>撰寫透過</a:t>
            </a:r>
            <a:r>
              <a:rPr lang="en-US" altLang="zh-TW" dirty="0" err="1"/>
              <a:t>form.submit</a:t>
            </a:r>
            <a:r>
              <a:rPr lang="zh-TW" altLang="en-US" dirty="0"/>
              <a:t>，後端的</a:t>
            </a:r>
            <a:r>
              <a:rPr lang="en-US" altLang="zh-TW" dirty="0"/>
              <a:t>post</a:t>
            </a:r>
            <a:r>
              <a:rPr lang="zh-TW" altLang="en-US" dirty="0"/>
              <a:t>相關程式</a:t>
            </a:r>
            <a:endParaRPr lang="en-US" altLang="zh-TW" dirty="0"/>
          </a:p>
          <a:p>
            <a:pPr lvl="1"/>
            <a:r>
              <a:rPr lang="zh-TW" altLang="en-US" dirty="0"/>
              <a:t>將</a:t>
            </a:r>
            <a:r>
              <a:rPr lang="en-US" altLang="zh-TW" dirty="0"/>
              <a:t>BMI</a:t>
            </a:r>
            <a:r>
              <a:rPr lang="zh-TW" altLang="en-US" dirty="0"/>
              <a:t>值及判斷結果傳回前端頁面顯示</a:t>
            </a:r>
            <a:endParaRPr lang="en-US" altLang="zh-TW" dirty="0"/>
          </a:p>
          <a:p>
            <a:r>
              <a:rPr lang="en-US" altLang="zh-TW">
                <a:hlinkClick r:id="rId2"/>
              </a:rPr>
              <a:t>https://github.com/leonjyentub/expressjs-ejs-simplebmi</a:t>
            </a:r>
            <a:endParaRPr lang="en-US" altLang="zh-TW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0046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1F5608-3DED-40C8-B686-7E580E5B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pug </a:t>
            </a:r>
            <a:r>
              <a:rPr lang="en-US" altLang="zh-TW" sz="3600" dirty="0"/>
              <a:t>(</a:t>
            </a:r>
            <a:r>
              <a:rPr lang="en-US" altLang="zh-TW" sz="3600" dirty="0">
                <a:hlinkClick r:id="rId2"/>
              </a:rPr>
              <a:t>https://pugjs.org</a:t>
            </a:r>
            <a:r>
              <a:rPr lang="en-US" altLang="zh-TW" sz="3600" dirty="0"/>
              <a:t> 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23DE39-B621-420A-AA5D-6DF76AA48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891"/>
            <a:ext cx="10515600" cy="5024582"/>
          </a:xfrm>
        </p:spPr>
        <p:txBody>
          <a:bodyPr>
            <a:normAutofit/>
          </a:bodyPr>
          <a:lstStyle/>
          <a:p>
            <a:r>
              <a:rPr lang="en-US" altLang="zh-TW" dirty="0"/>
              <a:t>pug </a:t>
            </a:r>
            <a:r>
              <a:rPr lang="zh-TW" altLang="en-US" dirty="0"/>
              <a:t>的舊名稱為 </a:t>
            </a:r>
            <a:r>
              <a:rPr lang="en-US" altLang="zh-TW" dirty="0"/>
              <a:t>jade</a:t>
            </a:r>
            <a:r>
              <a:rPr lang="zh-TW" altLang="en-US" dirty="0"/>
              <a:t>，因版權問題而改名。但兩者基本上是一樣的，搜尋 </a:t>
            </a:r>
            <a:r>
              <a:rPr lang="en-US" altLang="zh-TW" dirty="0"/>
              <a:t>pug </a:t>
            </a:r>
            <a:r>
              <a:rPr lang="zh-TW" altLang="en-US" dirty="0"/>
              <a:t>資源時也可考使用</a:t>
            </a:r>
            <a:r>
              <a:rPr lang="en-US" altLang="zh-TW" dirty="0"/>
              <a:t>jade </a:t>
            </a:r>
            <a:r>
              <a:rPr lang="zh-TW" altLang="en-US" dirty="0"/>
              <a:t>資源。</a:t>
            </a:r>
          </a:p>
          <a:p>
            <a:r>
              <a:rPr lang="en-US" altLang="zh-TW" dirty="0"/>
              <a:t>pug </a:t>
            </a:r>
            <a:r>
              <a:rPr lang="zh-TW" altLang="en-US" dirty="0"/>
              <a:t>為 </a:t>
            </a:r>
            <a:r>
              <a:rPr lang="en-US" altLang="zh-TW" dirty="0"/>
              <a:t>html </a:t>
            </a:r>
            <a:r>
              <a:rPr lang="zh-TW" altLang="en-US" dirty="0"/>
              <a:t>模板語言，可支援撰寫 </a:t>
            </a:r>
            <a:r>
              <a:rPr lang="en-US" altLang="zh-TW" dirty="0"/>
              <a:t>JS </a:t>
            </a:r>
            <a:r>
              <a:rPr lang="zh-TW" altLang="en-US" dirty="0"/>
              <a:t>邏輯。</a:t>
            </a:r>
            <a:endParaRPr lang="en-US" altLang="zh-TW" dirty="0"/>
          </a:p>
          <a:p>
            <a:pPr lvl="1"/>
            <a:r>
              <a:rPr lang="zh-TW" altLang="en-US" dirty="0"/>
              <a:t>寫法上，省略了 </a:t>
            </a:r>
            <a:r>
              <a:rPr lang="en-US" altLang="zh-TW" dirty="0"/>
              <a:t>HTML </a:t>
            </a:r>
            <a:r>
              <a:rPr lang="zh-TW" altLang="en-US" dirty="0"/>
              <a:t>的開、閉合標籤，能夠大大的提升工程師開發速度，看上去也更為簡潔。</a:t>
            </a:r>
            <a:endParaRPr lang="en-US" altLang="zh-TW" dirty="0"/>
          </a:p>
          <a:p>
            <a:pPr lvl="1"/>
            <a:r>
              <a:rPr lang="zh-TW" altLang="en-US" dirty="0"/>
              <a:t>使用縮排來指定段落的範圍</a:t>
            </a:r>
          </a:p>
          <a:p>
            <a:r>
              <a:rPr lang="en-US" altLang="zh-TW" dirty="0"/>
              <a:t>pug </a:t>
            </a:r>
            <a:r>
              <a:rPr lang="zh-TW" altLang="en-US" dirty="0"/>
              <a:t>也是有一些缺點</a:t>
            </a:r>
            <a:endParaRPr lang="en-US" altLang="zh-TW" dirty="0"/>
          </a:p>
          <a:p>
            <a:pPr lvl="1"/>
            <a:r>
              <a:rPr lang="zh-TW" altLang="en-US" dirty="0"/>
              <a:t>如使用第三方套件時，範例程式大部分皆為 </a:t>
            </a:r>
            <a:r>
              <a:rPr lang="en-US" altLang="zh-TW" dirty="0"/>
              <a:t>HTML</a:t>
            </a:r>
            <a:r>
              <a:rPr lang="zh-TW" altLang="en-US" dirty="0"/>
              <a:t>，需另外轉換為 </a:t>
            </a:r>
            <a:r>
              <a:rPr lang="en-US" altLang="zh-TW" dirty="0"/>
              <a:t>pug</a:t>
            </a:r>
            <a:r>
              <a:rPr lang="zh-TW" altLang="en-US" dirty="0"/>
              <a:t>，才能在專案中套用。</a:t>
            </a:r>
            <a:r>
              <a:rPr lang="en-US" altLang="zh-TW" dirty="0"/>
              <a:t>(</a:t>
            </a:r>
            <a:r>
              <a:rPr lang="en-US" altLang="zh-TW" dirty="0">
                <a:hlinkClick r:id="rId3"/>
              </a:rPr>
              <a:t>https://html2jade.org/</a:t>
            </a:r>
            <a:r>
              <a:rPr lang="en-US" altLang="zh-TW" dirty="0"/>
              <a:t> )</a:t>
            </a:r>
          </a:p>
          <a:p>
            <a:pPr lvl="1"/>
            <a:r>
              <a:rPr lang="zh-TW" altLang="en-US" dirty="0"/>
              <a:t>另外當 </a:t>
            </a:r>
            <a:r>
              <a:rPr lang="en-US" altLang="zh-TW" dirty="0"/>
              <a:t>HTML </a:t>
            </a:r>
            <a:r>
              <a:rPr lang="zh-TW" altLang="en-US" dirty="0"/>
              <a:t>變得複雜時，</a:t>
            </a:r>
            <a:r>
              <a:rPr lang="en-US" altLang="zh-TW" dirty="0"/>
              <a:t>pug </a:t>
            </a:r>
            <a:r>
              <a:rPr lang="zh-TW" altLang="en-US" dirty="0"/>
              <a:t>會相對可能變得不容易維護。</a:t>
            </a:r>
            <a:endParaRPr lang="en-US" altLang="zh-TW" dirty="0"/>
          </a:p>
          <a:p>
            <a:r>
              <a:rPr lang="zh-TW" altLang="en-US" dirty="0"/>
              <a:t>線上簡單練習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https://pughtml.com/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739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328A0F-7C68-4314-9640-AF87A6D7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440"/>
          </a:xfrm>
        </p:spPr>
        <p:txBody>
          <a:bodyPr/>
          <a:lstStyle/>
          <a:p>
            <a:r>
              <a:rPr lang="zh-TW" altLang="en-US" dirty="0"/>
              <a:t>細節提醒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75CA66-1CD2-4B3D-8C95-2D105529C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1"/>
            <a:ext cx="10515600" cy="5188672"/>
          </a:xfrm>
        </p:spPr>
        <p:txBody>
          <a:bodyPr/>
          <a:lstStyle/>
          <a:p>
            <a:r>
              <a:rPr lang="en-US" altLang="zh-TW"/>
              <a:t>JSON</a:t>
            </a:r>
            <a:r>
              <a:rPr lang="zh-TW" altLang="en-US" dirty="0"/>
              <a:t>格式資料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E5734AB-8E32-42B5-AE13-F9858E7D3AF7}"/>
              </a:ext>
            </a:extLst>
          </p:cNvPr>
          <p:cNvGrpSpPr/>
          <p:nvPr/>
        </p:nvGrpSpPr>
        <p:grpSpPr>
          <a:xfrm>
            <a:off x="964332" y="1478162"/>
            <a:ext cx="9358171" cy="2682472"/>
            <a:chOff x="1259896" y="2309436"/>
            <a:chExt cx="9358171" cy="2682472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C75FDE1D-3BD3-46AA-A6A6-DA5A7E1C7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896" y="2309436"/>
              <a:ext cx="9358171" cy="2682472"/>
            </a:xfrm>
            <a:prstGeom prst="rect">
              <a:avLst/>
            </a:prstGeom>
          </p:spPr>
        </p:pic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F5956CAE-56BA-43D8-B2C0-DB32E82762EF}"/>
                </a:ext>
              </a:extLst>
            </p:cNvPr>
            <p:cNvSpPr/>
            <p:nvPr/>
          </p:nvSpPr>
          <p:spPr>
            <a:xfrm>
              <a:off x="4793673" y="4433455"/>
              <a:ext cx="5449454" cy="3140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6B6BBFE3-4DFF-4529-93CD-939B8CA3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32" y="4160634"/>
            <a:ext cx="9781309" cy="2683479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1C1F3EA-2A05-47ED-8E49-B5800A204A90}"/>
              </a:ext>
            </a:extLst>
          </p:cNvPr>
          <p:cNvCxnSpPr>
            <a:cxnSpLocks/>
          </p:cNvCxnSpPr>
          <p:nvPr/>
        </p:nvCxnSpPr>
        <p:spPr>
          <a:xfrm>
            <a:off x="4913745" y="3916217"/>
            <a:ext cx="4341091" cy="80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A245C9D-B501-4DEB-B377-40CB366510B1}"/>
              </a:ext>
            </a:extLst>
          </p:cNvPr>
          <p:cNvCxnSpPr>
            <a:cxnSpLocks/>
          </p:cNvCxnSpPr>
          <p:nvPr/>
        </p:nvCxnSpPr>
        <p:spPr>
          <a:xfrm>
            <a:off x="4913745" y="3916217"/>
            <a:ext cx="4497389" cy="158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765997F-D5B8-4224-8CB0-1D35145AE37C}"/>
              </a:ext>
            </a:extLst>
          </p:cNvPr>
          <p:cNvCxnSpPr>
            <a:cxnSpLocks/>
          </p:cNvCxnSpPr>
          <p:nvPr/>
        </p:nvCxnSpPr>
        <p:spPr>
          <a:xfrm flipH="1">
            <a:off x="4618182" y="3916217"/>
            <a:ext cx="295563" cy="257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48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EDD799-4185-47D8-8316-5A2AB2D2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簡單來試一下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AECF63-ABEB-4A9A-8EBC-E424D0FC6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https://pughtml.com/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6DAF3F5-1F89-4EAF-916B-5B87C8E85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424722"/>
            <a:ext cx="11176000" cy="354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6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1134AD-CA78-4404-B286-550189276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039"/>
          </a:xfrm>
        </p:spPr>
        <p:txBody>
          <a:bodyPr/>
          <a:lstStyle/>
          <a:p>
            <a:r>
              <a:rPr lang="zh-TW" altLang="en-US" dirty="0"/>
              <a:t>初步實作說明 </a:t>
            </a:r>
            <a:r>
              <a:rPr lang="en-US" altLang="zh-TW" dirty="0"/>
              <a:t>- pug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B46CBE-69C6-4D2C-B675-41C2EA1E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/>
          <a:lstStyle/>
          <a:p>
            <a:r>
              <a:rPr lang="zh-TW" altLang="en-US" dirty="0"/>
              <a:t>使用者直接連線至</a:t>
            </a:r>
            <a:r>
              <a:rPr lang="en-US" altLang="zh-TW" dirty="0"/>
              <a:t>/login</a:t>
            </a:r>
            <a:r>
              <a:rPr lang="zh-TW" altLang="en-US" dirty="0"/>
              <a:t>，預設用的就會是</a:t>
            </a:r>
            <a:r>
              <a:rPr lang="en-US" altLang="zh-TW" dirty="0"/>
              <a:t>http get</a:t>
            </a:r>
            <a:r>
              <a:rPr lang="zh-TW" altLang="en-US" dirty="0"/>
              <a:t>，所以在</a:t>
            </a:r>
            <a:r>
              <a:rPr lang="en-US" altLang="zh-TW" dirty="0"/>
              <a:t>get</a:t>
            </a:r>
            <a:r>
              <a:rPr lang="zh-TW" altLang="en-US" dirty="0"/>
              <a:t>的時候傳回登入頁面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使用者透過</a:t>
            </a:r>
            <a:r>
              <a:rPr lang="en-US" altLang="zh-TW" dirty="0"/>
              <a:t>form</a:t>
            </a:r>
            <a:r>
              <a:rPr lang="zh-TW" altLang="en-US" dirty="0"/>
              <a:t>的登入按鈕送出</a:t>
            </a:r>
            <a:br>
              <a:rPr lang="en-US" altLang="zh-TW" dirty="0"/>
            </a:br>
            <a:r>
              <a:rPr lang="zh-TW" altLang="en-US" dirty="0"/>
              <a:t>，</a:t>
            </a:r>
            <a:r>
              <a:rPr lang="en-US" altLang="zh-TW" dirty="0"/>
              <a:t>form</a:t>
            </a:r>
            <a:r>
              <a:rPr lang="zh-TW" altLang="en-US" dirty="0"/>
              <a:t>的</a:t>
            </a:r>
            <a:r>
              <a:rPr lang="en-US" altLang="zh-TW" dirty="0"/>
              <a:t>method</a:t>
            </a:r>
            <a:r>
              <a:rPr lang="zh-TW" altLang="en-US" dirty="0"/>
              <a:t>設定成</a:t>
            </a:r>
            <a:r>
              <a:rPr lang="en-US" altLang="zh-TW" dirty="0"/>
              <a:t>post</a:t>
            </a:r>
            <a:r>
              <a:rPr lang="zh-TW" altLang="en-US" dirty="0"/>
              <a:t>，則</a:t>
            </a:r>
            <a:br>
              <a:rPr lang="en-US" altLang="zh-TW" dirty="0"/>
            </a:br>
            <a:r>
              <a:rPr lang="zh-TW" altLang="en-US" dirty="0"/>
              <a:t>可透過</a:t>
            </a:r>
            <a:r>
              <a:rPr lang="en-US" altLang="zh-TW" dirty="0"/>
              <a:t>post</a:t>
            </a:r>
            <a:r>
              <a:rPr lang="zh-TW" altLang="en-US" dirty="0"/>
              <a:t>接收帳號跟密碼等值。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3D13074-0BE0-464D-BD2E-1D5DCDEE2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78" y="2484229"/>
            <a:ext cx="5098222" cy="8230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9847798-B9D1-4A5B-A7F3-EA10D8A86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850" y="2327211"/>
            <a:ext cx="3436918" cy="36655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8B4EEC8-ADFA-45D2-9F3F-2C819861F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778" y="5154074"/>
            <a:ext cx="5098222" cy="11126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1604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521F1D-6582-48C9-BED4-1AF7FD5A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初步實作說明 </a:t>
            </a:r>
            <a:r>
              <a:rPr lang="en-US" altLang="zh-TW" dirty="0"/>
              <a:t>- pug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820F48-0A3E-453F-B96C-48E490D6C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res.render</a:t>
            </a:r>
            <a:r>
              <a:rPr lang="en-US" altLang="zh-TW" dirty="0"/>
              <a:t>('index')</a:t>
            </a:r>
            <a:r>
              <a:rPr lang="zh-TW" altLang="en-US" dirty="0"/>
              <a:t>，就會去讀</a:t>
            </a:r>
            <a:r>
              <a:rPr lang="en-US" altLang="zh-TW" dirty="0" err="1"/>
              <a:t>index.pug</a:t>
            </a:r>
            <a:r>
              <a:rPr lang="zh-TW" altLang="en-US" dirty="0"/>
              <a:t>檔，動態產生</a:t>
            </a:r>
            <a:r>
              <a:rPr lang="en-US" altLang="zh-TW" dirty="0"/>
              <a:t>html</a:t>
            </a:r>
            <a:r>
              <a:rPr lang="zh-TW" altLang="en-US" dirty="0"/>
              <a:t>結果</a:t>
            </a:r>
            <a:endParaRPr lang="en-US" altLang="zh-TW" dirty="0"/>
          </a:p>
          <a:p>
            <a:r>
              <a:rPr lang="zh-TW" altLang="en-US" dirty="0"/>
              <a:t>範例程式：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https://github.com/leonjyentub/expressjs/blob/main/views/login.pug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AF4D91-4151-4281-B974-04A157A6A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10265030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6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050C52-A4B7-4E77-8525-911720DB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55DD1D-8F9F-4490-B488-CC3D1A303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B612C2-7C20-4A08-99BC-C5D3D7459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41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5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624B2-9944-4758-AA94-A2ADD2FF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311"/>
          </a:xfrm>
        </p:spPr>
        <p:txBody>
          <a:bodyPr/>
          <a:lstStyle/>
          <a:p>
            <a:r>
              <a:rPr lang="en-US" altLang="zh-TW" b="1" dirty="0"/>
              <a:t>Pug</a:t>
            </a:r>
            <a:r>
              <a:rPr lang="zh-TW" altLang="en-US" b="1" dirty="0"/>
              <a:t>語法說明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4A5151-B385-4EC0-812A-7C3D02F66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436"/>
            <a:ext cx="10515600" cy="364836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doctype html</a:t>
            </a:r>
            <a:r>
              <a:rPr lang="zh-TW" altLang="en-US" sz="2400" dirty="0"/>
              <a:t>會變成</a:t>
            </a:r>
            <a:r>
              <a:rPr lang="en-US" altLang="zh-TW" sz="2400" dirty="0"/>
              <a:t>&lt;!DOCTYPE html&gt;</a:t>
            </a:r>
          </a:p>
          <a:p>
            <a:r>
              <a:rPr lang="en-US" altLang="zh-TW" sz="2400" dirty="0"/>
              <a:t>html, head</a:t>
            </a:r>
            <a:r>
              <a:rPr lang="zh-TW" altLang="en-US" sz="2400" dirty="0"/>
              <a:t>跟</a:t>
            </a:r>
            <a:r>
              <a:rPr lang="en-US" altLang="zh-TW" sz="2400" dirty="0"/>
              <a:t>body</a:t>
            </a:r>
            <a:r>
              <a:rPr lang="zh-TW" altLang="en-US" sz="2400" dirty="0"/>
              <a:t>等，會產生相對應的</a:t>
            </a:r>
            <a:r>
              <a:rPr lang="en-US" altLang="zh-TW" sz="2400" dirty="0"/>
              <a:t>&lt;html&gt;&lt;/html&gt;</a:t>
            </a:r>
            <a:r>
              <a:rPr lang="zh-TW" altLang="en-US" sz="2400" dirty="0"/>
              <a:t>，</a:t>
            </a:r>
            <a:r>
              <a:rPr lang="en-US" altLang="zh-TW" sz="2400" dirty="0"/>
              <a:t>&lt;head&gt;&lt;/head&gt;</a:t>
            </a:r>
            <a:r>
              <a:rPr lang="zh-TW" altLang="en-US" sz="2400" dirty="0"/>
              <a:t>等，而且根據段落縮排產生網頁</a:t>
            </a:r>
            <a:endParaRPr lang="en-US" altLang="zh-TW" sz="2400" dirty="0"/>
          </a:p>
          <a:p>
            <a:r>
              <a:rPr lang="en-US" altLang="zh-TW" sz="2400" dirty="0"/>
              <a:t>html</a:t>
            </a:r>
            <a:r>
              <a:rPr lang="zh-TW" altLang="en-US" sz="2400" dirty="0"/>
              <a:t>的屬性，寫在 </a:t>
            </a:r>
            <a:r>
              <a:rPr lang="en-US" altLang="zh-TW" sz="2400" dirty="0"/>
              <a:t>( )</a:t>
            </a:r>
            <a:r>
              <a:rPr lang="zh-TW" altLang="en-US" sz="2400" dirty="0"/>
              <a:t>的裡面，一樣逗號隔開</a:t>
            </a:r>
            <a:endParaRPr lang="en-US" altLang="zh-TW" sz="2400" dirty="0"/>
          </a:p>
          <a:p>
            <a:r>
              <a:rPr lang="en-US" altLang="zh-TW" sz="2400" dirty="0" err="1"/>
              <a:t>Css</a:t>
            </a:r>
            <a:r>
              <a:rPr lang="zh-TW" altLang="en-US" sz="2400" dirty="0"/>
              <a:t>的</a:t>
            </a:r>
            <a:r>
              <a:rPr lang="en-US" altLang="zh-TW" sz="2400" dirty="0"/>
              <a:t>class</a:t>
            </a:r>
            <a:r>
              <a:rPr lang="zh-TW" altLang="en-US" sz="2400" dirty="0"/>
              <a:t>設定用 </a:t>
            </a:r>
            <a:r>
              <a:rPr lang="en-US" altLang="zh-TW" sz="2400" dirty="0"/>
              <a:t>. </a:t>
            </a:r>
            <a:r>
              <a:rPr lang="zh-TW" altLang="en-US" sz="2400" dirty="0"/>
              <a:t>，可以連續串接</a:t>
            </a:r>
            <a:endParaRPr lang="en-US" altLang="zh-TW" sz="2400" dirty="0"/>
          </a:p>
          <a:p>
            <a:r>
              <a:rPr lang="en-US" altLang="zh-TW" sz="2400" dirty="0"/>
              <a:t>Id</a:t>
            </a:r>
            <a:r>
              <a:rPr lang="zh-TW" altLang="en-US" sz="2400" dirty="0"/>
              <a:t>的設定用 </a:t>
            </a:r>
            <a:r>
              <a:rPr lang="en-US" altLang="zh-TW" sz="2400" dirty="0"/>
              <a:t>#</a:t>
            </a:r>
          </a:p>
          <a:p>
            <a:r>
              <a:rPr lang="en-US" altLang="zh-TW" sz="2400" dirty="0"/>
              <a:t>Html</a:t>
            </a:r>
            <a:r>
              <a:rPr lang="zh-TW" altLang="en-US" sz="2400" dirty="0"/>
              <a:t>的註解</a:t>
            </a:r>
            <a:r>
              <a:rPr lang="en-US" altLang="zh-TW" sz="2400" dirty="0"/>
              <a:t>&lt;!-- --&gt;</a:t>
            </a:r>
            <a:r>
              <a:rPr lang="zh-TW" altLang="en-US" sz="2400" dirty="0"/>
              <a:t>，寫成</a:t>
            </a:r>
            <a:r>
              <a:rPr lang="en-US" altLang="zh-TW" sz="2400" dirty="0" err="1"/>
              <a:t>javascript</a:t>
            </a:r>
            <a:r>
              <a:rPr lang="zh-TW" altLang="en-US" sz="2400" dirty="0"/>
              <a:t>的註解 </a:t>
            </a:r>
            <a:r>
              <a:rPr lang="en-US" altLang="zh-TW" sz="2400" dirty="0"/>
              <a:t>//</a:t>
            </a:r>
          </a:p>
          <a:p>
            <a:r>
              <a:rPr lang="en-US" altLang="zh-TW" sz="2400" dirty="0"/>
              <a:t>&lt;div&gt;</a:t>
            </a:r>
            <a:r>
              <a:rPr lang="zh-TW" altLang="en-US" sz="2400" dirty="0"/>
              <a:t>在指定</a:t>
            </a:r>
            <a:r>
              <a:rPr lang="en-US" altLang="zh-TW" sz="2400" dirty="0" err="1"/>
              <a:t>css</a:t>
            </a:r>
            <a:r>
              <a:rPr lang="zh-TW" altLang="en-US" sz="2400" dirty="0"/>
              <a:t>的</a:t>
            </a:r>
            <a:r>
              <a:rPr lang="en-US" altLang="zh-TW" sz="2400" dirty="0"/>
              <a:t>class</a:t>
            </a:r>
            <a:r>
              <a:rPr lang="zh-TW" altLang="en-US" sz="2400" dirty="0"/>
              <a:t>時，</a:t>
            </a:r>
            <a:r>
              <a:rPr lang="en-US" altLang="zh-TW" sz="2400" dirty="0"/>
              <a:t>div</a:t>
            </a:r>
            <a:r>
              <a:rPr lang="zh-TW" altLang="en-US" sz="2400" dirty="0"/>
              <a:t>可省略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4BD8A2-8C2D-40E7-85AF-D43329116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" y="4754467"/>
            <a:ext cx="11970327" cy="200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3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5B61E-769D-4EC5-8913-945FBF50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Pug</a:t>
            </a:r>
            <a:r>
              <a:rPr lang="zh-TW" altLang="en-US" b="1" dirty="0"/>
              <a:t>語法說明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5623B3-BE8A-49BB-A1A3-0A370BB9B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標籤內的文字，寫在</a:t>
            </a:r>
            <a:r>
              <a:rPr lang="en-US" altLang="zh-TW" dirty="0"/>
              <a:t>pug</a:t>
            </a:r>
            <a:r>
              <a:rPr lang="zh-TW" altLang="en-US" dirty="0"/>
              <a:t>的標籤後面，要空一格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C2BFE58-C1DA-4F9F-AEBA-2846408A2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44" y="2422158"/>
            <a:ext cx="6713802" cy="182895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1E34291-6027-4A06-A6FB-16F0AC6FC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44" y="4847649"/>
            <a:ext cx="8687553" cy="1630821"/>
          </a:xfrm>
          <a:prstGeom prst="rect">
            <a:avLst/>
          </a:prstGeom>
        </p:spPr>
      </p:pic>
      <p:sp>
        <p:nvSpPr>
          <p:cNvPr id="6" name="箭號: 向下 5">
            <a:extLst>
              <a:ext uri="{FF2B5EF4-FFF2-40B4-BE49-F238E27FC236}">
                <a16:creationId xmlns:a16="http://schemas.microsoft.com/office/drawing/2014/main" id="{CA98E240-0974-48B4-93F7-3D8059D0C6E6}"/>
              </a:ext>
            </a:extLst>
          </p:cNvPr>
          <p:cNvSpPr/>
          <p:nvPr/>
        </p:nvSpPr>
        <p:spPr>
          <a:xfrm>
            <a:off x="5251390" y="4342942"/>
            <a:ext cx="563418" cy="406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76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1074</Words>
  <Application>Microsoft Office PowerPoint</Application>
  <PresentationFormat>寬螢幕</PresentationFormat>
  <Paragraphs>148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新細明體</vt:lpstr>
      <vt:lpstr>Arial</vt:lpstr>
      <vt:lpstr>Calibri</vt:lpstr>
      <vt:lpstr>Calibri Light</vt:lpstr>
      <vt:lpstr>Office 佈景主題</vt:lpstr>
      <vt:lpstr>Template engine</vt:lpstr>
      <vt:lpstr>樣本引擎在做什麼？</vt:lpstr>
      <vt:lpstr>什麼是pug (https://pugjs.org )</vt:lpstr>
      <vt:lpstr>簡單來試一下</vt:lpstr>
      <vt:lpstr>初步實作說明 - pug</vt:lpstr>
      <vt:lpstr>初步實作說明 - pug</vt:lpstr>
      <vt:lpstr>PowerPoint 簡報</vt:lpstr>
      <vt:lpstr>Pug語法說明</vt:lpstr>
      <vt:lpstr>Pug語法說明</vt:lpstr>
      <vt:lpstr>Pug語法說明</vt:lpstr>
      <vt:lpstr>Pug語法說明</vt:lpstr>
      <vt:lpstr>Pug語法說明</vt:lpstr>
      <vt:lpstr>Pug語法說明</vt:lpstr>
      <vt:lpstr>樣板繼承 （Template Inheritance）</vt:lpstr>
      <vt:lpstr>樣板繼承 （Template Inheritance）</vt:lpstr>
      <vt:lpstr>樣板繼承 （Template Inheritance）</vt:lpstr>
      <vt:lpstr>前後端結合實作 – 訊息列表</vt:lpstr>
      <vt:lpstr>下圖範例有結合bootstrap 4.5</vt:lpstr>
      <vt:lpstr>ejs: Embedded JavaScript templates</vt:lpstr>
      <vt:lpstr>ejs</vt:lpstr>
      <vt:lpstr>ejs跟pug不一樣</vt:lpstr>
      <vt:lpstr>ejs</vt:lpstr>
      <vt:lpstr>ejs 直接看程式(var, if-elseif-else)</vt:lpstr>
      <vt:lpstr>ejs- 迴圈</vt:lpstr>
      <vt:lpstr>JavaScript語法簡介</vt:lpstr>
      <vt:lpstr>JavaScript語法簡介</vt:lpstr>
      <vt:lpstr>ejs – 樣板繼承(x)</vt:lpstr>
      <vt:lpstr>PowerPoint 簡報</vt:lpstr>
      <vt:lpstr>整合練習</vt:lpstr>
      <vt:lpstr>細節提醒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engine: Pug</dc:title>
  <dc:creator>里昂 林</dc:creator>
  <cp:lastModifiedBy>里昂 林</cp:lastModifiedBy>
  <cp:revision>99</cp:revision>
  <dcterms:created xsi:type="dcterms:W3CDTF">2020-10-24T13:35:00Z</dcterms:created>
  <dcterms:modified xsi:type="dcterms:W3CDTF">2020-11-23T13:27:42Z</dcterms:modified>
</cp:coreProperties>
</file>