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9" r:id="rId3"/>
    <p:sldId id="320" r:id="rId4"/>
    <p:sldId id="323" r:id="rId5"/>
    <p:sldId id="324" r:id="rId6"/>
    <p:sldId id="325" r:id="rId7"/>
    <p:sldId id="322" r:id="rId8"/>
    <p:sldId id="321" r:id="rId9"/>
    <p:sldId id="326" r:id="rId10"/>
    <p:sldId id="327" r:id="rId11"/>
    <p:sldId id="328" r:id="rId12"/>
    <p:sldId id="329" r:id="rId13"/>
    <p:sldId id="330" r:id="rId14"/>
    <p:sldId id="333" r:id="rId15"/>
    <p:sldId id="331" r:id="rId16"/>
    <p:sldId id="332" r:id="rId17"/>
    <p:sldId id="334" r:id="rId18"/>
    <p:sldId id="335" r:id="rId19"/>
    <p:sldId id="337" r:id="rId20"/>
    <p:sldId id="336" r:id="rId21"/>
    <p:sldId id="338" r:id="rId22"/>
    <p:sldId id="340" r:id="rId23"/>
    <p:sldId id="339" r:id="rId24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developer.mozilla.org/en-US/docs/Web/JavaScript/Reference/Global_Objects/Math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27E50E-46E2-4432-9F2F-3C45E40E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55" y="567984"/>
            <a:ext cx="553251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Objectes predefinits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88E46-79AB-4E04-B5C4-9763C501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24" y="3567264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UF1</a:t>
            </a:r>
            <a:endParaRPr lang="en-US" sz="180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MP6 – </a:t>
            </a:r>
            <a:r>
              <a:rPr lang="en-US" sz="1800" err="1">
                <a:solidFill>
                  <a:schemeClr val="tx2"/>
                </a:solidFill>
              </a:rPr>
              <a:t>Desenvolupament</a:t>
            </a:r>
            <a:r>
              <a:rPr lang="en-US" sz="1800">
                <a:solidFill>
                  <a:schemeClr val="tx2"/>
                </a:solidFill>
              </a:rPr>
              <a:t> web </a:t>
            </a:r>
            <a:r>
              <a:rPr lang="en-US" sz="1800" err="1">
                <a:solidFill>
                  <a:schemeClr val="tx2"/>
                </a:solidFill>
              </a:rPr>
              <a:t>en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entorn</a:t>
            </a:r>
            <a:r>
              <a:rPr lang="en-US" sz="1800">
                <a:solidFill>
                  <a:schemeClr val="tx2"/>
                </a:solidFill>
              </a:rPr>
              <a:t> client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CFGS DAW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Professor: Albert Guardiola </a:t>
            </a:r>
            <a:r>
              <a:rPr lang="en-US" sz="1800" err="1">
                <a:solidFill>
                  <a:schemeClr val="tx2"/>
                </a:solidFill>
              </a:rPr>
              <a:t>Escrihuela</a:t>
            </a: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ETP Xavier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F663C-7770-4303-911E-C154629B6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5" r="22667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TREBALLAR AMB DATES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2050" name="Picture 2" descr="Learn About the JavaScript Date Object &amp; How to Use It">
            <a:extLst>
              <a:ext uri="{FF2B5EF4-FFF2-40B4-BE49-F238E27FC236}">
                <a16:creationId xmlns:a16="http://schemas.microsoft.com/office/drawing/2014/main" id="{86E369AC-DEDF-1097-E315-6F5C0973D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" t="21355" r="3509" b="10934"/>
          <a:stretch/>
        </p:blipFill>
        <p:spPr bwMode="auto">
          <a:xfrm>
            <a:off x="2212168" y="1688689"/>
            <a:ext cx="7235961" cy="396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35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TREBALLAR AMB DATES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52615A-7710-5B2E-E676-6F36900D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1799997"/>
            <a:ext cx="855464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AUTOCORRECCIÓ DE DATES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580072-8389-7560-BFA5-74AB639F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11" y="1747995"/>
            <a:ext cx="4433589" cy="15005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22AA418-6835-585F-B3D2-6DE85198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88" y="3827910"/>
            <a:ext cx="5156395" cy="14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0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ACTUALITZACIÓ DE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DATE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89708-F6EC-2811-87CF-3A8C10A05604}"/>
              </a:ext>
            </a:extLst>
          </p:cNvPr>
          <p:cNvSpPr txBox="1">
            <a:spLocks/>
          </p:cNvSpPr>
          <p:nvPr/>
        </p:nvSpPr>
        <p:spPr>
          <a:xfrm>
            <a:off x="1916722" y="1523666"/>
            <a:ext cx="8108858" cy="1280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>
                <a:solidFill>
                  <a:srgbClr val="FFC000"/>
                </a:solidFill>
              </a:rPr>
              <a:t>Un objecte de tipus Date no s’actualitza automàticament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DDF036-8AD7-280F-0896-EF75BE21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84" y="2415352"/>
            <a:ext cx="2572109" cy="16766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F25FE38-C270-6E6C-5127-B3CE6F66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519" y="3182329"/>
            <a:ext cx="7602011" cy="685896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9E5FE3BD-2A28-3D6E-0720-4C7611080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519" y="4769243"/>
            <a:ext cx="7640116" cy="666843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31C07C59-24C3-7B23-1DA4-1738C17B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83" y="4248140"/>
            <a:ext cx="2569433" cy="17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0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DATE.NOW()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489708-F6EC-2811-87CF-3A8C10A05604}"/>
              </a:ext>
            </a:extLst>
          </p:cNvPr>
          <p:cNvSpPr txBox="1">
            <a:spLocks/>
          </p:cNvSpPr>
          <p:nvPr/>
        </p:nvSpPr>
        <p:spPr>
          <a:xfrm>
            <a:off x="1749587" y="1428735"/>
            <a:ext cx="8108858" cy="1280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>
                <a:solidFill>
                  <a:schemeClr val="tx1"/>
                </a:solidFill>
              </a:rPr>
              <a:t>Si només volem mesurar el temps, podem fer servir la funció Date.now(), que no crea cap objecte Date innecessàriament.</a:t>
            </a:r>
            <a:endParaRPr lang="en-US" sz="1600" i="1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E1C6ED-E6F7-6F0E-1CC0-D4F7C0390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66" y="2490275"/>
            <a:ext cx="3324689" cy="113363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0D8CFA2B-5512-E185-3F79-D1062BC4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784" y="2561728"/>
            <a:ext cx="1995190" cy="676336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62E5332E-16B0-7F44-7961-A5EE64B7C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68" y="4134751"/>
            <a:ext cx="3362794" cy="1467055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B0DDD09F-58B9-0316-E385-9209F3D7B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3138" y="4536124"/>
            <a:ext cx="771704" cy="3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PARSEIG DE DATES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4CF470-6FC7-2659-FEA2-F4ED6E97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42" y="1446734"/>
            <a:ext cx="7440063" cy="9240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78C009-4836-A780-7BB3-10C99C156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78" y="2649382"/>
            <a:ext cx="9443617" cy="3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TREBALLANT AMB JSON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DBC3A5C-1986-9605-E475-484CF5E6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778" y="1732963"/>
            <a:ext cx="6954220" cy="421063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19B9BAC5-D3CA-E17A-9AA0-058952DA0121}"/>
              </a:ext>
            </a:extLst>
          </p:cNvPr>
          <p:cNvSpPr txBox="1">
            <a:spLocks/>
          </p:cNvSpPr>
          <p:nvPr/>
        </p:nvSpPr>
        <p:spPr>
          <a:xfrm>
            <a:off x="1081692" y="2624682"/>
            <a:ext cx="3330935" cy="2111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>
                <a:solidFill>
                  <a:schemeClr val="tx1"/>
                </a:solidFill>
              </a:rPr>
              <a:t>El resultat de convertir un objecte de JS a string és el que s’anomena:</a:t>
            </a:r>
          </a:p>
          <a:p>
            <a:endParaRPr lang="en-US" sz="1800" i="1">
              <a:solidFill>
                <a:schemeClr val="tx1"/>
              </a:solidFill>
            </a:endParaRPr>
          </a:p>
          <a:p>
            <a:r>
              <a:rPr lang="en-US" sz="1600" i="1">
                <a:solidFill>
                  <a:schemeClr val="tx1"/>
                </a:solidFill>
              </a:rPr>
              <a:t>-Cadena codificada en JSON</a:t>
            </a:r>
          </a:p>
          <a:p>
            <a:r>
              <a:rPr lang="en-US" sz="1600" b="1" i="1">
                <a:solidFill>
                  <a:schemeClr val="tx1"/>
                </a:solidFill>
              </a:rPr>
              <a:t>-Objecte serialitzat</a:t>
            </a:r>
          </a:p>
          <a:p>
            <a:r>
              <a:rPr lang="en-US" sz="1600" i="1">
                <a:solidFill>
                  <a:schemeClr val="tx1"/>
                </a:solidFill>
              </a:rPr>
              <a:t>- Objecte string-ificat</a:t>
            </a:r>
          </a:p>
          <a:p>
            <a:r>
              <a:rPr lang="en-US" sz="1600" i="1">
                <a:solidFill>
                  <a:schemeClr val="tx1"/>
                </a:solidFill>
              </a:rPr>
              <a:t>- Objecte “</a:t>
            </a:r>
            <a:r>
              <a:rPr lang="en-US" sz="1600">
                <a:solidFill>
                  <a:schemeClr val="tx1"/>
                </a:solidFill>
              </a:rPr>
              <a:t>marshalled</a:t>
            </a:r>
            <a:r>
              <a:rPr lang="en-US" sz="1600" i="1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4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JSON.STRINGIFY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9B9BAC5-D3CA-E17A-9AA0-058952DA0121}"/>
              </a:ext>
            </a:extLst>
          </p:cNvPr>
          <p:cNvSpPr txBox="1">
            <a:spLocks/>
          </p:cNvSpPr>
          <p:nvPr/>
        </p:nvSpPr>
        <p:spPr>
          <a:xfrm>
            <a:off x="1081692" y="2624682"/>
            <a:ext cx="3330935" cy="2111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>
                <a:solidFill>
                  <a:schemeClr val="tx1"/>
                </a:solidFill>
              </a:rPr>
              <a:t>No es poden serialitzar:</a:t>
            </a:r>
          </a:p>
          <a:p>
            <a:endParaRPr lang="en-US" sz="1800" i="1">
              <a:solidFill>
                <a:schemeClr val="tx1"/>
              </a:solidFill>
            </a:endParaRPr>
          </a:p>
          <a:p>
            <a:r>
              <a:rPr lang="en-US" sz="1800" i="1">
                <a:solidFill>
                  <a:schemeClr val="tx1"/>
                </a:solidFill>
              </a:rPr>
              <a:t>-Funcions</a:t>
            </a:r>
          </a:p>
          <a:p>
            <a:r>
              <a:rPr lang="en-US" sz="1800" i="1">
                <a:solidFill>
                  <a:schemeClr val="tx1"/>
                </a:solidFill>
              </a:rPr>
              <a:t>-Symbols</a:t>
            </a:r>
          </a:p>
          <a:p>
            <a:r>
              <a:rPr lang="en-US" sz="1800" i="1">
                <a:solidFill>
                  <a:schemeClr val="tx1"/>
                </a:solidFill>
              </a:rPr>
              <a:t>-Valors </a:t>
            </a:r>
            <a:r>
              <a:rPr lang="en-US" sz="1800">
                <a:solidFill>
                  <a:schemeClr val="tx1"/>
                </a:solidFill>
              </a:rPr>
              <a:t>undefined</a:t>
            </a:r>
            <a:endParaRPr lang="en-US" sz="1600" i="1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8434F6-F8B7-BFA4-D058-FD2FFED3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587" y="1355664"/>
            <a:ext cx="4648849" cy="34199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52AD27-3C5C-5017-54B9-BFE70105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546" y="5269887"/>
            <a:ext cx="471553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3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JSON.STRINGIFY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9B9BAC5-D3CA-E17A-9AA0-058952DA0121}"/>
              </a:ext>
            </a:extLst>
          </p:cNvPr>
          <p:cNvSpPr txBox="1">
            <a:spLocks/>
          </p:cNvSpPr>
          <p:nvPr/>
        </p:nvSpPr>
        <p:spPr>
          <a:xfrm>
            <a:off x="1081692" y="2624682"/>
            <a:ext cx="3330935" cy="2111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>
                <a:solidFill>
                  <a:schemeClr val="tx1"/>
                </a:solidFill>
              </a:rPr>
              <a:t>Sí es poden serialitzar objectes a dins d’objectes</a:t>
            </a:r>
            <a:endParaRPr lang="en-US" sz="1400" i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F2A2E1-D12D-BF9D-FAED-A90DADA8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209" y="1554720"/>
            <a:ext cx="4553585" cy="25435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A604783-6CE5-F8DA-FF99-F4CE8F95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34" y="4407250"/>
            <a:ext cx="8411749" cy="59063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35F0C38-073D-755F-63B8-18C0EA4ACA0F}"/>
              </a:ext>
            </a:extLst>
          </p:cNvPr>
          <p:cNvSpPr txBox="1">
            <a:spLocks/>
          </p:cNvSpPr>
          <p:nvPr/>
        </p:nvSpPr>
        <p:spPr>
          <a:xfrm>
            <a:off x="1209461" y="5505533"/>
            <a:ext cx="8603984" cy="699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i="1">
                <a:solidFill>
                  <a:srgbClr val="FF0000"/>
                </a:solidFill>
              </a:rPr>
              <a:t>Limitació: no poden haver referències circulars!</a:t>
            </a:r>
            <a:endParaRPr lang="en-US" sz="1050" i="1">
              <a:solidFill>
                <a:srgbClr val="FF0000"/>
              </a:solidFill>
            </a:endParaRPr>
          </a:p>
          <a:p>
            <a:pPr algn="l"/>
            <a:endParaRPr lang="en-US" sz="1050" i="1">
              <a:solidFill>
                <a:srgbClr val="FF0000"/>
              </a:solidFill>
            </a:endParaRPr>
          </a:p>
          <a:p>
            <a:pPr algn="l"/>
            <a:endParaRPr lang="en-US" sz="105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7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JSON.STRINGIFY: ESPAIS D’INDENTACIÓ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0B1BE3-A75D-AAC8-811B-702DE981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41" y="1497925"/>
            <a:ext cx="5249008" cy="253400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5BC4830-27A7-C020-9355-16DC97AAC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57" y="2971005"/>
            <a:ext cx="2886478" cy="2886478"/>
          </a:xfrm>
          <a:prstGeom prst="rect">
            <a:avLst/>
          </a:prstGeom>
        </p:spPr>
      </p:pic>
      <p:sp>
        <p:nvSpPr>
          <p:cNvPr id="41" name="Elipse 40">
            <a:extLst>
              <a:ext uri="{FF2B5EF4-FFF2-40B4-BE49-F238E27FC236}">
                <a16:creationId xmlns:a16="http://schemas.microsoft.com/office/drawing/2014/main" id="{9A9F5434-5FEC-E2E4-568B-B9AD30F6B793}"/>
              </a:ext>
            </a:extLst>
          </p:cNvPr>
          <p:cNvSpPr/>
          <p:nvPr/>
        </p:nvSpPr>
        <p:spPr>
          <a:xfrm>
            <a:off x="5784835" y="3567264"/>
            <a:ext cx="423590" cy="50202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B32A86F-FECA-12FA-498C-CB607F478224}"/>
              </a:ext>
            </a:extLst>
          </p:cNvPr>
          <p:cNvCxnSpPr>
            <a:cxnSpLocks/>
          </p:cNvCxnSpPr>
          <p:nvPr/>
        </p:nvCxnSpPr>
        <p:spPr>
          <a:xfrm>
            <a:off x="6241389" y="3888850"/>
            <a:ext cx="1174469" cy="1618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7D07B03D-886E-C723-1C5D-AEAA20893039}"/>
              </a:ext>
            </a:extLst>
          </p:cNvPr>
          <p:cNvCxnSpPr>
            <a:cxnSpLocks/>
          </p:cNvCxnSpPr>
          <p:nvPr/>
        </p:nvCxnSpPr>
        <p:spPr>
          <a:xfrm>
            <a:off x="5511453" y="3998100"/>
            <a:ext cx="0" cy="8322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ítulo 1">
            <a:extLst>
              <a:ext uri="{FF2B5EF4-FFF2-40B4-BE49-F238E27FC236}">
                <a16:creationId xmlns:a16="http://schemas.microsoft.com/office/drawing/2014/main" id="{C5CA71DB-A860-6953-421E-A4F56682EE31}"/>
              </a:ext>
            </a:extLst>
          </p:cNvPr>
          <p:cNvSpPr txBox="1">
            <a:spLocks/>
          </p:cNvSpPr>
          <p:nvPr/>
        </p:nvSpPr>
        <p:spPr>
          <a:xfrm>
            <a:off x="3601168" y="4830388"/>
            <a:ext cx="3330935" cy="10270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>
                <a:solidFill>
                  <a:schemeClr val="tx1"/>
                </a:solidFill>
              </a:rPr>
              <a:t>El segon paràmetre és</a:t>
            </a:r>
          </a:p>
          <a:p>
            <a:r>
              <a:rPr lang="en-US" sz="1800" i="1">
                <a:solidFill>
                  <a:schemeClr val="tx1"/>
                </a:solidFill>
              </a:rPr>
              <a:t>el </a:t>
            </a:r>
            <a:r>
              <a:rPr lang="en-US" sz="1800">
                <a:solidFill>
                  <a:schemeClr val="tx1"/>
                </a:solidFill>
              </a:rPr>
              <a:t>replacer (array o funció). Serveix per indicar quines propietats s’han de serialitzar, i què fer si no existeixen</a:t>
            </a:r>
            <a:endParaRPr lang="en-US" sz="1400" i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1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MÈTODES DE TIPUS PRIMITIUS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1026" name="Picture 2" descr="Tipos primitivos en JavaScript: Cuáles son y cómo usarlos">
            <a:extLst>
              <a:ext uri="{FF2B5EF4-FFF2-40B4-BE49-F238E27FC236}">
                <a16:creationId xmlns:a16="http://schemas.microsoft.com/office/drawing/2014/main" id="{7DF1D6E6-2E4B-10C9-A2D5-F08C2E1B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775" y="866761"/>
            <a:ext cx="1530957" cy="153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6C3DEE0-88E4-54F3-6811-BB8B95D7E94C}"/>
              </a:ext>
            </a:extLst>
          </p:cNvPr>
          <p:cNvSpPr txBox="1">
            <a:spLocks/>
          </p:cNvSpPr>
          <p:nvPr/>
        </p:nvSpPr>
        <p:spPr>
          <a:xfrm>
            <a:off x="9227571" y="2447149"/>
            <a:ext cx="2272586" cy="32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>
                <a:solidFill>
                  <a:schemeClr val="tx2"/>
                </a:solidFill>
              </a:rPr>
              <a:t>Tipus primitius a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i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i="1">
              <a:solidFill>
                <a:schemeClr val="tx2"/>
              </a:solidFill>
            </a:endParaRPr>
          </a:p>
          <a:p>
            <a:endParaRPr lang="en-US" sz="1100" i="1">
              <a:solidFill>
                <a:schemeClr val="tx2"/>
              </a:solidFill>
            </a:endParaRPr>
          </a:p>
          <a:p>
            <a:endParaRPr lang="en-US" sz="1100" i="1">
              <a:solidFill>
                <a:schemeClr val="tx2"/>
              </a:solidFill>
            </a:endParaRPr>
          </a:p>
          <a:p>
            <a:endParaRPr lang="en-US" sz="1100" i="1">
              <a:solidFill>
                <a:schemeClr val="tx2"/>
              </a:solidFill>
            </a:endParaRPr>
          </a:p>
          <a:p>
            <a:endParaRPr lang="en-US" sz="1100" i="1">
              <a:solidFill>
                <a:schemeClr val="tx2"/>
              </a:solidFill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7487EFEE-A3D3-5846-CC15-3DC23D39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65" y="1785959"/>
            <a:ext cx="3549199" cy="960793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C1F2CF76-6D28-0AE5-C09E-FFCBE6B01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82" y="3161008"/>
            <a:ext cx="4840957" cy="983993"/>
          </a:xfrm>
          <a:prstGeom prst="rect">
            <a:avLst/>
          </a:prstGeom>
        </p:spPr>
      </p:pic>
      <p:pic>
        <p:nvPicPr>
          <p:cNvPr id="1028" name="Picture 4" descr="Avoid Object wrapper Types in Typescript—Here's why">
            <a:extLst>
              <a:ext uri="{FF2B5EF4-FFF2-40B4-BE49-F238E27FC236}">
                <a16:creationId xmlns:a16="http://schemas.microsoft.com/office/drawing/2014/main" id="{D450EBB3-0B11-540A-3FC8-1DB365610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5" t="19363" r="11189" b="26722"/>
          <a:stretch/>
        </p:blipFill>
        <p:spPr bwMode="auto">
          <a:xfrm>
            <a:off x="3119425" y="4368680"/>
            <a:ext cx="1298363" cy="92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Avoid Object wrapper Types in Typescript—Here's why">
            <a:extLst>
              <a:ext uri="{FF2B5EF4-FFF2-40B4-BE49-F238E27FC236}">
                <a16:creationId xmlns:a16="http://schemas.microsoft.com/office/drawing/2014/main" id="{1A119144-F2EE-4172-7CBA-0667A98E71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7" t="27716" r="55796" b="27108"/>
          <a:stretch/>
        </p:blipFill>
        <p:spPr bwMode="auto">
          <a:xfrm>
            <a:off x="1185222" y="4437953"/>
            <a:ext cx="1146497" cy="81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Avoid Object wrapper Types in Typescript—Here's why">
            <a:extLst>
              <a:ext uri="{FF2B5EF4-FFF2-40B4-BE49-F238E27FC236}">
                <a16:creationId xmlns:a16="http://schemas.microsoft.com/office/drawing/2014/main" id="{FCA9CF0F-AA00-0AC9-9EC5-06760C163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7" t="27716" r="55796" b="27108"/>
          <a:stretch/>
        </p:blipFill>
        <p:spPr bwMode="auto">
          <a:xfrm>
            <a:off x="5374099" y="4427647"/>
            <a:ext cx="1146497" cy="81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Flecha: hacia arriba 117">
            <a:extLst>
              <a:ext uri="{FF2B5EF4-FFF2-40B4-BE49-F238E27FC236}">
                <a16:creationId xmlns:a16="http://schemas.microsoft.com/office/drawing/2014/main" id="{C9C7C40F-FE62-BAB3-B387-7FF5C760D3F9}"/>
              </a:ext>
            </a:extLst>
          </p:cNvPr>
          <p:cNvSpPr/>
          <p:nvPr/>
        </p:nvSpPr>
        <p:spPr>
          <a:xfrm rot="5400000">
            <a:off x="2572065" y="4585218"/>
            <a:ext cx="240287" cy="45237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Flecha: hacia arriba 118">
            <a:extLst>
              <a:ext uri="{FF2B5EF4-FFF2-40B4-BE49-F238E27FC236}">
                <a16:creationId xmlns:a16="http://schemas.microsoft.com/office/drawing/2014/main" id="{C8EB5079-B9F8-7C28-F7F7-13604DF672DA}"/>
              </a:ext>
            </a:extLst>
          </p:cNvPr>
          <p:cNvSpPr/>
          <p:nvPr/>
        </p:nvSpPr>
        <p:spPr>
          <a:xfrm rot="5400000">
            <a:off x="4778418" y="4572006"/>
            <a:ext cx="240287" cy="45237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Flecha: hacia arriba 120">
            <a:extLst>
              <a:ext uri="{FF2B5EF4-FFF2-40B4-BE49-F238E27FC236}">
                <a16:creationId xmlns:a16="http://schemas.microsoft.com/office/drawing/2014/main" id="{9B41B522-2D9C-C0FF-19D0-B29C534E1D7F}"/>
              </a:ext>
            </a:extLst>
          </p:cNvPr>
          <p:cNvSpPr/>
          <p:nvPr/>
        </p:nvSpPr>
        <p:spPr>
          <a:xfrm>
            <a:off x="3318024" y="5412614"/>
            <a:ext cx="240287" cy="452373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Flecha: hacia arriba 121">
            <a:extLst>
              <a:ext uri="{FF2B5EF4-FFF2-40B4-BE49-F238E27FC236}">
                <a16:creationId xmlns:a16="http://schemas.microsoft.com/office/drawing/2014/main" id="{67A6E57A-AB26-6D31-CEF4-669EE6D82515}"/>
              </a:ext>
            </a:extLst>
          </p:cNvPr>
          <p:cNvSpPr/>
          <p:nvPr/>
        </p:nvSpPr>
        <p:spPr>
          <a:xfrm rot="10800000">
            <a:off x="3894546" y="5419273"/>
            <a:ext cx="240287" cy="45237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81AFCF41-AB51-21BC-F8DC-9B1AC2AEAFB1}"/>
              </a:ext>
            </a:extLst>
          </p:cNvPr>
          <p:cNvSpPr/>
          <p:nvPr/>
        </p:nvSpPr>
        <p:spPr>
          <a:xfrm>
            <a:off x="7349317" y="3168581"/>
            <a:ext cx="4567289" cy="28124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Título 1">
            <a:extLst>
              <a:ext uri="{FF2B5EF4-FFF2-40B4-BE49-F238E27FC236}">
                <a16:creationId xmlns:a16="http://schemas.microsoft.com/office/drawing/2014/main" id="{75453F00-10F0-1882-063D-CFD038892A93}"/>
              </a:ext>
            </a:extLst>
          </p:cNvPr>
          <p:cNvSpPr txBox="1">
            <a:spLocks/>
          </p:cNvSpPr>
          <p:nvPr/>
        </p:nvSpPr>
        <p:spPr>
          <a:xfrm>
            <a:off x="7426506" y="3482308"/>
            <a:ext cx="4452806" cy="586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i="1">
                <a:solidFill>
                  <a:schemeClr val="tx2"/>
                </a:solidFill>
              </a:rPr>
              <a:t>Està altament desrecomanat fer servir constructors per </a:t>
            </a:r>
            <a:r>
              <a:rPr lang="en-US" sz="1400" b="1" i="1">
                <a:solidFill>
                  <a:schemeClr val="tx2"/>
                </a:solidFill>
              </a:rPr>
              <a:t>crear explícitament</a:t>
            </a:r>
            <a:r>
              <a:rPr lang="en-US" sz="1400" i="1">
                <a:solidFill>
                  <a:schemeClr val="tx2"/>
                </a:solidFill>
              </a:rPr>
              <a:t> objectes </a:t>
            </a:r>
            <a:r>
              <a:rPr lang="en-US" sz="1600">
                <a:solidFill>
                  <a:schemeClr val="tx2"/>
                </a:solidFill>
              </a:rPr>
              <a:t>wrapper</a:t>
            </a:r>
            <a:r>
              <a:rPr lang="en-US" sz="1400" i="1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chemeClr val="tx2"/>
              </a:solidFill>
            </a:endParaRPr>
          </a:p>
          <a:p>
            <a:endParaRPr lang="en-US" sz="1050" i="1">
              <a:solidFill>
                <a:schemeClr val="tx2"/>
              </a:solidFill>
            </a:endParaRPr>
          </a:p>
          <a:p>
            <a:endParaRPr lang="en-US" sz="1050" i="1">
              <a:solidFill>
                <a:schemeClr val="tx2"/>
              </a:solidFill>
            </a:endParaRPr>
          </a:p>
          <a:p>
            <a:endParaRPr lang="en-US" sz="1050" i="1">
              <a:solidFill>
                <a:schemeClr val="tx2"/>
              </a:solidFill>
            </a:endParaRPr>
          </a:p>
          <a:p>
            <a:endParaRPr lang="en-US" sz="1050" i="1">
              <a:solidFill>
                <a:schemeClr val="tx2"/>
              </a:solidFill>
            </a:endParaRPr>
          </a:p>
        </p:txBody>
      </p:sp>
      <p:pic>
        <p:nvPicPr>
          <p:cNvPr id="127" name="Imagen 126">
            <a:extLst>
              <a:ext uri="{FF2B5EF4-FFF2-40B4-BE49-F238E27FC236}">
                <a16:creationId xmlns:a16="http://schemas.microsoft.com/office/drawing/2014/main" id="{3359B737-667D-F577-A85C-30F36AD5C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486" y="4102997"/>
            <a:ext cx="3621600" cy="281359"/>
          </a:xfrm>
          <a:prstGeom prst="rect">
            <a:avLst/>
          </a:prstGeom>
        </p:spPr>
      </p:pic>
      <p:sp>
        <p:nvSpPr>
          <p:cNvPr id="128" name="Título 1">
            <a:extLst>
              <a:ext uri="{FF2B5EF4-FFF2-40B4-BE49-F238E27FC236}">
                <a16:creationId xmlns:a16="http://schemas.microsoft.com/office/drawing/2014/main" id="{8400E8DC-ACAF-EE5D-5B71-221792966AB7}"/>
              </a:ext>
            </a:extLst>
          </p:cNvPr>
          <p:cNvSpPr txBox="1">
            <a:spLocks/>
          </p:cNvSpPr>
          <p:nvPr/>
        </p:nvSpPr>
        <p:spPr>
          <a:xfrm>
            <a:off x="7481485" y="4569308"/>
            <a:ext cx="4452806" cy="586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i="1">
                <a:solidFill>
                  <a:schemeClr val="tx2"/>
                </a:solidFill>
              </a:rPr>
              <a:t>No hi ha cap problema en fer-los servir per </a:t>
            </a:r>
            <a:r>
              <a:rPr lang="en-US" sz="1400" b="1" i="1">
                <a:solidFill>
                  <a:schemeClr val="tx2"/>
                </a:solidFill>
              </a:rPr>
              <a:t>convertir explicitament </a:t>
            </a:r>
            <a:r>
              <a:rPr lang="en-US" sz="1400" i="1">
                <a:solidFill>
                  <a:schemeClr val="tx2"/>
                </a:solidFill>
              </a:rPr>
              <a:t>el tipus d’una dada.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chemeClr val="tx2"/>
              </a:solidFill>
            </a:endParaRPr>
          </a:p>
          <a:p>
            <a:endParaRPr lang="en-US" sz="1050" i="1">
              <a:solidFill>
                <a:schemeClr val="tx2"/>
              </a:solidFill>
            </a:endParaRPr>
          </a:p>
          <a:p>
            <a:endParaRPr lang="en-US" sz="1050" i="1">
              <a:solidFill>
                <a:schemeClr val="tx2"/>
              </a:solidFill>
            </a:endParaRPr>
          </a:p>
          <a:p>
            <a:endParaRPr lang="en-US" sz="1050" i="1">
              <a:solidFill>
                <a:schemeClr val="tx2"/>
              </a:solidFill>
            </a:endParaRPr>
          </a:p>
          <a:p>
            <a:endParaRPr lang="en-US" sz="1050" i="1">
              <a:solidFill>
                <a:schemeClr val="tx2"/>
              </a:solidFill>
            </a:endParaRP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BEFC6946-2F5F-C139-583E-A548FEFF8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5003" y="5218422"/>
            <a:ext cx="3181948" cy="3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9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JSON.STRINGIFY: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REPLACER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7D07B03D-886E-C723-1C5D-AEAA20893039}"/>
              </a:ext>
            </a:extLst>
          </p:cNvPr>
          <p:cNvCxnSpPr>
            <a:cxnSpLocks/>
          </p:cNvCxnSpPr>
          <p:nvPr/>
        </p:nvCxnSpPr>
        <p:spPr>
          <a:xfrm>
            <a:off x="5511453" y="3998100"/>
            <a:ext cx="0" cy="8322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ítulo 1">
            <a:extLst>
              <a:ext uri="{FF2B5EF4-FFF2-40B4-BE49-F238E27FC236}">
                <a16:creationId xmlns:a16="http://schemas.microsoft.com/office/drawing/2014/main" id="{C5CA71DB-A860-6953-421E-A4F56682EE31}"/>
              </a:ext>
            </a:extLst>
          </p:cNvPr>
          <p:cNvSpPr txBox="1">
            <a:spLocks/>
          </p:cNvSpPr>
          <p:nvPr/>
        </p:nvSpPr>
        <p:spPr>
          <a:xfrm>
            <a:off x="3601168" y="4830388"/>
            <a:ext cx="3330935" cy="10270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>
                <a:solidFill>
                  <a:schemeClr val="tx1"/>
                </a:solidFill>
              </a:rPr>
              <a:t>El segon paràmetre és</a:t>
            </a:r>
          </a:p>
          <a:p>
            <a:r>
              <a:rPr lang="en-US" sz="1800" i="1">
                <a:solidFill>
                  <a:schemeClr val="tx1"/>
                </a:solidFill>
              </a:rPr>
              <a:t>el </a:t>
            </a:r>
            <a:r>
              <a:rPr lang="en-US" sz="1800">
                <a:solidFill>
                  <a:schemeClr val="tx1"/>
                </a:solidFill>
              </a:rPr>
              <a:t>replacer (array o funció). Serveix per indicar quines propietats s’han de serialitzar, i què fer si no existeixen</a:t>
            </a:r>
            <a:endParaRPr lang="en-US" sz="1400" i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</p:txBody>
      </p:sp>
      <p:pic>
        <p:nvPicPr>
          <p:cNvPr id="118" name="Imagen 117">
            <a:extLst>
              <a:ext uri="{FF2B5EF4-FFF2-40B4-BE49-F238E27FC236}">
                <a16:creationId xmlns:a16="http://schemas.microsoft.com/office/drawing/2014/main" id="{B4C85CED-5F2F-FACF-46FC-8CB3FB8A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46" y="1592824"/>
            <a:ext cx="5868219" cy="2505425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00362C70-4F61-9878-2C6C-B9D61BFF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334" y="3235842"/>
            <a:ext cx="2943636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98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JSON.PARSE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7A794C-3174-AACD-CF9D-93F53235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7" y="1497916"/>
            <a:ext cx="11236672" cy="281468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8E3922C-A67D-CDAA-9D6B-8E90C113A1C8}"/>
              </a:ext>
            </a:extLst>
          </p:cNvPr>
          <p:cNvSpPr txBox="1">
            <a:spLocks/>
          </p:cNvSpPr>
          <p:nvPr/>
        </p:nvSpPr>
        <p:spPr>
          <a:xfrm>
            <a:off x="6675307" y="4834234"/>
            <a:ext cx="4024583" cy="10270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i="1">
                <a:solidFill>
                  <a:schemeClr val="tx1"/>
                </a:solidFill>
              </a:rPr>
              <a:t>MARAVILLOSO</a:t>
            </a:r>
            <a:endParaRPr lang="en-US" sz="3500" i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2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JSON.PARSE: ALERTA AMB JSON CORRUPTES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493C1E-5B2F-9CA3-CF88-32AFFA5D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961" b="37777"/>
          <a:stretch/>
        </p:blipFill>
        <p:spPr>
          <a:xfrm>
            <a:off x="5658510" y="1609245"/>
            <a:ext cx="5961658" cy="16715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41697B-8148-53BD-6890-362B265C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46" y="4816599"/>
            <a:ext cx="11564964" cy="65731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3D9F11D-0F2D-FF49-BF79-1D38CA1C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964"/>
          <a:stretch/>
        </p:blipFill>
        <p:spPr>
          <a:xfrm>
            <a:off x="1177061" y="1564329"/>
            <a:ext cx="414377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0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JSON.PARSE: FUNCIÓ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REVIVER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D1E23C72-F5A4-660B-BCBA-68B45659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95" y="1455415"/>
            <a:ext cx="7792537" cy="1390844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76F5498E-4859-2869-CDD2-0C365AEF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358" y="2818423"/>
            <a:ext cx="8840434" cy="914528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A0B33156-B0F1-2835-E7FA-6A6A41A7B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999" y="4026194"/>
            <a:ext cx="777348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3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NULL 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I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UNDEFINED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 NO TENEN MÈTODES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DD8FA1-323F-3375-864B-D643A309895F}"/>
              </a:ext>
            </a:extLst>
          </p:cNvPr>
          <p:cNvSpPr txBox="1">
            <a:spLocks/>
          </p:cNvSpPr>
          <p:nvPr/>
        </p:nvSpPr>
        <p:spPr>
          <a:xfrm>
            <a:off x="4646923" y="3143644"/>
            <a:ext cx="3286592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PUES ESO</a:t>
            </a:r>
          </a:p>
        </p:txBody>
      </p:sp>
    </p:spTree>
    <p:extLst>
      <p:ext uri="{BB962C8B-B14F-4D97-AF65-F5344CB8AC3E}">
        <p14:creationId xmlns:p14="http://schemas.microsoft.com/office/powerpoint/2010/main" val="153117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TREBALLAR AMB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STRINGS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CA392F-3F17-FCCE-B221-025A3CA9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42" y="1427060"/>
            <a:ext cx="3522291" cy="6044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C71CBB5-1E02-8280-B681-D05CE1B91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51" y="2529555"/>
            <a:ext cx="3090489" cy="5648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E86BB57-6DB9-04D9-1197-3AED0501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021" y="3304282"/>
            <a:ext cx="4457439" cy="580946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216D5BF8-C7D1-1873-3271-BD910B9A1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020" y="5390375"/>
            <a:ext cx="7447826" cy="868605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011B114C-79F5-3848-EBDF-FBB16575B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086" y="4087915"/>
            <a:ext cx="5172364" cy="736312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D614C17A-45D7-1D1F-4DC8-EEB413199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040" y="1417363"/>
            <a:ext cx="4201111" cy="1743318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5441C9E0-8F23-3440-6A08-F1EC6980C9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913" y="3842092"/>
            <a:ext cx="2848373" cy="11050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576E3B-EDAD-BD5C-B65A-D6B5125119EB}"/>
              </a:ext>
            </a:extLst>
          </p:cNvPr>
          <p:cNvSpPr txBox="1">
            <a:spLocks/>
          </p:cNvSpPr>
          <p:nvPr/>
        </p:nvSpPr>
        <p:spPr>
          <a:xfrm>
            <a:off x="853734" y="2039729"/>
            <a:ext cx="3229926" cy="1280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Direccionament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i="1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929B80-2C51-5DF3-347F-298B259B1400}"/>
              </a:ext>
            </a:extLst>
          </p:cNvPr>
          <p:cNvSpPr txBox="1">
            <a:spLocks/>
          </p:cNvSpPr>
          <p:nvPr/>
        </p:nvSpPr>
        <p:spPr>
          <a:xfrm>
            <a:off x="6182245" y="917993"/>
            <a:ext cx="3229926" cy="1280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Índex de subcadena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i="1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219DF78-B681-3DF8-90A0-F2C22961B978}"/>
              </a:ext>
            </a:extLst>
          </p:cNvPr>
          <p:cNvSpPr txBox="1">
            <a:spLocks/>
          </p:cNvSpPr>
          <p:nvPr/>
        </p:nvSpPr>
        <p:spPr>
          <a:xfrm>
            <a:off x="920622" y="5000805"/>
            <a:ext cx="3229926" cy="1280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Iteració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i="1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D328755-B373-488E-84A6-CC0372AD8DA9}"/>
              </a:ext>
            </a:extLst>
          </p:cNvPr>
          <p:cNvSpPr txBox="1">
            <a:spLocks/>
          </p:cNvSpPr>
          <p:nvPr/>
        </p:nvSpPr>
        <p:spPr>
          <a:xfrm>
            <a:off x="6126905" y="3598329"/>
            <a:ext cx="5641519" cy="397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Majúscules &lt;-&gt; Minúscules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i="1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  <a:p>
            <a:pPr algn="l"/>
            <a:endParaRPr lang="en-US" sz="1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5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STRINGS – 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TROBAR SUBCADENES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EDBCF1-25A0-DA09-7405-B9AB8DD0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5" y="1448928"/>
            <a:ext cx="8055549" cy="34753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FE95DD-D165-1678-23E0-2D18B3459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75" y="3575262"/>
            <a:ext cx="2032354" cy="12587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601DEA5-1322-0EDF-E01D-793CC78C5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91" y="5094330"/>
            <a:ext cx="5844988" cy="151234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0DABE8ED-D0D1-E4CF-DFA1-E146F1ACC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978" y="5708542"/>
            <a:ext cx="843884" cy="4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STRINGS – 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ASCII &lt;-&gt; CARÀCTER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E0BC57-EA69-FB66-3430-1D4EE336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87" y="1791024"/>
            <a:ext cx="10042151" cy="13989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A00BF8-4BAB-85A3-273D-E45E128CF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00" y="3708311"/>
            <a:ext cx="5012973" cy="8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NUMBER: 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EL PROBLEMA DE LA COMA FLOTANT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35390E-95FF-9954-3E0A-9C978800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78" y="1986515"/>
            <a:ext cx="6108925" cy="4213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F40951-9A83-D40F-5282-74C713A30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79" y="2804927"/>
            <a:ext cx="6875700" cy="345471"/>
          </a:xfrm>
          <a:prstGeom prst="rect">
            <a:avLst/>
          </a:prstGeom>
        </p:spPr>
      </p:pic>
      <p:sp>
        <p:nvSpPr>
          <p:cNvPr id="8" name="Flecha: hacia arriba 7">
            <a:extLst>
              <a:ext uri="{FF2B5EF4-FFF2-40B4-BE49-F238E27FC236}">
                <a16:creationId xmlns:a16="http://schemas.microsoft.com/office/drawing/2014/main" id="{1300FF54-05E3-BBA6-CD2B-5CA5F804096F}"/>
              </a:ext>
            </a:extLst>
          </p:cNvPr>
          <p:cNvSpPr/>
          <p:nvPr/>
        </p:nvSpPr>
        <p:spPr>
          <a:xfrm rot="10800000">
            <a:off x="4047186" y="3640947"/>
            <a:ext cx="541563" cy="65220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DA8312C-1CE1-FDDF-55B8-1E80D4FC5A41}"/>
              </a:ext>
            </a:extLst>
          </p:cNvPr>
          <p:cNvSpPr txBox="1">
            <a:spLocks/>
          </p:cNvSpPr>
          <p:nvPr/>
        </p:nvSpPr>
        <p:spPr>
          <a:xfrm>
            <a:off x="8231146" y="1833900"/>
            <a:ext cx="3229926" cy="12806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>
                <a:solidFill>
                  <a:srgbClr val="FF0000"/>
                </a:solidFill>
              </a:rPr>
              <a:t>No hi ha manera d’evitar el problema, ja que en base binaria no es poden representar divisions per 10 de manera exacta.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9BE9672B-29EB-7A36-A65D-BC0D7C920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40" y="4851315"/>
            <a:ext cx="6131708" cy="461869"/>
          </a:xfrm>
          <a:prstGeom prst="rect">
            <a:avLst/>
          </a:prstGeom>
        </p:spPr>
      </p:pic>
      <p:sp>
        <p:nvSpPr>
          <p:cNvPr id="45" name="Título 1">
            <a:extLst>
              <a:ext uri="{FF2B5EF4-FFF2-40B4-BE49-F238E27FC236}">
                <a16:creationId xmlns:a16="http://schemas.microsoft.com/office/drawing/2014/main" id="{5717C508-DC40-77B2-B47F-0812509B9909}"/>
              </a:ext>
            </a:extLst>
          </p:cNvPr>
          <p:cNvSpPr txBox="1">
            <a:spLocks/>
          </p:cNvSpPr>
          <p:nvPr/>
        </p:nvSpPr>
        <p:spPr>
          <a:xfrm>
            <a:off x="8188032" y="4540969"/>
            <a:ext cx="3229926" cy="1280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>
                <a:solidFill>
                  <a:srgbClr val="FFC000"/>
                </a:solidFill>
              </a:rPr>
              <a:t>El que sí que es pot fer es arrodonir perquè es representi en notació de coma fixa.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2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OPERACIONS MATEMÀTIQUES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6" name="CuadroTexto 5">
            <a:hlinkClick r:id="rId2"/>
            <a:extLst>
              <a:ext uri="{FF2B5EF4-FFF2-40B4-BE49-F238E27FC236}">
                <a16:creationId xmlns:a16="http://schemas.microsoft.com/office/drawing/2014/main" id="{6A7C946C-B50A-F968-2F30-6B2DF69AE331}"/>
              </a:ext>
            </a:extLst>
          </p:cNvPr>
          <p:cNvSpPr txBox="1"/>
          <p:nvPr/>
        </p:nvSpPr>
        <p:spPr>
          <a:xfrm>
            <a:off x="1676309" y="2403668"/>
            <a:ext cx="978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>
                <a:hlinkClick r:id="rId2"/>
              </a:rPr>
              <a:t>https://developer.mozilla.org/en-US/docs/Web/JavaScript/Reference/Global_Objects/Math</a:t>
            </a:r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04EE763-1BBB-7491-3CE4-ACF5C927DA7D}"/>
              </a:ext>
            </a:extLst>
          </p:cNvPr>
          <p:cNvSpPr txBox="1">
            <a:spLocks/>
          </p:cNvSpPr>
          <p:nvPr/>
        </p:nvSpPr>
        <p:spPr>
          <a:xfrm>
            <a:off x="814421" y="1712626"/>
            <a:ext cx="5270583" cy="358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Podem fer servir l’objecte predefinit Math: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  <a:p>
            <a:endParaRPr lang="en-US" sz="1050" i="1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A6DEA4-B091-EC56-99D6-0919EB6C7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191" y="2920663"/>
            <a:ext cx="6297283" cy="31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4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TREBALLAR AMB DATES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BDF340-F02A-710F-D037-56EE2BF8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171" y="745425"/>
            <a:ext cx="5238841" cy="857265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30F03303-916C-8447-E4D4-F036C71AE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66" y="1581630"/>
            <a:ext cx="2848373" cy="476316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19BF0233-B66D-F468-D317-3EF616147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47" y="2219243"/>
            <a:ext cx="4896533" cy="1933845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183CA79E-7C8E-12AA-965F-76163C3D4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605" y="2241710"/>
            <a:ext cx="2956264" cy="487524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6A1F3180-C4AE-DC76-A154-C12135D1E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787" y="2890434"/>
            <a:ext cx="3962953" cy="628738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5072AE68-860C-C056-6199-FA9314818F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820" y="4443416"/>
            <a:ext cx="6849431" cy="438211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894CBDB8-83E7-EF81-8A9E-F716E5DEB8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6465" y="4958445"/>
            <a:ext cx="687801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835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6842</TotalTime>
  <Words>852</Words>
  <Application>Microsoft Office PowerPoint</Application>
  <PresentationFormat>Panorámica</PresentationFormat>
  <Paragraphs>195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Avenir Next LT Pro</vt:lpstr>
      <vt:lpstr>Posterama</vt:lpstr>
      <vt:lpstr>SineVTI</vt:lpstr>
      <vt:lpstr>Objectes predefinits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U1-Introducció a les bases de dades i als SGDB</dc:title>
  <dc:creator>Albert Guardiola</dc:creator>
  <cp:lastModifiedBy>Albert Guardiola</cp:lastModifiedBy>
  <cp:revision>283</cp:revision>
  <dcterms:created xsi:type="dcterms:W3CDTF">2021-07-22T08:21:48Z</dcterms:created>
  <dcterms:modified xsi:type="dcterms:W3CDTF">2024-10-08T12:54:16Z</dcterms:modified>
</cp:coreProperties>
</file>