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6" r:id="rId19"/>
    <p:sldId id="337" r:id="rId20"/>
    <p:sldId id="338" r:id="rId21"/>
    <p:sldId id="335" r:id="rId22"/>
    <p:sldId id="339" r:id="rId23"/>
    <p:sldId id="340" r:id="rId24"/>
    <p:sldId id="341" r:id="rId25"/>
    <p:sldId id="334" r:id="rId26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3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3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8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2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9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2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8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0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7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227E50E-46E2-4432-9F2F-3C45E40E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955" y="567984"/>
            <a:ext cx="5532519" cy="224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solidFill>
                  <a:schemeClr val="tx2"/>
                </a:solidFill>
              </a:rPr>
              <a:t>DOM</a:t>
            </a:r>
            <a:endParaRPr lang="en-US" sz="4400" i="1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188E46-79AB-4E04-B5C4-9763C5017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024" y="3567264"/>
            <a:ext cx="4952999" cy="300949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UF1</a:t>
            </a:r>
            <a:endParaRPr lang="en-US" sz="180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MP6 – </a:t>
            </a:r>
            <a:r>
              <a:rPr lang="en-US" sz="1800" err="1">
                <a:solidFill>
                  <a:schemeClr val="tx2"/>
                </a:solidFill>
              </a:rPr>
              <a:t>Desenvolupament</a:t>
            </a:r>
            <a:r>
              <a:rPr lang="en-US" sz="1800">
                <a:solidFill>
                  <a:schemeClr val="tx2"/>
                </a:solidFill>
              </a:rPr>
              <a:t> web </a:t>
            </a:r>
            <a:r>
              <a:rPr lang="en-US" sz="1800" err="1">
                <a:solidFill>
                  <a:schemeClr val="tx2"/>
                </a:solidFill>
              </a:rPr>
              <a:t>en</a:t>
            </a:r>
            <a:r>
              <a:rPr lang="en-US" sz="1800">
                <a:solidFill>
                  <a:schemeClr val="tx2"/>
                </a:solidFill>
              </a:rPr>
              <a:t> </a:t>
            </a:r>
            <a:r>
              <a:rPr lang="en-US" sz="1800" err="1">
                <a:solidFill>
                  <a:schemeClr val="tx2"/>
                </a:solidFill>
              </a:rPr>
              <a:t>entorn</a:t>
            </a:r>
            <a:r>
              <a:rPr lang="en-US" sz="1800">
                <a:solidFill>
                  <a:schemeClr val="tx2"/>
                </a:solidFill>
              </a:rPr>
              <a:t> client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CFGS DAW</a:t>
            </a:r>
          </a:p>
          <a:p>
            <a:pPr marL="228600" indent="-228600" algn="l">
              <a:buFont typeface="+mj-lt"/>
              <a:buAutoNum type="arabicPeriod"/>
            </a:pPr>
            <a:endParaRPr lang="en-US" sz="1800">
              <a:solidFill>
                <a:schemeClr val="tx2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Professor: Albert Guardiola </a:t>
            </a:r>
            <a:r>
              <a:rPr lang="en-US" sz="1800" err="1">
                <a:solidFill>
                  <a:schemeClr val="tx2"/>
                </a:solidFill>
              </a:rPr>
              <a:t>Escrihuela</a:t>
            </a:r>
            <a:endParaRPr lang="en-US" sz="1800">
              <a:solidFill>
                <a:schemeClr val="tx2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ETP Xavier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1F663C-7770-4303-911E-C154629B6E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05" r="22667" b="-1"/>
          <a:stretch/>
        </p:blipFill>
        <p:spPr>
          <a:xfrm>
            <a:off x="6075730" y="-3440"/>
            <a:ext cx="6129239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86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776372" y="792969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L’ARBRE DEL DOM: ACCÈS DIRECTE A ELEMENTS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8AA1D7F-8D1A-412D-8571-E3B01816C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434" y="1549996"/>
            <a:ext cx="6116241" cy="228145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4157A32-1531-E75B-A641-EEF2BC7619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7985" b="75129"/>
          <a:stretch/>
        </p:blipFill>
        <p:spPr>
          <a:xfrm>
            <a:off x="940452" y="4197734"/>
            <a:ext cx="4754257" cy="405158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6A95417B-A2DD-DE3C-72EA-50A89CCECF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81920" b="67182"/>
          <a:stretch/>
        </p:blipFill>
        <p:spPr>
          <a:xfrm>
            <a:off x="4530399" y="4752444"/>
            <a:ext cx="2487828" cy="42470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00D973B-DB25-53A4-F7A7-2109109375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5917" y="4104236"/>
            <a:ext cx="2800741" cy="51442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AC796C5-9CC0-7233-572C-C8328ED981B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81920" b="67182"/>
          <a:stretch/>
        </p:blipFill>
        <p:spPr>
          <a:xfrm>
            <a:off x="9143023" y="4743175"/>
            <a:ext cx="2487828" cy="424708"/>
          </a:xfrm>
          <a:prstGeom prst="rect">
            <a:avLst/>
          </a:prstGeom>
        </p:spPr>
      </p:pic>
      <p:pic>
        <p:nvPicPr>
          <p:cNvPr id="1026" name="Picture 2" descr="🙈 Mono Con Los Ojos Tapados en WhatsApp 2.19.244">
            <a:extLst>
              <a:ext uri="{FF2B5EF4-FFF2-40B4-BE49-F238E27FC236}">
                <a16:creationId xmlns:a16="http://schemas.microsoft.com/office/drawing/2014/main" id="{A115CF00-FF5A-51F1-A9EA-504F8893B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753" y="4848888"/>
            <a:ext cx="1025444" cy="102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492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776372" y="792969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L’ARBRE DEL DOM: ACCÈS DIRECTE A ELEMENTS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8AA1D7F-8D1A-412D-8571-E3B01816C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434" y="1549996"/>
            <a:ext cx="6116241" cy="228145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83373E0-1A21-278A-F9E8-EF6C1F656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306" y="4223148"/>
            <a:ext cx="9915126" cy="381759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DAFD01B-191E-60C4-11CB-90AAEF277306}"/>
              </a:ext>
            </a:extLst>
          </p:cNvPr>
          <p:cNvSpPr txBox="1">
            <a:spLocks/>
          </p:cNvSpPr>
          <p:nvPr/>
        </p:nvSpPr>
        <p:spPr>
          <a:xfrm>
            <a:off x="6227974" y="4858120"/>
            <a:ext cx="3503508" cy="484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>
                <a:solidFill>
                  <a:srgbClr val="00B050"/>
                </a:solidFill>
              </a:rPr>
              <a:t>Qualsevol selector CSS!</a:t>
            </a: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</p:txBody>
      </p:sp>
      <p:sp>
        <p:nvSpPr>
          <p:cNvPr id="43" name="Cerrar llave 42">
            <a:extLst>
              <a:ext uri="{FF2B5EF4-FFF2-40B4-BE49-F238E27FC236}">
                <a16:creationId xmlns:a16="http://schemas.microsoft.com/office/drawing/2014/main" id="{97D6505F-01F6-C4AE-1A2B-3A2FB2376788}"/>
              </a:ext>
            </a:extLst>
          </p:cNvPr>
          <p:cNvSpPr/>
          <p:nvPr/>
        </p:nvSpPr>
        <p:spPr>
          <a:xfrm rot="5400000">
            <a:off x="7627005" y="3423406"/>
            <a:ext cx="276365" cy="2556248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EE8CDE69-4405-FE0D-8BD9-12FFAFAF2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847" y="5506919"/>
            <a:ext cx="7313927" cy="518643"/>
          </a:xfrm>
          <a:prstGeom prst="rect">
            <a:avLst/>
          </a:prstGeom>
        </p:spPr>
      </p:pic>
      <p:sp>
        <p:nvSpPr>
          <p:cNvPr id="78" name="Cerrar llave 77">
            <a:extLst>
              <a:ext uri="{FF2B5EF4-FFF2-40B4-BE49-F238E27FC236}">
                <a16:creationId xmlns:a16="http://schemas.microsoft.com/office/drawing/2014/main" id="{56A6E9B7-1739-C467-87FE-FDBF989355BF}"/>
              </a:ext>
            </a:extLst>
          </p:cNvPr>
          <p:cNvSpPr/>
          <p:nvPr/>
        </p:nvSpPr>
        <p:spPr>
          <a:xfrm rot="16200000">
            <a:off x="7178034" y="4885868"/>
            <a:ext cx="338545" cy="1097378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4155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776372" y="792969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L’ARBRE DEL DOM: ACCÈS DIRECTE A ELEMENTS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386228-522C-B589-6E36-4CCE341D4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42" y="1910647"/>
            <a:ext cx="10561582" cy="303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6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776372" y="792969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MAPEJAT D’ATRIBUTS A PROPIETATS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F35FF2E-153E-B9F2-D1B7-84F751C6E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152" y="1535433"/>
            <a:ext cx="6572941" cy="206988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EF5EEBF-0957-0F8F-0709-F9F62A40C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308" y="4055132"/>
            <a:ext cx="6611273" cy="133368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2BA6D54-72B7-3803-4848-5528053F0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629" y="4642575"/>
            <a:ext cx="1457528" cy="733527"/>
          </a:xfrm>
          <a:prstGeom prst="rect">
            <a:avLst/>
          </a:prstGeom>
        </p:spPr>
      </p:pic>
      <p:sp>
        <p:nvSpPr>
          <p:cNvPr id="41" name="Título 1">
            <a:extLst>
              <a:ext uri="{FF2B5EF4-FFF2-40B4-BE49-F238E27FC236}">
                <a16:creationId xmlns:a16="http://schemas.microsoft.com/office/drawing/2014/main" id="{FF887949-584C-3A45-9BA7-E4A59A5290ED}"/>
              </a:ext>
            </a:extLst>
          </p:cNvPr>
          <p:cNvSpPr txBox="1">
            <a:spLocks/>
          </p:cNvSpPr>
          <p:nvPr/>
        </p:nvSpPr>
        <p:spPr>
          <a:xfrm>
            <a:off x="8063149" y="4460930"/>
            <a:ext cx="3536420" cy="5358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>
                <a:solidFill>
                  <a:srgbClr val="00B050"/>
                </a:solidFill>
              </a:rPr>
              <a:t>Els atributs HTML estàndar es mapejen en propietats</a:t>
            </a: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</p:txBody>
      </p:sp>
      <p:sp>
        <p:nvSpPr>
          <p:cNvPr id="43" name="Título 1">
            <a:extLst>
              <a:ext uri="{FF2B5EF4-FFF2-40B4-BE49-F238E27FC236}">
                <a16:creationId xmlns:a16="http://schemas.microsoft.com/office/drawing/2014/main" id="{5978DFDE-2C7E-76A1-DA7B-0B6FFEBDFE0D}"/>
              </a:ext>
            </a:extLst>
          </p:cNvPr>
          <p:cNvSpPr txBox="1">
            <a:spLocks/>
          </p:cNvSpPr>
          <p:nvPr/>
        </p:nvSpPr>
        <p:spPr>
          <a:xfrm>
            <a:off x="8063148" y="5046768"/>
            <a:ext cx="3757193" cy="5920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>
                <a:solidFill>
                  <a:srgbClr val="FFC000"/>
                </a:solidFill>
              </a:rPr>
              <a:t>Els atributs HTML no estàndar NO es mapejen en propietats</a:t>
            </a: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736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776372" y="792969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GESTIÓ D’ATRIBUTS NO ESTÀNDAR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19E2C3F-97A3-22EE-547B-6A2138E9F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310" y="1547867"/>
            <a:ext cx="5887272" cy="17052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7C591A8-F30C-2344-3E7A-19D716FD6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289" y="3747839"/>
            <a:ext cx="7849695" cy="1943371"/>
          </a:xfrm>
          <a:prstGeom prst="rect">
            <a:avLst/>
          </a:prstGeom>
        </p:spPr>
      </p:pic>
      <p:pic>
        <p:nvPicPr>
          <p:cNvPr id="2052" name="Picture 4" descr="Peligro - Iconos gratis de señales">
            <a:extLst>
              <a:ext uri="{FF2B5EF4-FFF2-40B4-BE49-F238E27FC236}">
                <a16:creationId xmlns:a16="http://schemas.microsoft.com/office/drawing/2014/main" id="{4D1E0ABD-1A1D-8B02-B154-D6A1A966D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880" y="4873423"/>
            <a:ext cx="684206" cy="68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Imagen 77">
            <a:extLst>
              <a:ext uri="{FF2B5EF4-FFF2-40B4-BE49-F238E27FC236}">
                <a16:creationId xmlns:a16="http://schemas.microsoft.com/office/drawing/2014/main" id="{C0E46E0F-53D4-ABFA-5932-74278BBEE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8277" y="5123676"/>
            <a:ext cx="1047896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72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776372" y="792969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SINCRONITZACIÓ D’ATRIBUTS I PROPIETATS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2052" name="Picture 4" descr="Peligro - Iconos gratis de señales">
            <a:extLst>
              <a:ext uri="{FF2B5EF4-FFF2-40B4-BE49-F238E27FC236}">
                <a16:creationId xmlns:a16="http://schemas.microsoft.com/office/drawing/2014/main" id="{4D1E0ABD-1A1D-8B02-B154-D6A1A966D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133" y="5410637"/>
            <a:ext cx="684206" cy="68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A69C0F6-E2FD-E0ED-C69F-CFFBADEA9853}"/>
              </a:ext>
            </a:extLst>
          </p:cNvPr>
          <p:cNvSpPr txBox="1">
            <a:spLocks/>
          </p:cNvSpPr>
          <p:nvPr/>
        </p:nvSpPr>
        <p:spPr>
          <a:xfrm>
            <a:off x="892216" y="1631674"/>
            <a:ext cx="2815400" cy="5358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>
                <a:solidFill>
                  <a:srgbClr val="00B050"/>
                </a:solidFill>
              </a:rPr>
              <a:t>En general, pels atributs estàndar:</a:t>
            </a: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C01CAD8-AD7A-6773-26E7-77E12BA3DB60}"/>
              </a:ext>
            </a:extLst>
          </p:cNvPr>
          <p:cNvSpPr txBox="1">
            <a:spLocks/>
          </p:cNvSpPr>
          <p:nvPr/>
        </p:nvSpPr>
        <p:spPr>
          <a:xfrm>
            <a:off x="3767876" y="1638127"/>
            <a:ext cx="8013650" cy="535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>
                <a:solidFill>
                  <a:srgbClr val="00B050"/>
                </a:solidFill>
              </a:rPr>
              <a:t>Si es canvia l’atribut, la propietat canvia automàticament.</a:t>
            </a: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F7A0826-95D1-9F9F-C0D2-D272D0D8C9BD}"/>
              </a:ext>
            </a:extLst>
          </p:cNvPr>
          <p:cNvSpPr txBox="1">
            <a:spLocks/>
          </p:cNvSpPr>
          <p:nvPr/>
        </p:nvSpPr>
        <p:spPr>
          <a:xfrm>
            <a:off x="3767876" y="2246929"/>
            <a:ext cx="8013650" cy="535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>
                <a:solidFill>
                  <a:srgbClr val="00B050"/>
                </a:solidFill>
              </a:rPr>
              <a:t>Si es canvia la propietat, l’atribut canvia automàticament.</a:t>
            </a: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E021565E-0778-724C-7ED0-1CBD8FB51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579" y="3420405"/>
            <a:ext cx="6629844" cy="2955065"/>
          </a:xfrm>
          <a:prstGeom prst="rect">
            <a:avLst/>
          </a:prstGeom>
        </p:spPr>
      </p:pic>
      <p:sp>
        <p:nvSpPr>
          <p:cNvPr id="43" name="Título 1">
            <a:extLst>
              <a:ext uri="{FF2B5EF4-FFF2-40B4-BE49-F238E27FC236}">
                <a16:creationId xmlns:a16="http://schemas.microsoft.com/office/drawing/2014/main" id="{B017914A-9B90-44F4-A3F8-32128014FE78}"/>
              </a:ext>
            </a:extLst>
          </p:cNvPr>
          <p:cNvSpPr txBox="1">
            <a:spLocks/>
          </p:cNvSpPr>
          <p:nvPr/>
        </p:nvSpPr>
        <p:spPr>
          <a:xfrm>
            <a:off x="1557970" y="3439742"/>
            <a:ext cx="2815400" cy="5358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>
                <a:solidFill>
                  <a:srgbClr val="FFC000"/>
                </a:solidFill>
              </a:rPr>
              <a:t>Però hi ha excepcions...</a:t>
            </a: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774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776372" y="792969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PROPIETATS NO ESTÀNDAR I DATASET D’UN ELEMENT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9C79070-A9C7-5EF4-CD28-756BE1B52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052" y="1495359"/>
            <a:ext cx="9454232" cy="442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63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776372" y="792969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CREACIÓ D’ELEMENTS I MODIFICACIÓ DEL DOM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A511A86-E32F-D25C-5A2E-D70FAF09C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678" y="1510169"/>
            <a:ext cx="7420102" cy="30430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CFC2907-4BA5-AD12-C4F0-5CA47EDEF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320" y="1527206"/>
            <a:ext cx="1755101" cy="206357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72DDE29-CB9E-835A-D768-A57735720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639" y="4038335"/>
            <a:ext cx="2010056" cy="1905266"/>
          </a:xfrm>
          <a:prstGeom prst="rect">
            <a:avLst/>
          </a:prstGeom>
        </p:spPr>
      </p:pic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72A2B7E0-8170-2403-F1F3-FF8FEAB03C03}"/>
              </a:ext>
            </a:extLst>
          </p:cNvPr>
          <p:cNvCxnSpPr>
            <a:cxnSpLocks/>
          </p:cNvCxnSpPr>
          <p:nvPr/>
        </p:nvCxnSpPr>
        <p:spPr>
          <a:xfrm flipV="1">
            <a:off x="4608119" y="4273918"/>
            <a:ext cx="4334771" cy="220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80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776372" y="792969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CREACIÓ D’ELEMENTS I MODIFICACIÓ DEL DOM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FEA2731-2E0A-0058-4232-D35A7B952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07" y="2014997"/>
            <a:ext cx="5112898" cy="276115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A34778C-B594-EB6A-5B78-D49073617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176" y="2005838"/>
            <a:ext cx="5706271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69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776372" y="792969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ELIMINACIÓ DE NODES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5A13691-8D77-4FF2-6777-DD2C22981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78" y="2626845"/>
            <a:ext cx="8699122" cy="86476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D863DFD-6B0F-811A-6C3D-89BE69CF1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3435" y="968287"/>
            <a:ext cx="1819529" cy="1867161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F25A644F-1997-7411-92F4-EC597580D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8489" y="2974260"/>
            <a:ext cx="1438476" cy="1714739"/>
          </a:xfrm>
          <a:prstGeom prst="rect">
            <a:avLst/>
          </a:prstGeom>
        </p:spPr>
      </p:pic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73E87F86-85BF-EC22-4B18-CCEF10513716}"/>
              </a:ext>
            </a:extLst>
          </p:cNvPr>
          <p:cNvCxnSpPr>
            <a:cxnSpLocks/>
          </p:cNvCxnSpPr>
          <p:nvPr/>
        </p:nvCxnSpPr>
        <p:spPr>
          <a:xfrm flipV="1">
            <a:off x="3371526" y="3199049"/>
            <a:ext cx="6151970" cy="11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64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L’ENTORN D’EXECUCIÓ DE JS (AL NAVEGADOR)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47" name="Título 1">
            <a:extLst>
              <a:ext uri="{FF2B5EF4-FFF2-40B4-BE49-F238E27FC236}">
                <a16:creationId xmlns:a16="http://schemas.microsoft.com/office/drawing/2014/main" id="{D20F366C-6CCC-BD19-B6B4-BD8264535479}"/>
              </a:ext>
            </a:extLst>
          </p:cNvPr>
          <p:cNvSpPr txBox="1">
            <a:spLocks/>
          </p:cNvSpPr>
          <p:nvPr/>
        </p:nvSpPr>
        <p:spPr>
          <a:xfrm>
            <a:off x="1245470" y="5888870"/>
            <a:ext cx="6466607" cy="4354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>
                <a:solidFill>
                  <a:schemeClr val="accent1"/>
                </a:solidFill>
              </a:rPr>
              <a:t>No necessàriament present en altres entorns (p.ex. NodeJS)</a:t>
            </a: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6347CD-E982-A157-F745-C39FF651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38" y="1430082"/>
            <a:ext cx="4715533" cy="4163006"/>
          </a:xfrm>
          <a:prstGeom prst="rect">
            <a:avLst/>
          </a:prstGeom>
        </p:spPr>
      </p:pic>
      <p:sp>
        <p:nvSpPr>
          <p:cNvPr id="45" name="Cerrar llave 44">
            <a:extLst>
              <a:ext uri="{FF2B5EF4-FFF2-40B4-BE49-F238E27FC236}">
                <a16:creationId xmlns:a16="http://schemas.microsoft.com/office/drawing/2014/main" id="{9CA43E18-6DC1-FADB-38AF-420C59737FD3}"/>
              </a:ext>
            </a:extLst>
          </p:cNvPr>
          <p:cNvSpPr/>
          <p:nvPr/>
        </p:nvSpPr>
        <p:spPr>
          <a:xfrm rot="5400000">
            <a:off x="3352399" y="4006062"/>
            <a:ext cx="276365" cy="328663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C872E4A-BAB9-CE17-9A93-A14724A0E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418" y="1611278"/>
            <a:ext cx="2905360" cy="1346386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4039326D-D48E-3E87-1075-92EC4F89A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667" y="4586047"/>
            <a:ext cx="4304405" cy="453095"/>
          </a:xfrm>
          <a:prstGeom prst="rect">
            <a:avLst/>
          </a:prstGeom>
        </p:spPr>
      </p:pic>
      <p:pic>
        <p:nvPicPr>
          <p:cNvPr id="82" name="Imagen 81">
            <a:extLst>
              <a:ext uri="{FF2B5EF4-FFF2-40B4-BE49-F238E27FC236}">
                <a16:creationId xmlns:a16="http://schemas.microsoft.com/office/drawing/2014/main" id="{12C51307-A03F-6BC3-F8DE-F72531D12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091" y="3632772"/>
            <a:ext cx="4014713" cy="397333"/>
          </a:xfrm>
          <a:prstGeom prst="rect">
            <a:avLst/>
          </a:prstGeom>
        </p:spPr>
      </p:pic>
      <p:sp>
        <p:nvSpPr>
          <p:cNvPr id="84" name="Rectángulo 83">
            <a:extLst>
              <a:ext uri="{FF2B5EF4-FFF2-40B4-BE49-F238E27FC236}">
                <a16:creationId xmlns:a16="http://schemas.microsoft.com/office/drawing/2014/main" id="{834D2709-2F15-CDFF-F4F8-176CD1875253}"/>
              </a:ext>
            </a:extLst>
          </p:cNvPr>
          <p:cNvSpPr/>
          <p:nvPr/>
        </p:nvSpPr>
        <p:spPr>
          <a:xfrm>
            <a:off x="7200435" y="1474088"/>
            <a:ext cx="3047294" cy="1592849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08A83605-DFA8-BEB1-886B-AC1163D18C27}"/>
              </a:ext>
            </a:extLst>
          </p:cNvPr>
          <p:cNvSpPr/>
          <p:nvPr/>
        </p:nvSpPr>
        <p:spPr>
          <a:xfrm>
            <a:off x="7180567" y="3622194"/>
            <a:ext cx="4102281" cy="435211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8B778A96-5800-5F98-2E1E-B581BE7D4647}"/>
              </a:ext>
            </a:extLst>
          </p:cNvPr>
          <p:cNvSpPr/>
          <p:nvPr/>
        </p:nvSpPr>
        <p:spPr>
          <a:xfrm>
            <a:off x="7209261" y="4583418"/>
            <a:ext cx="4251811" cy="435211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4977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776372" y="792969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CÒPIA DE NODES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D863DFD-6B0F-811A-6C3D-89BE69CF1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737" y="1210099"/>
            <a:ext cx="1819529" cy="186716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4F4F894-58F2-927E-B7F4-F2F965ABF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518" y="1487973"/>
            <a:ext cx="7878274" cy="156231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17FE6B3-6C39-803D-0725-838E8A460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24" y="3378515"/>
            <a:ext cx="7754432" cy="2305372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82EDCA54-4AEB-6558-889E-68E3E0787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23" y="3681869"/>
            <a:ext cx="1800476" cy="2029108"/>
          </a:xfrm>
          <a:prstGeom prst="rect">
            <a:avLst/>
          </a:prstGeom>
        </p:spPr>
      </p:pic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FCED461B-B5BE-B8DA-9F2B-E6C708084C3C}"/>
              </a:ext>
            </a:extLst>
          </p:cNvPr>
          <p:cNvCxnSpPr>
            <a:cxnSpLocks/>
          </p:cNvCxnSpPr>
          <p:nvPr/>
        </p:nvCxnSpPr>
        <p:spPr>
          <a:xfrm flipV="1">
            <a:off x="4704224" y="5459517"/>
            <a:ext cx="4767886" cy="262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457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776372" y="792969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LA </a:t>
            </a:r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CLASSLIST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0B51573-E52D-4DEE-7203-63B68B959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931" y="1943511"/>
            <a:ext cx="9316750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05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776372" y="792969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MODIFICACIÓ D’ESTILS</a:t>
            </a:r>
            <a:endParaRPr lang="en-US" sz="2000" i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43CEB41-0DF2-91F9-4DE5-CAC164696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968" y="1444464"/>
            <a:ext cx="6912161" cy="122992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DEA7C97-211F-68A9-63D1-2615B02B8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936" y="2974385"/>
            <a:ext cx="9414170" cy="48806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F23603A-4C77-C35E-CBC6-B27EDDFEB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469" y="4157832"/>
            <a:ext cx="6027547" cy="166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24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776372" y="792969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ESTILS CALCULATS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DF8AA4-F934-62B4-EEBD-057182417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294" y="973577"/>
            <a:ext cx="6458851" cy="402011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2857150-E62F-F941-0B24-0EEBBA55CC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6407"/>
          <a:stretch/>
        </p:blipFill>
        <p:spPr>
          <a:xfrm>
            <a:off x="321226" y="5559993"/>
            <a:ext cx="7980496" cy="110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10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776372" y="792969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ESTILS CALCULATS I RESOLTS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D6A8AC-7526-D2CD-A703-9A4CD90B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739" y="1524682"/>
            <a:ext cx="8872694" cy="448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5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776372" y="792969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PER FER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02E1B6-6956-2FA5-6F5C-F7EB12D861DB}"/>
              </a:ext>
            </a:extLst>
          </p:cNvPr>
          <p:cNvSpPr txBox="1">
            <a:spLocks/>
          </p:cNvSpPr>
          <p:nvPr/>
        </p:nvSpPr>
        <p:spPr>
          <a:xfrm>
            <a:off x="1168517" y="1671916"/>
            <a:ext cx="8175441" cy="11440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>
                <a:solidFill>
                  <a:srgbClr val="00B050"/>
                </a:solidFill>
              </a:rPr>
              <a:t>-Tamanys</a:t>
            </a:r>
          </a:p>
          <a:p>
            <a:pPr algn="l"/>
            <a:r>
              <a:rPr lang="en-US" sz="2200">
                <a:solidFill>
                  <a:srgbClr val="00B050"/>
                </a:solidFill>
              </a:rPr>
              <a:t>-Scrolls</a:t>
            </a:r>
          </a:p>
          <a:p>
            <a:pPr algn="l"/>
            <a:r>
              <a:rPr lang="en-US" sz="2200">
                <a:solidFill>
                  <a:srgbClr val="00B050"/>
                </a:solidFill>
              </a:rPr>
              <a:t>-Coordenades</a:t>
            </a: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03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L’ARBRE DEL DOM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sp>
        <p:nvSpPr>
          <p:cNvPr id="47" name="Título 1">
            <a:extLst>
              <a:ext uri="{FF2B5EF4-FFF2-40B4-BE49-F238E27FC236}">
                <a16:creationId xmlns:a16="http://schemas.microsoft.com/office/drawing/2014/main" id="{D20F366C-6CCC-BD19-B6B4-BD8264535479}"/>
              </a:ext>
            </a:extLst>
          </p:cNvPr>
          <p:cNvSpPr txBox="1">
            <a:spLocks/>
          </p:cNvSpPr>
          <p:nvPr/>
        </p:nvSpPr>
        <p:spPr>
          <a:xfrm>
            <a:off x="1392803" y="5681020"/>
            <a:ext cx="6466607" cy="435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>
                <a:solidFill>
                  <a:srgbClr val="FFC000"/>
                </a:solidFill>
              </a:rPr>
              <a:t>Els salts de línea són nodes de l’arbre.</a:t>
            </a: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6A2AFBA-BED4-7DA7-0C60-D03EE4AB5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909" y="1658604"/>
            <a:ext cx="2934109" cy="245779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9BC9FC0-8779-A912-3D54-ACC37E3EE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698" y="1328818"/>
            <a:ext cx="5306165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4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L’ARBRE DEL DOM: ACCÉS A NODES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E02EBF-E6A0-3AC1-0285-0201330CB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043" y="851756"/>
            <a:ext cx="4425518" cy="524163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9D80317-EA95-384A-ECEF-A2CD75682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11" y="5752813"/>
            <a:ext cx="5896798" cy="428685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5A0B35C5-C6FD-A164-C73F-53F45682160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4775" b="42241"/>
          <a:stretch/>
        </p:blipFill>
        <p:spPr>
          <a:xfrm>
            <a:off x="240187" y="6312328"/>
            <a:ext cx="8635282" cy="374158"/>
          </a:xfrm>
          <a:prstGeom prst="rect">
            <a:avLst/>
          </a:prstGeom>
        </p:spPr>
      </p:pic>
      <p:sp>
        <p:nvSpPr>
          <p:cNvPr id="43" name="Título 1">
            <a:extLst>
              <a:ext uri="{FF2B5EF4-FFF2-40B4-BE49-F238E27FC236}">
                <a16:creationId xmlns:a16="http://schemas.microsoft.com/office/drawing/2014/main" id="{7E41CA13-DB86-74BF-B981-A48106F84EFB}"/>
              </a:ext>
            </a:extLst>
          </p:cNvPr>
          <p:cNvSpPr txBox="1">
            <a:spLocks/>
          </p:cNvSpPr>
          <p:nvPr/>
        </p:nvSpPr>
        <p:spPr>
          <a:xfrm>
            <a:off x="2084610" y="3172137"/>
            <a:ext cx="3762240" cy="20456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>
                <a:solidFill>
                  <a:srgbClr val="FF0000"/>
                </a:solidFill>
              </a:rPr>
              <a:t>Només els </a:t>
            </a:r>
            <a:r>
              <a:rPr lang="en-US" sz="2200" u="sng">
                <a:solidFill>
                  <a:srgbClr val="FF0000"/>
                </a:solidFill>
              </a:rPr>
              <a:t>nodes</a:t>
            </a:r>
            <a:r>
              <a:rPr lang="en-US" sz="2200">
                <a:solidFill>
                  <a:srgbClr val="FF0000"/>
                </a:solidFill>
              </a:rPr>
              <a:t> &lt;html&gt;, &lt;head&gt; i &lt;body&gt; son accessibles directament com a propietats de </a:t>
            </a:r>
            <a:r>
              <a:rPr lang="en-US" sz="2200" i="1">
                <a:solidFill>
                  <a:srgbClr val="FF0000"/>
                </a:solidFill>
              </a:rPr>
              <a:t>document</a:t>
            </a:r>
            <a:endParaRPr lang="en-US" sz="2200">
              <a:solidFill>
                <a:srgbClr val="FF0000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08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L’ARBRE DEL DOM: ACCÉS A NODES – </a:t>
            </a:r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DOM TRAVERSING</a:t>
            </a:r>
            <a:endParaRPr lang="en-US" sz="2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2D5AA03-C8D0-8B22-0C29-6B20AE9F8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35" y="1418869"/>
            <a:ext cx="3592429" cy="279411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1FD7477-7FFB-D7DF-CD24-5776CFF61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717" y="2142345"/>
            <a:ext cx="6123427" cy="420019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136DE38C-8875-B0FF-75BF-54356E98E5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382" b="13443"/>
          <a:stretch/>
        </p:blipFill>
        <p:spPr>
          <a:xfrm>
            <a:off x="5609222" y="2774470"/>
            <a:ext cx="5677692" cy="463171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35F0B80B-9D62-8144-9EB3-8468167B0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4821873"/>
            <a:ext cx="8830907" cy="371527"/>
          </a:xfrm>
          <a:prstGeom prst="rect">
            <a:avLst/>
          </a:prstGeom>
        </p:spPr>
      </p:pic>
      <p:pic>
        <p:nvPicPr>
          <p:cNvPr id="80" name="Imagen 79">
            <a:extLst>
              <a:ext uri="{FF2B5EF4-FFF2-40B4-BE49-F238E27FC236}">
                <a16:creationId xmlns:a16="http://schemas.microsoft.com/office/drawing/2014/main" id="{8829412C-4A10-F4A0-BB4B-0C2939303B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6155" y="5319306"/>
            <a:ext cx="1245566" cy="64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2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L’ARBRE DEL DOM: ACCÉS A NODES – </a:t>
            </a:r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DOM TRAVERSING</a:t>
            </a:r>
            <a:endParaRPr lang="en-US" sz="2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0E10E1-BD8A-02CC-310A-3771E71F0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807" y="1875265"/>
            <a:ext cx="5901877" cy="30266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5DF8C19-3C29-30AD-1E91-A8259C9A4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636" y="1979541"/>
            <a:ext cx="3304796" cy="257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1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776372" y="792969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L’ARBRE DEL DOM: ACCÉS A </a:t>
            </a:r>
            <a:r>
              <a:rPr lang="en-US" sz="2000" b="1">
                <a:solidFill>
                  <a:schemeClr val="accent5">
                    <a:lumMod val="75000"/>
                  </a:schemeClr>
                </a:solidFill>
              </a:rPr>
              <a:t>ELEMENTS</a:t>
            </a:r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DOM TRAVERSING</a:t>
            </a:r>
            <a:endParaRPr lang="en-US" sz="2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F4E6CA2-EA14-297C-229E-41CF8AC88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671" y="1603908"/>
            <a:ext cx="7030300" cy="29194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B3A5A80-1114-9008-6668-22C5D8E47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308" y="4989316"/>
            <a:ext cx="9002381" cy="110505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8878182-E973-78EB-94A8-55FF80898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235" y="1843284"/>
            <a:ext cx="3014842" cy="2344878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607C1ED1-3BEC-3354-9A28-A18196428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0667" y="4950664"/>
            <a:ext cx="1267741" cy="113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3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776372" y="792969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L’ARBRE DEL DOM: COL·LECCIONS DE NODES </a:t>
            </a:r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VS</a:t>
            </a:r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 COL·LECCIONS D’ELEMENTS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C7D4C74-3770-B408-134C-C8E0959DDF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557"/>
          <a:stretch/>
        </p:blipFill>
        <p:spPr>
          <a:xfrm>
            <a:off x="1088470" y="1671572"/>
            <a:ext cx="6125430" cy="86195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A4ED361-F6E9-DB25-74AE-5943081D9D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2204"/>
          <a:stretch/>
        </p:blipFill>
        <p:spPr>
          <a:xfrm>
            <a:off x="1049411" y="3506739"/>
            <a:ext cx="6125430" cy="658906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7DAF4D5C-8746-10F9-014C-C15A8F9DE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514" y="2773311"/>
            <a:ext cx="5229955" cy="352474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3DA286FA-42EB-4ACE-4B48-C7AAF4F33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363" y="4456084"/>
            <a:ext cx="4239217" cy="428685"/>
          </a:xfrm>
          <a:prstGeom prst="rect">
            <a:avLst/>
          </a:prstGeom>
        </p:spPr>
      </p:pic>
      <p:sp>
        <p:nvSpPr>
          <p:cNvPr id="82" name="Título 1">
            <a:extLst>
              <a:ext uri="{FF2B5EF4-FFF2-40B4-BE49-F238E27FC236}">
                <a16:creationId xmlns:a16="http://schemas.microsoft.com/office/drawing/2014/main" id="{FC143705-2D6F-B386-BE1F-A2F900434D84}"/>
              </a:ext>
            </a:extLst>
          </p:cNvPr>
          <p:cNvSpPr txBox="1">
            <a:spLocks/>
          </p:cNvSpPr>
          <p:nvPr/>
        </p:nvSpPr>
        <p:spPr>
          <a:xfrm>
            <a:off x="1586077" y="5258715"/>
            <a:ext cx="9673603" cy="760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>
                <a:solidFill>
                  <a:srgbClr val="FFC000"/>
                </a:solidFill>
              </a:rPr>
              <a:t>Els tipus </a:t>
            </a:r>
            <a:r>
              <a:rPr lang="en-US" sz="2200" i="1">
                <a:solidFill>
                  <a:srgbClr val="FFC000"/>
                </a:solidFill>
              </a:rPr>
              <a:t>NodeList</a:t>
            </a:r>
            <a:r>
              <a:rPr lang="en-US" sz="2200">
                <a:solidFill>
                  <a:srgbClr val="FFC000"/>
                </a:solidFill>
              </a:rPr>
              <a:t> i </a:t>
            </a:r>
            <a:r>
              <a:rPr lang="en-US" sz="2200" i="1">
                <a:solidFill>
                  <a:srgbClr val="FFC000"/>
                </a:solidFill>
              </a:rPr>
              <a:t>HTMLCollection</a:t>
            </a:r>
            <a:r>
              <a:rPr lang="en-US" sz="2200">
                <a:solidFill>
                  <a:srgbClr val="FFC000"/>
                </a:solidFill>
              </a:rPr>
              <a:t> s’assemblen a un array (tenen </a:t>
            </a:r>
            <a:r>
              <a:rPr lang="en-US" sz="2200" i="1">
                <a:solidFill>
                  <a:srgbClr val="FFC000"/>
                </a:solidFill>
              </a:rPr>
              <a:t>length, </a:t>
            </a:r>
            <a:r>
              <a:rPr lang="en-US" sz="2200">
                <a:solidFill>
                  <a:srgbClr val="FFC000"/>
                </a:solidFill>
              </a:rPr>
              <a:t>es poden iterar amb </a:t>
            </a:r>
            <a:r>
              <a:rPr lang="en-US" sz="2200" i="1">
                <a:solidFill>
                  <a:srgbClr val="FFC000"/>
                </a:solidFill>
              </a:rPr>
              <a:t>for...of</a:t>
            </a:r>
            <a:r>
              <a:rPr lang="en-US" sz="2200">
                <a:solidFill>
                  <a:srgbClr val="FFC000"/>
                </a:solidFill>
              </a:rPr>
              <a:t>), però no tenen tots els mètodes d’array</a:t>
            </a: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6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776372" y="792969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L’ARBRE DEL DOM: ACCÈS DIRECTE A ELEMENTS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UF1- Big Data · MP14 –Big Data · CFGS DAW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U2-Introducción a Python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8AA1D7F-8D1A-412D-8571-E3B01816C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434" y="1549996"/>
            <a:ext cx="6116241" cy="228145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4157A32-1531-E75B-A641-EEF2BC761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985" y="4182255"/>
            <a:ext cx="6601746" cy="1629002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6A95417B-A2DD-DE3C-72EA-50A89CCECF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67062"/>
          <a:stretch/>
        </p:blipFill>
        <p:spPr>
          <a:xfrm>
            <a:off x="1893909" y="4538931"/>
            <a:ext cx="9926435" cy="307502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A3AFC7AC-6A85-0816-7585-F1DA7BE4A11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4920" b="29734"/>
          <a:stretch/>
        </p:blipFill>
        <p:spPr>
          <a:xfrm>
            <a:off x="1893909" y="5158847"/>
            <a:ext cx="9926435" cy="329977"/>
          </a:xfrm>
          <a:prstGeom prst="rect">
            <a:avLst/>
          </a:prstGeom>
        </p:spPr>
      </p:pic>
      <p:pic>
        <p:nvPicPr>
          <p:cNvPr id="78" name="Imagen 77">
            <a:extLst>
              <a:ext uri="{FF2B5EF4-FFF2-40B4-BE49-F238E27FC236}">
                <a16:creationId xmlns:a16="http://schemas.microsoft.com/office/drawing/2014/main" id="{D7EE035C-AE9B-93B5-615D-C38BC26EED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4499"/>
          <a:stretch/>
        </p:blipFill>
        <p:spPr>
          <a:xfrm>
            <a:off x="1850563" y="5864539"/>
            <a:ext cx="9926435" cy="23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35281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0F3F1"/>
      </a:lt2>
      <a:accent1>
        <a:srgbClr val="E729D3"/>
      </a:accent1>
      <a:accent2>
        <a:srgbClr val="9917D5"/>
      </a:accent2>
      <a:accent3>
        <a:srgbClr val="5C29E7"/>
      </a:accent3>
      <a:accent4>
        <a:srgbClr val="2842D8"/>
      </a:accent4>
      <a:accent5>
        <a:srgbClr val="2994E7"/>
      </a:accent5>
      <a:accent6>
        <a:srgbClr val="15BFC2"/>
      </a:accent6>
      <a:hlink>
        <a:srgbClr val="3F72BF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6557</TotalTime>
  <Words>644</Words>
  <Application>Microsoft Office PowerPoint</Application>
  <PresentationFormat>Panorámica</PresentationFormat>
  <Paragraphs>119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Avenir Next LT Pro</vt:lpstr>
      <vt:lpstr>Posterama</vt:lpstr>
      <vt:lpstr>SineVTI</vt:lpstr>
      <vt:lpstr>DOM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  <vt:lpstr>U2-Introducción a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U1-Introducció a les bases de dades i als SGDB</dc:title>
  <dc:creator>Albert Guardiola</dc:creator>
  <cp:lastModifiedBy>Albert Guardiola</cp:lastModifiedBy>
  <cp:revision>271</cp:revision>
  <dcterms:created xsi:type="dcterms:W3CDTF">2021-07-22T08:21:48Z</dcterms:created>
  <dcterms:modified xsi:type="dcterms:W3CDTF">2024-10-22T08:12:43Z</dcterms:modified>
</cp:coreProperties>
</file>