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9" r:id="rId3"/>
    <p:sldId id="318" r:id="rId4"/>
    <p:sldId id="320" r:id="rId5"/>
    <p:sldId id="321" r:id="rId6"/>
    <p:sldId id="322" r:id="rId7"/>
    <p:sldId id="323" r:id="rId8"/>
    <p:sldId id="325" r:id="rId9"/>
    <p:sldId id="327" r:id="rId10"/>
    <p:sldId id="326" r:id="rId11"/>
    <p:sldId id="324" r:id="rId1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DOM</a:t>
            </a:r>
            <a:endParaRPr lang="en-US" sz="4400" i="1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UF1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OBJECTE D’ESDEVENIMENT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B0262-E105-FF0B-FE6F-254DEE4B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72" y="1435436"/>
            <a:ext cx="4388591" cy="42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2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PER FER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7DC246-34FE-E2EB-D864-719275D7C7EE}"/>
              </a:ext>
            </a:extLst>
          </p:cNvPr>
          <p:cNvSpPr txBox="1">
            <a:spLocks/>
          </p:cNvSpPr>
          <p:nvPr/>
        </p:nvSpPr>
        <p:spPr>
          <a:xfrm>
            <a:off x="1168517" y="1671916"/>
            <a:ext cx="8175441" cy="1597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-</a:t>
            </a:r>
            <a:r>
              <a:rPr lang="en-US" sz="2200" i="1">
                <a:solidFill>
                  <a:srgbClr val="00B050"/>
                </a:solidFill>
              </a:rPr>
              <a:t>Bubbling</a:t>
            </a:r>
            <a:endParaRPr lang="en-US" sz="2200">
              <a:solidFill>
                <a:srgbClr val="00B050"/>
              </a:solidFill>
            </a:endParaRPr>
          </a:p>
          <a:p>
            <a:pPr algn="l"/>
            <a:r>
              <a:rPr lang="en-US" sz="2200">
                <a:solidFill>
                  <a:srgbClr val="00B050"/>
                </a:solidFill>
              </a:rPr>
              <a:t>-Delegació d’events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-Accions per defecte del navegador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-Events propis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0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ALGUNS ESDEVENIMENTS COMUNS DEL DOM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CF916E-DDD6-31D0-5668-9B93F636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76" y="1370654"/>
            <a:ext cx="6942235" cy="5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GESTORS D’ESDEVENIMENTS (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HANDLERS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4812A10B-103D-7670-9797-C9098CD6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26" y="1878854"/>
            <a:ext cx="7268589" cy="390580"/>
          </a:xfrm>
          <a:prstGeom prst="rect">
            <a:avLst/>
          </a:prstGeom>
        </p:spPr>
      </p:pic>
      <p:sp>
        <p:nvSpPr>
          <p:cNvPr id="118" name="Subtítulo 2">
            <a:extLst>
              <a:ext uri="{FF2B5EF4-FFF2-40B4-BE49-F238E27FC236}">
                <a16:creationId xmlns:a16="http://schemas.microsoft.com/office/drawing/2014/main" id="{92C9E356-EC8E-1F13-693B-C17644AA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993" y="1884302"/>
            <a:ext cx="2606375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rgbClr val="FFC000"/>
                </a:solidFill>
              </a:rPr>
              <a:t>Via atribut HTML</a:t>
            </a:r>
          </a:p>
        </p:txBody>
      </p:sp>
      <p:pic>
        <p:nvPicPr>
          <p:cNvPr id="121" name="Imagen 120">
            <a:extLst>
              <a:ext uri="{FF2B5EF4-FFF2-40B4-BE49-F238E27FC236}">
                <a16:creationId xmlns:a16="http://schemas.microsoft.com/office/drawing/2014/main" id="{2EBBABA1-7F85-348C-67C3-D0EBAEDA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51" y="2583663"/>
            <a:ext cx="771632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7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GESTORS D’ESDEVENIMENTS (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HANDLERS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8" name="Subtítulo 2">
            <a:extLst>
              <a:ext uri="{FF2B5EF4-FFF2-40B4-BE49-F238E27FC236}">
                <a16:creationId xmlns:a16="http://schemas.microsoft.com/office/drawing/2014/main" id="{92C9E356-EC8E-1F13-693B-C17644AA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7176" y="1750813"/>
            <a:ext cx="366502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rgbClr val="FFC000"/>
                </a:solidFill>
              </a:rPr>
              <a:t>Via propietat de l’element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A3CA-3616-0EE9-D987-57880BA6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62" y="1542925"/>
            <a:ext cx="543000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GESTORS D’ESDEVENIMENTS (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HANDLERS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18" name="Subtítulo 2">
            <a:extLst>
              <a:ext uri="{FF2B5EF4-FFF2-40B4-BE49-F238E27FC236}">
                <a16:creationId xmlns:a16="http://schemas.microsoft.com/office/drawing/2014/main" id="{92C9E356-EC8E-1F13-693B-C17644AA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3677" y="1037108"/>
            <a:ext cx="3665023" cy="502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rgbClr val="00B050"/>
                </a:solidFill>
              </a:rPr>
              <a:t>Via addEventListener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B114C0-B9D3-69A2-E6B7-20DE3C5B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1" y="1694581"/>
            <a:ext cx="7318307" cy="46912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17602A4-977F-DD9E-CD94-521C45E78DAE}"/>
              </a:ext>
            </a:extLst>
          </p:cNvPr>
          <p:cNvSpPr txBox="1">
            <a:spLocks/>
          </p:cNvSpPr>
          <p:nvPr/>
        </p:nvSpPr>
        <p:spPr>
          <a:xfrm>
            <a:off x="8524699" y="1547837"/>
            <a:ext cx="3215737" cy="84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olidFill>
                  <a:schemeClr val="tx1"/>
                </a:solidFill>
              </a:rPr>
              <a:t>Aquesta és l’opció més generalista i, per tant, la que preferirem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C8E1FD9-B9D5-E4A9-656C-C93B5F34E8F9}"/>
              </a:ext>
            </a:extLst>
          </p:cNvPr>
          <p:cNvSpPr txBox="1">
            <a:spLocks/>
          </p:cNvSpPr>
          <p:nvPr/>
        </p:nvSpPr>
        <p:spPr>
          <a:xfrm>
            <a:off x="8326918" y="2815271"/>
            <a:ext cx="4205846" cy="19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tx1"/>
                </a:solidFill>
              </a:rPr>
              <a:t>El paràmetre </a:t>
            </a:r>
            <a:r>
              <a:rPr lang="en-US" sz="1600" b="1" i="1">
                <a:solidFill>
                  <a:schemeClr val="tx1"/>
                </a:solidFill>
              </a:rPr>
              <a:t>options</a:t>
            </a:r>
            <a:r>
              <a:rPr lang="en-US" sz="1600" i="1">
                <a:solidFill>
                  <a:schemeClr val="tx1"/>
                </a:solidFill>
              </a:rPr>
              <a:t> g</a:t>
            </a:r>
            <a:r>
              <a:rPr lang="en-US" sz="1600">
                <a:solidFill>
                  <a:schemeClr val="tx1"/>
                </a:solidFill>
              </a:rPr>
              <a:t>estiona:</a:t>
            </a:r>
          </a:p>
          <a:p>
            <a:pPr algn="l">
              <a:lnSpc>
                <a:spcPct val="120000"/>
              </a:lnSpc>
            </a:pPr>
            <a:r>
              <a:rPr lang="en-US" sz="1600">
                <a:solidFill>
                  <a:schemeClr val="tx1"/>
                </a:solidFill>
              </a:rPr>
              <a:t>-Repetitivitat</a:t>
            </a:r>
          </a:p>
          <a:p>
            <a:pPr algn="l">
              <a:lnSpc>
                <a:spcPct val="120000"/>
              </a:lnSpc>
            </a:pPr>
            <a:r>
              <a:rPr lang="en-US" sz="1600">
                <a:solidFill>
                  <a:schemeClr val="tx1"/>
                </a:solidFill>
              </a:rPr>
              <a:t>-</a:t>
            </a:r>
            <a:r>
              <a:rPr lang="en-US" sz="1600" i="1">
                <a:solidFill>
                  <a:schemeClr val="tx1"/>
                </a:solidFill>
              </a:rPr>
              <a:t>Event bubbling</a:t>
            </a:r>
          </a:p>
          <a:p>
            <a:pPr algn="l">
              <a:lnSpc>
                <a:spcPct val="120000"/>
              </a:lnSpc>
            </a:pPr>
            <a:r>
              <a:rPr lang="en-US" sz="1600" i="1">
                <a:solidFill>
                  <a:schemeClr val="tx1"/>
                </a:solidFill>
              </a:rPr>
              <a:t>-</a:t>
            </a:r>
            <a:r>
              <a:rPr lang="en-US" sz="1600">
                <a:solidFill>
                  <a:schemeClr val="tx1"/>
                </a:solidFill>
              </a:rPr>
              <a:t>Accions per defecte del navegador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8989A4-7885-F4AB-34BA-D55D2072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886" y="5045421"/>
            <a:ext cx="6163235" cy="5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3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GESTORS D’ESDEVENIMENTS (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HANDLERS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F585BA3-A99E-C7B5-9E4A-3ECD730A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84" y="1711393"/>
            <a:ext cx="6592220" cy="971686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9F5B300-9A69-D829-5C13-BBD454A9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44" y="3304510"/>
            <a:ext cx="4953691" cy="2057687"/>
          </a:xfrm>
          <a:prstGeom prst="rect">
            <a:avLst/>
          </a:prstGeom>
        </p:spPr>
      </p:pic>
      <p:sp>
        <p:nvSpPr>
          <p:cNvPr id="47" name="Subtítulo 2">
            <a:extLst>
              <a:ext uri="{FF2B5EF4-FFF2-40B4-BE49-F238E27FC236}">
                <a16:creationId xmlns:a16="http://schemas.microsoft.com/office/drawing/2014/main" id="{754CF40E-39B8-88F6-6A7C-7B93E76D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3079" y="1706689"/>
            <a:ext cx="1962192" cy="153507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6600" b="1">
                <a:solidFill>
                  <a:srgbClr val="FF0000"/>
                </a:solidFill>
              </a:rPr>
              <a:t>NO</a:t>
            </a:r>
            <a:endParaRPr lang="en-US" sz="3600" b="1">
              <a:solidFill>
                <a:srgbClr val="FF0000"/>
              </a:solidFill>
            </a:endParaRPr>
          </a:p>
        </p:txBody>
      </p:sp>
      <p:sp>
        <p:nvSpPr>
          <p:cNvPr id="78" name="Subtítulo 2">
            <a:extLst>
              <a:ext uri="{FF2B5EF4-FFF2-40B4-BE49-F238E27FC236}">
                <a16:creationId xmlns:a16="http://schemas.microsoft.com/office/drawing/2014/main" id="{2ABB6463-69D4-7279-A95B-559E2AEAA69F}"/>
              </a:ext>
            </a:extLst>
          </p:cNvPr>
          <p:cNvSpPr txBox="1">
            <a:spLocks/>
          </p:cNvSpPr>
          <p:nvPr/>
        </p:nvSpPr>
        <p:spPr>
          <a:xfrm>
            <a:off x="9369112" y="3861694"/>
            <a:ext cx="1962192" cy="153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>
                <a:solidFill>
                  <a:srgbClr val="00B050"/>
                </a:solidFill>
              </a:rPr>
              <a:t>SÍ</a:t>
            </a:r>
            <a:endParaRPr lang="en-US" sz="36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3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GESTORS D’ESDEVENIMENTS (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HANDLERS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40076C67-DDBD-9A1B-E234-7353B0CD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7" y="1812848"/>
            <a:ext cx="667795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LA GESTIÓ D’EVENTS: DIAGRAMA</a:t>
            </a:r>
          </a:p>
        </p:txBody>
      </p:sp>
      <p:pic>
        <p:nvPicPr>
          <p:cNvPr id="1030" name="Picture 6" descr="Ventana del Navegador - Introducción a la Informática - ISIV">
            <a:extLst>
              <a:ext uri="{FF2B5EF4-FFF2-40B4-BE49-F238E27FC236}">
                <a16:creationId xmlns:a16="http://schemas.microsoft.com/office/drawing/2014/main" id="{3868C236-ABB8-FE68-7207-7462FE4F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64" y="1605444"/>
            <a:ext cx="3441094" cy="193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238462-9E01-F957-2F7F-70E4A399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98" y="817931"/>
            <a:ext cx="1688219" cy="168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 Basic Rounded Lineal icon | Freepik">
            <a:extLst>
              <a:ext uri="{FF2B5EF4-FFF2-40B4-BE49-F238E27FC236}">
                <a16:creationId xmlns:a16="http://schemas.microsoft.com/office/drawing/2014/main" id="{5168C23F-B52E-40AB-A6B3-63F7A90C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58" y="3798205"/>
            <a:ext cx="960918" cy="96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A338421-9F59-81D2-69B2-62F0E3C31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2337" y="3699487"/>
            <a:ext cx="3665023" cy="12998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rgbClr val="00B050"/>
                </a:solidFill>
              </a:rPr>
              <a:t>El navegador registra una associació entre:</a:t>
            </a:r>
          </a:p>
          <a:p>
            <a:pPr algn="l"/>
            <a:r>
              <a:rPr lang="en-US" sz="1800" b="1" i="1">
                <a:solidFill>
                  <a:srgbClr val="00B050"/>
                </a:solidFill>
              </a:rPr>
              <a:t>element-event-handler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9844A1EE-BB92-91D9-8ADF-7952D4F878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60020" y="3629635"/>
            <a:ext cx="4001055" cy="1741086"/>
          </a:xfrm>
          <a:prstGeom prst="bentConnector3">
            <a:avLst>
              <a:gd name="adj1" fmla="val 19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ítulo 2">
            <a:extLst>
              <a:ext uri="{FF2B5EF4-FFF2-40B4-BE49-F238E27FC236}">
                <a16:creationId xmlns:a16="http://schemas.microsoft.com/office/drawing/2014/main" id="{B12D2100-858A-7119-29CA-1EFD547073A1}"/>
              </a:ext>
            </a:extLst>
          </p:cNvPr>
          <p:cNvSpPr txBox="1">
            <a:spLocks/>
          </p:cNvSpPr>
          <p:nvPr/>
        </p:nvSpPr>
        <p:spPr>
          <a:xfrm>
            <a:off x="10592548" y="2292500"/>
            <a:ext cx="1550799" cy="129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FFC000"/>
                </a:solidFill>
              </a:rPr>
              <a:t>Quan </a:t>
            </a:r>
            <a:r>
              <a:rPr lang="en-US" sz="1800" b="1" i="1">
                <a:solidFill>
                  <a:srgbClr val="FFC000"/>
                </a:solidFill>
              </a:rPr>
              <a:t>l’element</a:t>
            </a:r>
            <a:r>
              <a:rPr lang="en-US" sz="1800" b="1">
                <a:solidFill>
                  <a:srgbClr val="FFC000"/>
                </a:solidFill>
              </a:rPr>
              <a:t> emet un event</a:t>
            </a:r>
            <a:endParaRPr lang="en-US" sz="1800" b="1" i="1">
              <a:solidFill>
                <a:srgbClr val="FFC000"/>
              </a:solidFill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3FC115BC-370B-453F-2ADF-861661E39004}"/>
              </a:ext>
            </a:extLst>
          </p:cNvPr>
          <p:cNvSpPr txBox="1">
            <a:spLocks/>
          </p:cNvSpPr>
          <p:nvPr/>
        </p:nvSpPr>
        <p:spPr>
          <a:xfrm>
            <a:off x="5954154" y="4931272"/>
            <a:ext cx="1550799" cy="129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FFC000"/>
                </a:solidFill>
              </a:rPr>
              <a:t>El navegador crida el handler</a:t>
            </a:r>
            <a:endParaRPr lang="en-US" sz="1800" b="1" i="1">
              <a:solidFill>
                <a:srgbClr val="FFC000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0E50C8A-4EB9-7383-4D51-7C236E342A61}"/>
              </a:ext>
            </a:extLst>
          </p:cNvPr>
          <p:cNvSpPr/>
          <p:nvPr/>
        </p:nvSpPr>
        <p:spPr>
          <a:xfrm>
            <a:off x="779794" y="1504034"/>
            <a:ext cx="5134635" cy="4434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523193F0-757B-DC1B-04C2-0B44D9E29F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8268" y="2443440"/>
            <a:ext cx="2753764" cy="1288035"/>
          </a:xfrm>
          <a:prstGeom prst="bentConnector3">
            <a:avLst>
              <a:gd name="adj1" fmla="val 9980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n 121">
            <a:extLst>
              <a:ext uri="{FF2B5EF4-FFF2-40B4-BE49-F238E27FC236}">
                <a16:creationId xmlns:a16="http://schemas.microsoft.com/office/drawing/2014/main" id="{D9A06798-F7FD-6A15-D878-68E3B957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84" y="1556001"/>
            <a:ext cx="4873496" cy="508681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1F8BD74A-BBA7-8226-4519-B47E8912A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17" y="2415766"/>
            <a:ext cx="3648833" cy="953583"/>
          </a:xfrm>
          <a:prstGeom prst="rect">
            <a:avLst/>
          </a:prstGeom>
        </p:spPr>
      </p:pic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A4F9962A-C3FE-FDB3-20E2-278B5EC2B218}"/>
              </a:ext>
            </a:extLst>
          </p:cNvPr>
          <p:cNvCxnSpPr>
            <a:cxnSpLocks/>
          </p:cNvCxnSpPr>
          <p:nvPr/>
        </p:nvCxnSpPr>
        <p:spPr>
          <a:xfrm rot="10800000">
            <a:off x="2584598" y="3269682"/>
            <a:ext cx="3082399" cy="2164361"/>
          </a:xfrm>
          <a:prstGeom prst="bentConnector3">
            <a:avLst>
              <a:gd name="adj1" fmla="val 9981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1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OBJECTE D’ESDEVENIMENT</a:t>
            </a:r>
          </a:p>
        </p:txBody>
      </p:sp>
      <p:pic>
        <p:nvPicPr>
          <p:cNvPr id="1030" name="Picture 6" descr="Ventana del Navegador - Introducción a la Informática - ISIV">
            <a:extLst>
              <a:ext uri="{FF2B5EF4-FFF2-40B4-BE49-F238E27FC236}">
                <a16:creationId xmlns:a16="http://schemas.microsoft.com/office/drawing/2014/main" id="{3868C236-ABB8-FE68-7207-7462FE4F0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61" y="1649261"/>
            <a:ext cx="4841017" cy="27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238462-9E01-F957-2F7F-70E4A399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42" y="1076709"/>
            <a:ext cx="1688219" cy="168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tepad Basic Rounded Lineal icon | Freepik">
            <a:extLst>
              <a:ext uri="{FF2B5EF4-FFF2-40B4-BE49-F238E27FC236}">
                <a16:creationId xmlns:a16="http://schemas.microsoft.com/office/drawing/2014/main" id="{5168C23F-B52E-40AB-A6B3-63F7A90C9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83" y="3231136"/>
            <a:ext cx="1502612" cy="15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A338421-9F59-81D2-69B2-62F0E3C31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545" y="3629641"/>
            <a:ext cx="3665023" cy="1299886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>
                <a:solidFill>
                  <a:srgbClr val="00B050"/>
                </a:solidFill>
              </a:rPr>
              <a:t>El navegador registra una associació entre:</a:t>
            </a:r>
          </a:p>
          <a:p>
            <a:pPr algn="l"/>
            <a:r>
              <a:rPr lang="en-US" sz="1800" b="1" i="1">
                <a:solidFill>
                  <a:srgbClr val="00B050"/>
                </a:solidFill>
              </a:rPr>
              <a:t>element-event-handler</a:t>
            </a:r>
          </a:p>
        </p:txBody>
      </p: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9844A1EE-BB92-91D9-8ADF-7952D4F878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60020" y="3629635"/>
            <a:ext cx="4001055" cy="1741086"/>
          </a:xfrm>
          <a:prstGeom prst="bentConnector3">
            <a:avLst>
              <a:gd name="adj1" fmla="val 196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ubtítulo 2">
            <a:extLst>
              <a:ext uri="{FF2B5EF4-FFF2-40B4-BE49-F238E27FC236}">
                <a16:creationId xmlns:a16="http://schemas.microsoft.com/office/drawing/2014/main" id="{B12D2100-858A-7119-29CA-1EFD547073A1}"/>
              </a:ext>
            </a:extLst>
          </p:cNvPr>
          <p:cNvSpPr txBox="1">
            <a:spLocks/>
          </p:cNvSpPr>
          <p:nvPr/>
        </p:nvSpPr>
        <p:spPr>
          <a:xfrm>
            <a:off x="10592548" y="2292500"/>
            <a:ext cx="1550799" cy="129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FFC000"/>
                </a:solidFill>
              </a:rPr>
              <a:t>Quan </a:t>
            </a:r>
            <a:r>
              <a:rPr lang="en-US" sz="1800" b="1" i="1">
                <a:solidFill>
                  <a:srgbClr val="FFC000"/>
                </a:solidFill>
              </a:rPr>
              <a:t>l’element</a:t>
            </a:r>
            <a:r>
              <a:rPr lang="en-US" sz="1800" b="1">
                <a:solidFill>
                  <a:srgbClr val="FFC000"/>
                </a:solidFill>
              </a:rPr>
              <a:t> emet un event</a:t>
            </a:r>
            <a:endParaRPr lang="en-US" sz="1800" b="1" i="1">
              <a:solidFill>
                <a:srgbClr val="FFC000"/>
              </a:solidFill>
            </a:endParaRPr>
          </a:p>
        </p:txBody>
      </p:sp>
      <p:sp>
        <p:nvSpPr>
          <p:cNvPr id="45" name="Subtítulo 2">
            <a:extLst>
              <a:ext uri="{FF2B5EF4-FFF2-40B4-BE49-F238E27FC236}">
                <a16:creationId xmlns:a16="http://schemas.microsoft.com/office/drawing/2014/main" id="{3FC115BC-370B-453F-2ADF-861661E39004}"/>
              </a:ext>
            </a:extLst>
          </p:cNvPr>
          <p:cNvSpPr txBox="1">
            <a:spLocks/>
          </p:cNvSpPr>
          <p:nvPr/>
        </p:nvSpPr>
        <p:spPr>
          <a:xfrm>
            <a:off x="5954154" y="4931272"/>
            <a:ext cx="1550799" cy="129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FFC000"/>
                </a:solidFill>
              </a:rPr>
              <a:t>El navegador crida el handler...</a:t>
            </a:r>
            <a:endParaRPr lang="en-US" sz="1800" b="1" i="1">
              <a:solidFill>
                <a:srgbClr val="FFC000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0E50C8A-4EB9-7383-4D51-7C236E342A61}"/>
              </a:ext>
            </a:extLst>
          </p:cNvPr>
          <p:cNvSpPr/>
          <p:nvPr/>
        </p:nvSpPr>
        <p:spPr>
          <a:xfrm>
            <a:off x="779794" y="1504034"/>
            <a:ext cx="5134635" cy="4434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523193F0-757B-DC1B-04C2-0B44D9E29F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8268" y="2443440"/>
            <a:ext cx="2753764" cy="1288035"/>
          </a:xfrm>
          <a:prstGeom prst="bentConnector3">
            <a:avLst>
              <a:gd name="adj1" fmla="val 9980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n 121">
            <a:extLst>
              <a:ext uri="{FF2B5EF4-FFF2-40B4-BE49-F238E27FC236}">
                <a16:creationId xmlns:a16="http://schemas.microsoft.com/office/drawing/2014/main" id="{D9A06798-F7FD-6A15-D878-68E3B957A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84" y="1556001"/>
            <a:ext cx="4873496" cy="508681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1F8BD74A-BBA7-8226-4519-B47E8912A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17" y="2415766"/>
            <a:ext cx="3648833" cy="953583"/>
          </a:xfrm>
          <a:prstGeom prst="rect">
            <a:avLst/>
          </a:prstGeom>
        </p:spPr>
      </p:pic>
      <p:cxnSp>
        <p:nvCxnSpPr>
          <p:cNvPr id="1029" name="Conector: angular 1028">
            <a:extLst>
              <a:ext uri="{FF2B5EF4-FFF2-40B4-BE49-F238E27FC236}">
                <a16:creationId xmlns:a16="http://schemas.microsoft.com/office/drawing/2014/main" id="{A4F9962A-C3FE-FDB3-20E2-278B5EC2B218}"/>
              </a:ext>
            </a:extLst>
          </p:cNvPr>
          <p:cNvCxnSpPr>
            <a:cxnSpLocks/>
          </p:cNvCxnSpPr>
          <p:nvPr/>
        </p:nvCxnSpPr>
        <p:spPr>
          <a:xfrm rot="10800000">
            <a:off x="2584598" y="3269682"/>
            <a:ext cx="3082399" cy="2164361"/>
          </a:xfrm>
          <a:prstGeom prst="bentConnector3">
            <a:avLst>
              <a:gd name="adj1" fmla="val 99815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ítulo 2">
            <a:extLst>
              <a:ext uri="{FF2B5EF4-FFF2-40B4-BE49-F238E27FC236}">
                <a16:creationId xmlns:a16="http://schemas.microsoft.com/office/drawing/2014/main" id="{2AA6791E-E772-B202-C403-3F8DC2202D19}"/>
              </a:ext>
            </a:extLst>
          </p:cNvPr>
          <p:cNvSpPr txBox="1">
            <a:spLocks/>
          </p:cNvSpPr>
          <p:nvPr/>
        </p:nvSpPr>
        <p:spPr>
          <a:xfrm>
            <a:off x="2897053" y="4090988"/>
            <a:ext cx="1550799" cy="129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rgbClr val="FFC000"/>
                </a:solidFill>
              </a:rPr>
              <a:t>... passant-li el paràmetre </a:t>
            </a:r>
            <a:r>
              <a:rPr lang="en-US" sz="1800" b="1" i="1">
                <a:solidFill>
                  <a:srgbClr val="FFC00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70043197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235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SineVTI</vt:lpstr>
      <vt:lpstr>DOM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272</cp:revision>
  <dcterms:created xsi:type="dcterms:W3CDTF">2021-07-22T08:21:48Z</dcterms:created>
  <dcterms:modified xsi:type="dcterms:W3CDTF">2024-10-22T15:19:42Z</dcterms:modified>
</cp:coreProperties>
</file>