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08" r:id="rId3"/>
    <p:sldId id="322" r:id="rId4"/>
    <p:sldId id="323" r:id="rId5"/>
    <p:sldId id="317" r:id="rId6"/>
    <p:sldId id="327" r:id="rId7"/>
    <p:sldId id="309" r:id="rId8"/>
    <p:sldId id="324" r:id="rId9"/>
    <p:sldId id="342" r:id="rId10"/>
    <p:sldId id="310" r:id="rId11"/>
    <p:sldId id="350" r:id="rId12"/>
    <p:sldId id="351" r:id="rId13"/>
    <p:sldId id="354" r:id="rId14"/>
    <p:sldId id="352" r:id="rId15"/>
    <p:sldId id="325" r:id="rId16"/>
    <p:sldId id="330" r:id="rId17"/>
    <p:sldId id="331" r:id="rId18"/>
    <p:sldId id="311" r:id="rId19"/>
    <p:sldId id="329" r:id="rId20"/>
    <p:sldId id="332" r:id="rId21"/>
    <p:sldId id="355" r:id="rId22"/>
    <p:sldId id="326" r:id="rId23"/>
    <p:sldId id="328" r:id="rId24"/>
    <p:sldId id="334" r:id="rId25"/>
    <p:sldId id="336" r:id="rId26"/>
    <p:sldId id="335" r:id="rId27"/>
    <p:sldId id="333" r:id="rId28"/>
    <p:sldId id="312" r:id="rId29"/>
    <p:sldId id="313" r:id="rId30"/>
    <p:sldId id="337" r:id="rId31"/>
    <p:sldId id="315" r:id="rId32"/>
    <p:sldId id="340" r:id="rId33"/>
    <p:sldId id="316" r:id="rId34"/>
    <p:sldId id="338" r:id="rId35"/>
    <p:sldId id="339" r:id="rId36"/>
    <p:sldId id="341" r:id="rId37"/>
    <p:sldId id="319" r:id="rId38"/>
    <p:sldId id="343" r:id="rId39"/>
    <p:sldId id="346" r:id="rId40"/>
    <p:sldId id="348" r:id="rId41"/>
    <p:sldId id="349" r:id="rId42"/>
    <p:sldId id="347" r:id="rId43"/>
    <p:sldId id="344" r:id="rId44"/>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p:scale>
          <a:sx n="100" d="100"/>
          <a:sy n="100" d="100"/>
        </p:scale>
        <p:origin x="187"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9/17/2023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87496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9/17/2023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32543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9/17/2023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73133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9/17/2023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0787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9/17/2023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2814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9/17/2023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869324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9/17/2023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428579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9/17/2023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03582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9/17/2023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14348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9/17/2023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738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9/17/2023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71767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9/17/2023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‹Nº›</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5927143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rriol.github.io/sxe/UD01/index.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9.png"/><Relationship Id="rId12"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46.png"/><Relationship Id="rId5" Type="http://schemas.openxmlformats.org/officeDocument/2006/relationships/image" Target="../media/image44.png"/><Relationship Id="rId10" Type="http://schemas.openxmlformats.org/officeDocument/2006/relationships/image" Target="../media/image45.png"/><Relationship Id="rId4" Type="http://schemas.openxmlformats.org/officeDocument/2006/relationships/image" Target="../media/image43.jpe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List_of_TCP_and_UDP_port_number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rriol.github.io/sxe/UD01/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hyperlink" Target="https://developer.mozilla.org/es/docs/Web/HTTP/Method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orriol.github.io/sxe/UD01/index.html"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hyperlink" Target="https://www.submarinecablemap.com/"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1227E50E-46E2-4432-9F2F-3C45E40EE220}"/>
              </a:ext>
            </a:extLst>
          </p:cNvPr>
          <p:cNvSpPr>
            <a:spLocks noGrp="1"/>
          </p:cNvSpPr>
          <p:nvPr>
            <p:ph type="ctrTitle"/>
          </p:nvPr>
        </p:nvSpPr>
        <p:spPr>
          <a:xfrm>
            <a:off x="305955" y="567984"/>
            <a:ext cx="5532519" cy="2244176"/>
          </a:xfrm>
        </p:spPr>
        <p:txBody>
          <a:bodyPr vert="horz" lIns="91440" tIns="45720" rIns="91440" bIns="45720" rtlCol="0" anchor="ctr">
            <a:normAutofit/>
          </a:bodyPr>
          <a:lstStyle/>
          <a:p>
            <a:pPr algn="l"/>
            <a:r>
              <a:rPr lang="en-US" sz="4400">
                <a:solidFill>
                  <a:schemeClr val="tx2"/>
                </a:solidFill>
              </a:rPr>
              <a:t>Introducció a la WWW</a:t>
            </a:r>
          </a:p>
        </p:txBody>
      </p:sp>
      <p:sp>
        <p:nvSpPr>
          <p:cNvPr id="3" name="Subtítulo 2">
            <a:extLst>
              <a:ext uri="{FF2B5EF4-FFF2-40B4-BE49-F238E27FC236}">
                <a16:creationId xmlns:a16="http://schemas.microsoft.com/office/drawing/2014/main" id="{34188E46-79AB-4E04-B5C4-9763C50178CE}"/>
              </a:ext>
            </a:extLst>
          </p:cNvPr>
          <p:cNvSpPr>
            <a:spLocks noGrp="1"/>
          </p:cNvSpPr>
          <p:nvPr>
            <p:ph type="subTitle" idx="1"/>
          </p:nvPr>
        </p:nvSpPr>
        <p:spPr>
          <a:xfrm>
            <a:off x="445024" y="3567264"/>
            <a:ext cx="4952999" cy="3009494"/>
          </a:xfrm>
        </p:spPr>
        <p:txBody>
          <a:bodyPr vert="horz" lIns="91440" tIns="45720" rIns="91440" bIns="45720" rtlCol="0">
            <a:normAutofit/>
          </a:bodyPr>
          <a:lstStyle/>
          <a:p>
            <a:pPr marL="228600" indent="-228600" algn="l">
              <a:buFont typeface="+mj-lt"/>
              <a:buAutoNum type="arabicPeriod"/>
            </a:pPr>
            <a:r>
              <a:rPr lang="en-US" sz="1800">
                <a:solidFill>
                  <a:schemeClr val="tx2"/>
                </a:solidFill>
              </a:rPr>
              <a:t>UF1 – Servidor web</a:t>
            </a:r>
          </a:p>
          <a:p>
            <a:pPr marL="228600" indent="-228600" algn="l">
              <a:buFont typeface="+mj-lt"/>
              <a:buAutoNum type="arabicPeriod"/>
            </a:pPr>
            <a:r>
              <a:rPr lang="en-US" sz="1800">
                <a:solidFill>
                  <a:schemeClr val="tx2"/>
                </a:solidFill>
              </a:rPr>
              <a:t>MP8-Desplegament d’Aplicacions Web</a:t>
            </a:r>
          </a:p>
          <a:p>
            <a:pPr marL="228600" indent="-228600" algn="l">
              <a:buFont typeface="+mj-lt"/>
              <a:buAutoNum type="arabicPeriod"/>
            </a:pPr>
            <a:r>
              <a:rPr lang="en-US" sz="1800">
                <a:solidFill>
                  <a:schemeClr val="tx2"/>
                </a:solidFill>
              </a:rPr>
              <a:t>CFGS DAW</a:t>
            </a:r>
          </a:p>
          <a:p>
            <a:pPr marL="228600" indent="-228600" algn="l">
              <a:buFont typeface="+mj-lt"/>
              <a:buAutoNum type="arabicPeriod"/>
            </a:pPr>
            <a:endParaRPr lang="en-US" sz="1800">
              <a:solidFill>
                <a:schemeClr val="tx2"/>
              </a:solidFill>
            </a:endParaRPr>
          </a:p>
          <a:p>
            <a:pPr marL="228600" indent="-228600" algn="l">
              <a:buFont typeface="+mj-lt"/>
              <a:buAutoNum type="arabicPeriod"/>
            </a:pPr>
            <a:r>
              <a:rPr lang="en-US" sz="1800">
                <a:solidFill>
                  <a:schemeClr val="tx2"/>
                </a:solidFill>
              </a:rPr>
              <a:t>Professor: Albert Guardiola Escrihuela</a:t>
            </a:r>
          </a:p>
          <a:p>
            <a:pPr marL="228600" indent="-228600" algn="l">
              <a:buFont typeface="+mj-lt"/>
              <a:buAutoNum type="arabicPeriod"/>
            </a:pPr>
            <a:r>
              <a:rPr lang="en-US" sz="1800">
                <a:solidFill>
                  <a:schemeClr val="tx2"/>
                </a:solidFill>
              </a:rPr>
              <a:t>ETP Xavier</a:t>
            </a:r>
          </a:p>
        </p:txBody>
      </p:sp>
      <p:pic>
        <p:nvPicPr>
          <p:cNvPr id="4" name="Picture 3">
            <a:extLst>
              <a:ext uri="{FF2B5EF4-FFF2-40B4-BE49-F238E27FC236}">
                <a16:creationId xmlns:a16="http://schemas.microsoft.com/office/drawing/2014/main" id="{781F663C-7770-4303-911E-C154629B6EBF}"/>
              </a:ext>
            </a:extLst>
          </p:cNvPr>
          <p:cNvPicPr>
            <a:picLocks noChangeAspect="1"/>
          </p:cNvPicPr>
          <p:nvPr/>
        </p:nvPicPr>
        <p:blipFill rotWithShape="1">
          <a:blip r:embed="rId2"/>
          <a:srcRect l="17705" r="22667" b="-1"/>
          <a:stretch/>
        </p:blipFill>
        <p:spPr>
          <a:xfrm>
            <a:off x="6075730" y="-3440"/>
            <a:ext cx="6129239" cy="6861439"/>
          </a:xfrm>
          <a:prstGeom prst="rect">
            <a:avLst/>
          </a:prstGeom>
        </p:spPr>
      </p:pic>
    </p:spTree>
    <p:extLst>
      <p:ext uri="{BB962C8B-B14F-4D97-AF65-F5344CB8AC3E}">
        <p14:creationId xmlns:p14="http://schemas.microsoft.com/office/powerpoint/2010/main" val="55188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MODEL </a:t>
            </a:r>
            <a:r>
              <a:rPr lang="en-US" sz="2000" i="1">
                <a:solidFill>
                  <a:schemeClr val="accent5">
                    <a:lumMod val="75000"/>
                  </a:schemeClr>
                </a:solidFill>
              </a:rPr>
              <a:t>OSI</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7170" name="Picture 2" descr="Cuál es la diferencia entre modelo OSI y modelo TCP/IP? | Comunidad FS">
            <a:extLst>
              <a:ext uri="{FF2B5EF4-FFF2-40B4-BE49-F238E27FC236}">
                <a16:creationId xmlns:a16="http://schemas.microsoft.com/office/drawing/2014/main" id="{76882A4C-883E-A441-38B4-5E09BF46D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046" y="700881"/>
            <a:ext cx="5365298" cy="545623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 Modelo OSI: que es y para que se utiliza">
            <a:extLst>
              <a:ext uri="{FF2B5EF4-FFF2-40B4-BE49-F238E27FC236}">
                <a16:creationId xmlns:a16="http://schemas.microsoft.com/office/drawing/2014/main" id="{9D79D96C-D8CE-0A10-09AE-2108D4058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026" y="1471932"/>
            <a:ext cx="4606245" cy="452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4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25964"/>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dirty="0">
                <a:solidFill>
                  <a:schemeClr val="accent5">
                    <a:lumMod val="75000"/>
                  </a:schemeClr>
                </a:solidFill>
              </a:rPr>
              <a:t>QUÈ ÉS UNA ARQUITECTURA DE XARXA: CAPA D’APLICACIÓ</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1026" name="Picture 2" descr="Rey - Iconos gratis de personas">
            <a:extLst>
              <a:ext uri="{FF2B5EF4-FFF2-40B4-BE49-F238E27FC236}">
                <a16:creationId xmlns:a16="http://schemas.microsoft.com/office/drawing/2014/main" id="{04D6ED42-EF21-33C8-4506-B593F8D52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73" y="1380648"/>
            <a:ext cx="1213166" cy="1213166"/>
          </a:xfrm>
          <a:prstGeom prst="rect">
            <a:avLst/>
          </a:prstGeom>
          <a:noFill/>
          <a:extLst>
            <a:ext uri="{909E8E84-426E-40DD-AFC4-6F175D3DCCD1}">
              <a14:hiddenFill xmlns:a14="http://schemas.microsoft.com/office/drawing/2010/main">
                <a:solidFill>
                  <a:srgbClr val="FFFFFF"/>
                </a:solidFill>
              </a14:hiddenFill>
            </a:ext>
          </a:extLst>
        </p:spPr>
      </p:pic>
      <p:cxnSp>
        <p:nvCxnSpPr>
          <p:cNvPr id="7183" name="Conector recto de flecha 7182">
            <a:extLst>
              <a:ext uri="{FF2B5EF4-FFF2-40B4-BE49-F238E27FC236}">
                <a16:creationId xmlns:a16="http://schemas.microsoft.com/office/drawing/2014/main" id="{1BACEABC-0D40-42D6-0551-25C12194635D}"/>
              </a:ext>
            </a:extLst>
          </p:cNvPr>
          <p:cNvCxnSpPr>
            <a:cxnSpLocks/>
          </p:cNvCxnSpPr>
          <p:nvPr/>
        </p:nvCxnSpPr>
        <p:spPr>
          <a:xfrm flipV="1">
            <a:off x="2523138" y="2233627"/>
            <a:ext cx="7302799" cy="557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Rey - Iconos gratis de moda">
            <a:extLst>
              <a:ext uri="{FF2B5EF4-FFF2-40B4-BE49-F238E27FC236}">
                <a16:creationId xmlns:a16="http://schemas.microsoft.com/office/drawing/2014/main" id="{5AFE5EB0-EFCF-E99D-5DAD-033545A1F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24" y="1392619"/>
            <a:ext cx="1150366" cy="11503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rgamino - Iconos gratis de culturas">
            <a:extLst>
              <a:ext uri="{FF2B5EF4-FFF2-40B4-BE49-F238E27FC236}">
                <a16:creationId xmlns:a16="http://schemas.microsoft.com/office/drawing/2014/main" id="{6CDB4240-BDCF-662C-9042-277B340AE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856" y="1799775"/>
            <a:ext cx="789592" cy="789592"/>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7903B5B2-42D8-A891-BA50-55F89A2792D5}"/>
              </a:ext>
            </a:extLst>
          </p:cNvPr>
          <p:cNvSpPr/>
          <p:nvPr/>
        </p:nvSpPr>
        <p:spPr>
          <a:xfrm>
            <a:off x="3856094" y="2039562"/>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81" name="Título 1">
            <a:extLst>
              <a:ext uri="{FF2B5EF4-FFF2-40B4-BE49-F238E27FC236}">
                <a16:creationId xmlns:a16="http://schemas.microsoft.com/office/drawing/2014/main" id="{BB78F23C-36FE-5387-9836-3AB24E838921}"/>
              </a:ext>
            </a:extLst>
          </p:cNvPr>
          <p:cNvSpPr txBox="1">
            <a:spLocks/>
          </p:cNvSpPr>
          <p:nvPr/>
        </p:nvSpPr>
        <p:spPr>
          <a:xfrm>
            <a:off x="4187604" y="2106638"/>
            <a:ext cx="412920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Sistema de missatgeria </a:t>
            </a:r>
            <a:r>
              <a:rPr lang="ca-ES" sz="2000" dirty="0" err="1">
                <a:solidFill>
                  <a:schemeClr val="tx2"/>
                </a:solidFill>
              </a:rPr>
              <a:t>ultraPRO</a:t>
            </a:r>
            <a:endParaRPr lang="ca-E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7205" name="Picture 8" descr="Pergamino - Iconos gratis de culturas">
            <a:extLst>
              <a:ext uri="{FF2B5EF4-FFF2-40B4-BE49-F238E27FC236}">
                <a16:creationId xmlns:a16="http://schemas.microsoft.com/office/drawing/2014/main" id="{4AD1F912-788A-5E91-6E0D-80401A5B5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8851" y="1846988"/>
            <a:ext cx="789592" cy="78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5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25964"/>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dirty="0">
                <a:solidFill>
                  <a:schemeClr val="accent5">
                    <a:lumMod val="75000"/>
                  </a:schemeClr>
                </a:solidFill>
              </a:rPr>
              <a:t>QUÈ ÉS UNA ARQUITECTURA DE XARXA: CAPA FÍSICA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2" name="Rectángulo 1">
            <a:extLst>
              <a:ext uri="{FF2B5EF4-FFF2-40B4-BE49-F238E27FC236}">
                <a16:creationId xmlns:a16="http://schemas.microsoft.com/office/drawing/2014/main" id="{59A94CE4-8E09-277C-B01E-7D4DD9E5A7B7}"/>
              </a:ext>
            </a:extLst>
          </p:cNvPr>
          <p:cNvSpPr/>
          <p:nvPr/>
        </p:nvSpPr>
        <p:spPr>
          <a:xfrm>
            <a:off x="3846099" y="5539818"/>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75" name="Título 1">
            <a:extLst>
              <a:ext uri="{FF2B5EF4-FFF2-40B4-BE49-F238E27FC236}">
                <a16:creationId xmlns:a16="http://schemas.microsoft.com/office/drawing/2014/main" id="{9ACA59CA-B004-1CC3-4584-ABD7F15CF0DE}"/>
              </a:ext>
            </a:extLst>
          </p:cNvPr>
          <p:cNvSpPr txBox="1">
            <a:spLocks/>
          </p:cNvSpPr>
          <p:nvPr/>
        </p:nvSpPr>
        <p:spPr>
          <a:xfrm>
            <a:off x="4218046" y="5637063"/>
            <a:ext cx="4265874" cy="379695"/>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Xarxa de camins + cavalls + missatgers</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1026" name="Picture 2" descr="Rey - Iconos gratis de personas">
            <a:extLst>
              <a:ext uri="{FF2B5EF4-FFF2-40B4-BE49-F238E27FC236}">
                <a16:creationId xmlns:a16="http://schemas.microsoft.com/office/drawing/2014/main" id="{04D6ED42-EF21-33C8-4506-B593F8D52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73" y="1380648"/>
            <a:ext cx="1213166" cy="1213166"/>
          </a:xfrm>
          <a:prstGeom prst="rect">
            <a:avLst/>
          </a:prstGeom>
          <a:noFill/>
          <a:extLst>
            <a:ext uri="{909E8E84-426E-40DD-AFC4-6F175D3DCCD1}">
              <a14:hiddenFill xmlns:a14="http://schemas.microsoft.com/office/drawing/2010/main">
                <a:solidFill>
                  <a:srgbClr val="FFFFFF"/>
                </a:solidFill>
              </a14:hiddenFill>
            </a:ext>
          </a:extLst>
        </p:spPr>
      </p:pic>
      <p:cxnSp>
        <p:nvCxnSpPr>
          <p:cNvPr id="7183" name="Conector recto de flecha 7182">
            <a:extLst>
              <a:ext uri="{FF2B5EF4-FFF2-40B4-BE49-F238E27FC236}">
                <a16:creationId xmlns:a16="http://schemas.microsoft.com/office/drawing/2014/main" id="{1BACEABC-0D40-42D6-0551-25C12194635D}"/>
              </a:ext>
            </a:extLst>
          </p:cNvPr>
          <p:cNvCxnSpPr>
            <a:cxnSpLocks/>
          </p:cNvCxnSpPr>
          <p:nvPr/>
        </p:nvCxnSpPr>
        <p:spPr>
          <a:xfrm flipV="1">
            <a:off x="2523138" y="2233627"/>
            <a:ext cx="7302799" cy="557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Rey - Iconos gratis de moda">
            <a:extLst>
              <a:ext uri="{FF2B5EF4-FFF2-40B4-BE49-F238E27FC236}">
                <a16:creationId xmlns:a16="http://schemas.microsoft.com/office/drawing/2014/main" id="{5AFE5EB0-EFCF-E99D-5DAD-033545A1F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24" y="1392619"/>
            <a:ext cx="1150366" cy="11503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rgamino - Iconos gratis de culturas">
            <a:extLst>
              <a:ext uri="{FF2B5EF4-FFF2-40B4-BE49-F238E27FC236}">
                <a16:creationId xmlns:a16="http://schemas.microsoft.com/office/drawing/2014/main" id="{6CDB4240-BDCF-662C-9042-277B340AE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856" y="1799775"/>
            <a:ext cx="789592" cy="7895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rse riding - Free animals icons">
            <a:extLst>
              <a:ext uri="{FF2B5EF4-FFF2-40B4-BE49-F238E27FC236}">
                <a16:creationId xmlns:a16="http://schemas.microsoft.com/office/drawing/2014/main" id="{7AAF4DE8-04E2-B6F1-FF7B-D73A2B09A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778" y="5443633"/>
            <a:ext cx="663837" cy="6638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pecial Lineal Route icon">
            <a:extLst>
              <a:ext uri="{FF2B5EF4-FFF2-40B4-BE49-F238E27FC236}">
                <a16:creationId xmlns:a16="http://schemas.microsoft.com/office/drawing/2014/main" id="{0E5D7BCA-13C3-BBDF-0865-2BBDBC8A98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7170" y="5565840"/>
            <a:ext cx="952949" cy="952949"/>
          </a:xfrm>
          <a:prstGeom prst="rect">
            <a:avLst/>
          </a:prstGeom>
          <a:noFill/>
          <a:extLst>
            <a:ext uri="{909E8E84-426E-40DD-AFC4-6F175D3DCCD1}">
              <a14:hiddenFill xmlns:a14="http://schemas.microsoft.com/office/drawing/2010/main">
                <a:solidFill>
                  <a:srgbClr val="FFFFFF"/>
                </a:solidFill>
              </a14:hiddenFill>
            </a:ext>
          </a:extLst>
        </p:spPr>
      </p:pic>
      <p:pic>
        <p:nvPicPr>
          <p:cNvPr id="7185" name="Picture 12" descr="Horse riding - Free animals icons">
            <a:extLst>
              <a:ext uri="{FF2B5EF4-FFF2-40B4-BE49-F238E27FC236}">
                <a16:creationId xmlns:a16="http://schemas.microsoft.com/office/drawing/2014/main" id="{01CEA21C-A6E9-7583-CE84-BF262C66EC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9467" y="5478599"/>
            <a:ext cx="663837" cy="663837"/>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4" descr="Special Lineal Route icon">
            <a:extLst>
              <a:ext uri="{FF2B5EF4-FFF2-40B4-BE49-F238E27FC236}">
                <a16:creationId xmlns:a16="http://schemas.microsoft.com/office/drawing/2014/main" id="{5373CFA9-20F6-DB80-71EA-2E4F5323EF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5017" y="5546328"/>
            <a:ext cx="952949" cy="952949"/>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7903B5B2-42D8-A891-BA50-55F89A2792D5}"/>
              </a:ext>
            </a:extLst>
          </p:cNvPr>
          <p:cNvSpPr/>
          <p:nvPr/>
        </p:nvSpPr>
        <p:spPr>
          <a:xfrm>
            <a:off x="3856094" y="2039562"/>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81" name="Título 1">
            <a:extLst>
              <a:ext uri="{FF2B5EF4-FFF2-40B4-BE49-F238E27FC236}">
                <a16:creationId xmlns:a16="http://schemas.microsoft.com/office/drawing/2014/main" id="{BB78F23C-36FE-5387-9836-3AB24E838921}"/>
              </a:ext>
            </a:extLst>
          </p:cNvPr>
          <p:cNvSpPr txBox="1">
            <a:spLocks/>
          </p:cNvSpPr>
          <p:nvPr/>
        </p:nvSpPr>
        <p:spPr>
          <a:xfrm>
            <a:off x="4187604" y="2106638"/>
            <a:ext cx="412920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Sistema de missatgeria </a:t>
            </a:r>
            <a:r>
              <a:rPr lang="ca-ES" sz="2000" dirty="0" err="1">
                <a:solidFill>
                  <a:schemeClr val="tx2"/>
                </a:solidFill>
              </a:rPr>
              <a:t>ultraPRO</a:t>
            </a:r>
            <a:endParaRPr lang="ca-E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7205" name="Picture 8" descr="Pergamino - Iconos gratis de culturas">
            <a:extLst>
              <a:ext uri="{FF2B5EF4-FFF2-40B4-BE49-F238E27FC236}">
                <a16:creationId xmlns:a16="http://schemas.microsoft.com/office/drawing/2014/main" id="{4AD1F912-788A-5E91-6E0D-80401A5B5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8851" y="1846988"/>
            <a:ext cx="789592" cy="78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25964"/>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dirty="0">
                <a:solidFill>
                  <a:schemeClr val="accent5">
                    <a:lumMod val="75000"/>
                  </a:schemeClr>
                </a:solidFill>
              </a:rPr>
              <a:t>QUÈ ÉS UNA ARQUITECTURA DE XARXA?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2" name="Rectángulo 1">
            <a:extLst>
              <a:ext uri="{FF2B5EF4-FFF2-40B4-BE49-F238E27FC236}">
                <a16:creationId xmlns:a16="http://schemas.microsoft.com/office/drawing/2014/main" id="{59A94CE4-8E09-277C-B01E-7D4DD9E5A7B7}"/>
              </a:ext>
            </a:extLst>
          </p:cNvPr>
          <p:cNvSpPr/>
          <p:nvPr/>
        </p:nvSpPr>
        <p:spPr>
          <a:xfrm>
            <a:off x="3846099" y="5539818"/>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ED1B71A8-D858-5DEA-0841-4710163489BD}"/>
              </a:ext>
            </a:extLst>
          </p:cNvPr>
          <p:cNvSpPr/>
          <p:nvPr/>
        </p:nvSpPr>
        <p:spPr>
          <a:xfrm>
            <a:off x="3846099" y="4961169"/>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D8F9FBA4-ED5B-A84F-AFDA-A787A39FB556}"/>
              </a:ext>
            </a:extLst>
          </p:cNvPr>
          <p:cNvSpPr/>
          <p:nvPr/>
        </p:nvSpPr>
        <p:spPr>
          <a:xfrm>
            <a:off x="3839597" y="4355592"/>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15DE8EB1-F1E6-8F2B-EABA-B0009CF7C1A8}"/>
              </a:ext>
            </a:extLst>
          </p:cNvPr>
          <p:cNvSpPr/>
          <p:nvPr/>
        </p:nvSpPr>
        <p:spPr>
          <a:xfrm>
            <a:off x="3846099" y="3776084"/>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36CF7864-1B0B-431B-27E1-26B920BA675D}"/>
              </a:ext>
            </a:extLst>
          </p:cNvPr>
          <p:cNvSpPr/>
          <p:nvPr/>
        </p:nvSpPr>
        <p:spPr>
          <a:xfrm>
            <a:off x="3846099" y="3196576"/>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422B2BF1-F213-B774-5533-33369ACFC0D9}"/>
              </a:ext>
            </a:extLst>
          </p:cNvPr>
          <p:cNvSpPr/>
          <p:nvPr/>
        </p:nvSpPr>
        <p:spPr>
          <a:xfrm>
            <a:off x="3847926" y="2610786"/>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75" name="Título 1">
            <a:extLst>
              <a:ext uri="{FF2B5EF4-FFF2-40B4-BE49-F238E27FC236}">
                <a16:creationId xmlns:a16="http://schemas.microsoft.com/office/drawing/2014/main" id="{9ACA59CA-B004-1CC3-4584-ABD7F15CF0DE}"/>
              </a:ext>
            </a:extLst>
          </p:cNvPr>
          <p:cNvSpPr txBox="1">
            <a:spLocks/>
          </p:cNvSpPr>
          <p:nvPr/>
        </p:nvSpPr>
        <p:spPr>
          <a:xfrm>
            <a:off x="4218046" y="5637063"/>
            <a:ext cx="4265874" cy="379695"/>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Xarxa de camins + cavalls + missatgers</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6" name="Título 1">
            <a:extLst>
              <a:ext uri="{FF2B5EF4-FFF2-40B4-BE49-F238E27FC236}">
                <a16:creationId xmlns:a16="http://schemas.microsoft.com/office/drawing/2014/main" id="{4D5E1D51-132A-0164-C441-F5C211971136}"/>
              </a:ext>
            </a:extLst>
          </p:cNvPr>
          <p:cNvSpPr txBox="1">
            <a:spLocks/>
          </p:cNvSpPr>
          <p:nvPr/>
        </p:nvSpPr>
        <p:spPr>
          <a:xfrm>
            <a:off x="5475830" y="5065352"/>
            <a:ext cx="2298279"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Codi viari</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7" name="Título 1">
            <a:extLst>
              <a:ext uri="{FF2B5EF4-FFF2-40B4-BE49-F238E27FC236}">
                <a16:creationId xmlns:a16="http://schemas.microsoft.com/office/drawing/2014/main" id="{F1795DCB-6B89-514A-8471-B3BAE94DDB8B}"/>
              </a:ext>
            </a:extLst>
          </p:cNvPr>
          <p:cNvSpPr txBox="1">
            <a:spLocks/>
          </p:cNvSpPr>
          <p:nvPr/>
        </p:nvSpPr>
        <p:spPr>
          <a:xfrm>
            <a:off x="5075363" y="4466256"/>
            <a:ext cx="426587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Sistema d’adreces</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8" name="Título 1">
            <a:extLst>
              <a:ext uri="{FF2B5EF4-FFF2-40B4-BE49-F238E27FC236}">
                <a16:creationId xmlns:a16="http://schemas.microsoft.com/office/drawing/2014/main" id="{D7D7BF0A-8057-BD1A-6359-DE8BB673428B}"/>
              </a:ext>
            </a:extLst>
          </p:cNvPr>
          <p:cNvSpPr txBox="1">
            <a:spLocks/>
          </p:cNvSpPr>
          <p:nvPr/>
        </p:nvSpPr>
        <p:spPr>
          <a:xfrm>
            <a:off x="5831680" y="3883524"/>
            <a:ext cx="91895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Ruta</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9" name="Título 1">
            <a:extLst>
              <a:ext uri="{FF2B5EF4-FFF2-40B4-BE49-F238E27FC236}">
                <a16:creationId xmlns:a16="http://schemas.microsoft.com/office/drawing/2014/main" id="{784B65A8-30A9-ADDD-1F8C-8CAAB638631F}"/>
              </a:ext>
            </a:extLst>
          </p:cNvPr>
          <p:cNvSpPr txBox="1">
            <a:spLocks/>
          </p:cNvSpPr>
          <p:nvPr/>
        </p:nvSpPr>
        <p:spPr>
          <a:xfrm>
            <a:off x="5753753" y="3298072"/>
            <a:ext cx="2442889"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Viatge</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lvl="1"/>
            <a:endParaRPr lang="en-US" sz="100" dirty="0">
              <a:solidFill>
                <a:schemeClr val="tx2"/>
              </a:solidFill>
            </a:endParaRPr>
          </a:p>
        </p:txBody>
      </p:sp>
      <p:sp>
        <p:nvSpPr>
          <p:cNvPr id="7180" name="Título 1">
            <a:extLst>
              <a:ext uri="{FF2B5EF4-FFF2-40B4-BE49-F238E27FC236}">
                <a16:creationId xmlns:a16="http://schemas.microsoft.com/office/drawing/2014/main" id="{A56BDCE9-30FD-BDF4-EBF8-10685D3D4812}"/>
              </a:ext>
            </a:extLst>
          </p:cNvPr>
          <p:cNvSpPr txBox="1">
            <a:spLocks/>
          </p:cNvSpPr>
          <p:nvPr/>
        </p:nvSpPr>
        <p:spPr>
          <a:xfrm>
            <a:off x="5017898" y="2672141"/>
            <a:ext cx="2442889" cy="379695"/>
          </a:xfrm>
          <a:prstGeom prst="rect">
            <a:avLst/>
          </a:prstGeom>
        </p:spPr>
        <p:txBody>
          <a:bodyPr vert="horz" lIns="91440" tIns="45720" rIns="91440" bIns="45720" rtlCol="0" anchor="t">
            <a:normAutofit fontScale="925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Format del missatge</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1026" name="Picture 2" descr="Rey - Iconos gratis de personas">
            <a:extLst>
              <a:ext uri="{FF2B5EF4-FFF2-40B4-BE49-F238E27FC236}">
                <a16:creationId xmlns:a16="http://schemas.microsoft.com/office/drawing/2014/main" id="{04D6ED42-EF21-33C8-4506-B593F8D52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30" y="1379876"/>
            <a:ext cx="1213166" cy="1213166"/>
          </a:xfrm>
          <a:prstGeom prst="rect">
            <a:avLst/>
          </a:prstGeom>
          <a:noFill/>
          <a:extLst>
            <a:ext uri="{909E8E84-426E-40DD-AFC4-6F175D3DCCD1}">
              <a14:hiddenFill xmlns:a14="http://schemas.microsoft.com/office/drawing/2010/main">
                <a:solidFill>
                  <a:srgbClr val="FFFFFF"/>
                </a:solidFill>
              </a14:hiddenFill>
            </a:ext>
          </a:extLst>
        </p:spPr>
      </p:pic>
      <p:cxnSp>
        <p:nvCxnSpPr>
          <p:cNvPr id="7183" name="Conector recto de flecha 7182">
            <a:extLst>
              <a:ext uri="{FF2B5EF4-FFF2-40B4-BE49-F238E27FC236}">
                <a16:creationId xmlns:a16="http://schemas.microsoft.com/office/drawing/2014/main" id="{1BACEABC-0D40-42D6-0551-25C12194635D}"/>
              </a:ext>
            </a:extLst>
          </p:cNvPr>
          <p:cNvCxnSpPr>
            <a:cxnSpLocks/>
          </p:cNvCxnSpPr>
          <p:nvPr/>
        </p:nvCxnSpPr>
        <p:spPr>
          <a:xfrm flipV="1">
            <a:off x="2523138" y="2233627"/>
            <a:ext cx="7302799" cy="557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Rey - Iconos gratis de moda">
            <a:extLst>
              <a:ext uri="{FF2B5EF4-FFF2-40B4-BE49-F238E27FC236}">
                <a16:creationId xmlns:a16="http://schemas.microsoft.com/office/drawing/2014/main" id="{5AFE5EB0-EFCF-E99D-5DAD-033545A1F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9316" y="1355837"/>
            <a:ext cx="1150366" cy="11503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rgamino - Iconos gratis de culturas">
            <a:extLst>
              <a:ext uri="{FF2B5EF4-FFF2-40B4-BE49-F238E27FC236}">
                <a16:creationId xmlns:a16="http://schemas.microsoft.com/office/drawing/2014/main" id="{6CDB4240-BDCF-662C-9042-277B340AE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3313" y="1799003"/>
            <a:ext cx="789592" cy="7895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rse riding - Free animals icons">
            <a:extLst>
              <a:ext uri="{FF2B5EF4-FFF2-40B4-BE49-F238E27FC236}">
                <a16:creationId xmlns:a16="http://schemas.microsoft.com/office/drawing/2014/main" id="{7AAF4DE8-04E2-B6F1-FF7B-D73A2B09A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778" y="5443633"/>
            <a:ext cx="663837" cy="6638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pecial Lineal Route icon">
            <a:extLst>
              <a:ext uri="{FF2B5EF4-FFF2-40B4-BE49-F238E27FC236}">
                <a16:creationId xmlns:a16="http://schemas.microsoft.com/office/drawing/2014/main" id="{0E5D7BCA-13C3-BBDF-0865-2BBDBC8A98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7170" y="5565840"/>
            <a:ext cx="952949" cy="952949"/>
          </a:xfrm>
          <a:prstGeom prst="rect">
            <a:avLst/>
          </a:prstGeom>
          <a:noFill/>
          <a:extLst>
            <a:ext uri="{909E8E84-426E-40DD-AFC4-6F175D3DCCD1}">
              <a14:hiddenFill xmlns:a14="http://schemas.microsoft.com/office/drawing/2010/main">
                <a:solidFill>
                  <a:srgbClr val="FFFFFF"/>
                </a:solidFill>
              </a14:hiddenFill>
            </a:ext>
          </a:extLst>
        </p:spPr>
      </p:pic>
      <p:pic>
        <p:nvPicPr>
          <p:cNvPr id="7185" name="Picture 12" descr="Horse riding - Free animals icons">
            <a:extLst>
              <a:ext uri="{FF2B5EF4-FFF2-40B4-BE49-F238E27FC236}">
                <a16:creationId xmlns:a16="http://schemas.microsoft.com/office/drawing/2014/main" id="{01CEA21C-A6E9-7583-CE84-BF262C66EC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9467" y="5478599"/>
            <a:ext cx="663837" cy="663837"/>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4" descr="Special Lineal Route icon">
            <a:extLst>
              <a:ext uri="{FF2B5EF4-FFF2-40B4-BE49-F238E27FC236}">
                <a16:creationId xmlns:a16="http://schemas.microsoft.com/office/drawing/2014/main" id="{5373CFA9-20F6-DB80-71EA-2E4F5323EF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5017" y="5546328"/>
            <a:ext cx="952949" cy="9529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orse Road Sign Stock Illustrations – 666 Horse Road Sign Stock  Illustrations, Vectors &amp; Clipart - Dreamstime">
            <a:extLst>
              <a:ext uri="{FF2B5EF4-FFF2-40B4-BE49-F238E27FC236}">
                <a16:creationId xmlns:a16="http://schemas.microsoft.com/office/drawing/2014/main" id="{57000A7C-4997-E67B-EC8B-723E558F94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6295" y="4956342"/>
            <a:ext cx="602029" cy="60202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rse icons to download for free - Icône.com">
            <a:extLst>
              <a:ext uri="{FF2B5EF4-FFF2-40B4-BE49-F238E27FC236}">
                <a16:creationId xmlns:a16="http://schemas.microsoft.com/office/drawing/2014/main" id="{5D6CCCCB-9D25-D494-EA34-7732F93BE6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2798" y="4956342"/>
            <a:ext cx="622305" cy="62230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cation, map, route icon - Download on Iconfinder">
            <a:extLst>
              <a:ext uri="{FF2B5EF4-FFF2-40B4-BE49-F238E27FC236}">
                <a16:creationId xmlns:a16="http://schemas.microsoft.com/office/drawing/2014/main" id="{0A2E1E2F-9C80-A245-4D73-479A250B40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7642" y="4217046"/>
            <a:ext cx="1012258" cy="1012258"/>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4" descr="Location, map, route icon - Download on Iconfinder">
            <a:extLst>
              <a:ext uri="{FF2B5EF4-FFF2-40B4-BE49-F238E27FC236}">
                <a16:creationId xmlns:a16="http://schemas.microsoft.com/office/drawing/2014/main" id="{FB79AA1D-F406-640C-ED39-BE02C77C90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2007" y="4263439"/>
            <a:ext cx="1012258" cy="101225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oute&quot; Icon - Download for free – Iconduck">
            <a:extLst>
              <a:ext uri="{FF2B5EF4-FFF2-40B4-BE49-F238E27FC236}">
                <a16:creationId xmlns:a16="http://schemas.microsoft.com/office/drawing/2014/main" id="{77C9B99C-8630-CAFD-C403-1A27475BF7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2639" y="3635931"/>
            <a:ext cx="840670" cy="839028"/>
          </a:xfrm>
          <a:prstGeom prst="rect">
            <a:avLst/>
          </a:prstGeom>
          <a:noFill/>
          <a:extLst>
            <a:ext uri="{909E8E84-426E-40DD-AFC4-6F175D3DCCD1}">
              <a14:hiddenFill xmlns:a14="http://schemas.microsoft.com/office/drawing/2010/main">
                <a:solidFill>
                  <a:srgbClr val="FFFFFF"/>
                </a:solidFill>
              </a14:hiddenFill>
            </a:ext>
          </a:extLst>
        </p:spPr>
      </p:pic>
      <p:pic>
        <p:nvPicPr>
          <p:cNvPr id="7191" name="Picture 28" descr="route&quot; Icon - Download for free – Iconduck">
            <a:extLst>
              <a:ext uri="{FF2B5EF4-FFF2-40B4-BE49-F238E27FC236}">
                <a16:creationId xmlns:a16="http://schemas.microsoft.com/office/drawing/2014/main" id="{128DCC28-5104-3B2B-A5A8-E5249CDD7A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76115" y="3652530"/>
            <a:ext cx="840670" cy="839028"/>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7903B5B2-42D8-A891-BA50-55F89A2792D5}"/>
              </a:ext>
            </a:extLst>
          </p:cNvPr>
          <p:cNvSpPr/>
          <p:nvPr/>
        </p:nvSpPr>
        <p:spPr>
          <a:xfrm>
            <a:off x="3856094" y="2039562"/>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81" name="Título 1">
            <a:extLst>
              <a:ext uri="{FF2B5EF4-FFF2-40B4-BE49-F238E27FC236}">
                <a16:creationId xmlns:a16="http://schemas.microsoft.com/office/drawing/2014/main" id="{BB78F23C-36FE-5387-9836-3AB24E838921}"/>
              </a:ext>
            </a:extLst>
          </p:cNvPr>
          <p:cNvSpPr txBox="1">
            <a:spLocks/>
          </p:cNvSpPr>
          <p:nvPr/>
        </p:nvSpPr>
        <p:spPr>
          <a:xfrm>
            <a:off x="4187604" y="2106638"/>
            <a:ext cx="412920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Sistema de missatgeria </a:t>
            </a:r>
            <a:r>
              <a:rPr lang="ca-ES" sz="2000" dirty="0" err="1">
                <a:solidFill>
                  <a:schemeClr val="tx2"/>
                </a:solidFill>
              </a:rPr>
              <a:t>ultraPRO</a:t>
            </a:r>
            <a:endParaRPr lang="ca-E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1054" name="Picture 30" descr="Log, lore, mission, parchment, quest, question, scroll icon - Download on  Iconfinder">
            <a:extLst>
              <a:ext uri="{FF2B5EF4-FFF2-40B4-BE49-F238E27FC236}">
                <a16:creationId xmlns:a16="http://schemas.microsoft.com/office/drawing/2014/main" id="{43C1AB2D-9092-308B-3A0D-C91C16F19A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317" y="3219819"/>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199" name="Picture 30" descr="Log, lore, mission, parchment, quest, question, scroll icon - Download on  Iconfinder">
            <a:extLst>
              <a:ext uri="{FF2B5EF4-FFF2-40B4-BE49-F238E27FC236}">
                <a16:creationId xmlns:a16="http://schemas.microsoft.com/office/drawing/2014/main" id="{41DBE44F-C1B6-D51F-C718-026B1471AC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24049" y="3220202"/>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0" name="Picture 30" descr="Log, lore, mission, parchment, quest, question, scroll icon - Download on  Iconfinder">
            <a:extLst>
              <a:ext uri="{FF2B5EF4-FFF2-40B4-BE49-F238E27FC236}">
                <a16:creationId xmlns:a16="http://schemas.microsoft.com/office/drawing/2014/main" id="{C5983A93-ABEC-D69C-4A95-B578BC976A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4507" y="3226106"/>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1" name="Picture 30" descr="Log, lore, mission, parchment, quest, question, scroll icon - Download on  Iconfinder">
            <a:extLst>
              <a:ext uri="{FF2B5EF4-FFF2-40B4-BE49-F238E27FC236}">
                <a16:creationId xmlns:a16="http://schemas.microsoft.com/office/drawing/2014/main" id="{A8430998-3DC5-59D0-B247-43093D8FEB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35287" y="3225795"/>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2" name="Picture 30" descr="Log, lore, mission, parchment, quest, question, scroll icon - Download on  Iconfinder">
            <a:extLst>
              <a:ext uri="{FF2B5EF4-FFF2-40B4-BE49-F238E27FC236}">
                <a16:creationId xmlns:a16="http://schemas.microsoft.com/office/drawing/2014/main" id="{08D6B6D7-EFF5-182E-7B7E-6888BD957A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1019" y="3226178"/>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3" name="Picture 30" descr="Log, lore, mission, parchment, quest, question, scroll icon - Download on  Iconfinder">
            <a:extLst>
              <a:ext uri="{FF2B5EF4-FFF2-40B4-BE49-F238E27FC236}">
                <a16:creationId xmlns:a16="http://schemas.microsoft.com/office/drawing/2014/main" id="{620E883E-943A-597A-61E2-3F49949A81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61477" y="3232082"/>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4" name="Picture 30" descr="Log, lore, mission, parchment, quest, question, scroll icon - Download on  Iconfinder">
            <a:extLst>
              <a:ext uri="{FF2B5EF4-FFF2-40B4-BE49-F238E27FC236}">
                <a16:creationId xmlns:a16="http://schemas.microsoft.com/office/drawing/2014/main" id="{C8CE722B-6C41-F625-429A-6995A4ADD5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7608" y="2552273"/>
            <a:ext cx="565525" cy="5655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Dictionary Icons - Free SVG &amp; PNG Dictionary Images - Noun Project">
            <a:extLst>
              <a:ext uri="{FF2B5EF4-FFF2-40B4-BE49-F238E27FC236}">
                <a16:creationId xmlns:a16="http://schemas.microsoft.com/office/drawing/2014/main" id="{C52141EA-65D1-11A3-0CD6-85C7781DBA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2269" y="2560040"/>
            <a:ext cx="570891" cy="570891"/>
          </a:xfrm>
          <a:prstGeom prst="rect">
            <a:avLst/>
          </a:prstGeom>
          <a:noFill/>
          <a:extLst>
            <a:ext uri="{909E8E84-426E-40DD-AFC4-6F175D3DCCD1}">
              <a14:hiddenFill xmlns:a14="http://schemas.microsoft.com/office/drawing/2010/main">
                <a:solidFill>
                  <a:srgbClr val="FFFFFF"/>
                </a:solidFill>
              </a14:hiddenFill>
            </a:ext>
          </a:extLst>
        </p:spPr>
      </p:pic>
      <p:pic>
        <p:nvPicPr>
          <p:cNvPr id="7205" name="Picture 8" descr="Pergamino - Iconos gratis de culturas">
            <a:extLst>
              <a:ext uri="{FF2B5EF4-FFF2-40B4-BE49-F238E27FC236}">
                <a16:creationId xmlns:a16="http://schemas.microsoft.com/office/drawing/2014/main" id="{4AD1F912-788A-5E91-6E0D-80401A5B5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0743" y="1810206"/>
            <a:ext cx="789592" cy="789592"/>
          </a:xfrm>
          <a:prstGeom prst="rect">
            <a:avLst/>
          </a:prstGeom>
          <a:noFill/>
          <a:extLst>
            <a:ext uri="{909E8E84-426E-40DD-AFC4-6F175D3DCCD1}">
              <a14:hiddenFill xmlns:a14="http://schemas.microsoft.com/office/drawing/2010/main">
                <a:solidFill>
                  <a:srgbClr val="FFFFFF"/>
                </a:solidFill>
              </a14:hiddenFill>
            </a:ext>
          </a:extLst>
        </p:spPr>
      </p:pic>
      <p:pic>
        <p:nvPicPr>
          <p:cNvPr id="7211" name="Picture 30" descr="Log, lore, mission, parchment, quest, question, scroll icon - Download on  Iconfinder">
            <a:extLst>
              <a:ext uri="{FF2B5EF4-FFF2-40B4-BE49-F238E27FC236}">
                <a16:creationId xmlns:a16="http://schemas.microsoft.com/office/drawing/2014/main" id="{7B965A2D-B570-4885-AB1C-413ED4B500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89957" y="2559937"/>
            <a:ext cx="565525" cy="565525"/>
          </a:xfrm>
          <a:prstGeom prst="rect">
            <a:avLst/>
          </a:prstGeom>
          <a:noFill/>
          <a:extLst>
            <a:ext uri="{909E8E84-426E-40DD-AFC4-6F175D3DCCD1}">
              <a14:hiddenFill xmlns:a14="http://schemas.microsoft.com/office/drawing/2010/main">
                <a:solidFill>
                  <a:srgbClr val="FFFFFF"/>
                </a:solidFill>
              </a14:hiddenFill>
            </a:ext>
          </a:extLst>
        </p:spPr>
      </p:pic>
      <p:pic>
        <p:nvPicPr>
          <p:cNvPr id="7212" name="Picture 32" descr="Dictionary Icons - Free SVG &amp; PNG Dictionary Images - Noun Project">
            <a:extLst>
              <a:ext uri="{FF2B5EF4-FFF2-40B4-BE49-F238E27FC236}">
                <a16:creationId xmlns:a16="http://schemas.microsoft.com/office/drawing/2014/main" id="{0276AABF-4A9F-AEF5-AA93-CD041E8A487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1386" y="2584453"/>
            <a:ext cx="570891" cy="57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425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25964"/>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dirty="0">
                <a:solidFill>
                  <a:schemeClr val="accent5">
                    <a:lumMod val="75000"/>
                  </a:schemeClr>
                </a:solidFill>
              </a:rPr>
              <a:t>QUÈ ÉS UNA ARQUITECTURA DE XARXA?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2" name="Rectángulo 1">
            <a:extLst>
              <a:ext uri="{FF2B5EF4-FFF2-40B4-BE49-F238E27FC236}">
                <a16:creationId xmlns:a16="http://schemas.microsoft.com/office/drawing/2014/main" id="{59A94CE4-8E09-277C-B01E-7D4DD9E5A7B7}"/>
              </a:ext>
            </a:extLst>
          </p:cNvPr>
          <p:cNvSpPr/>
          <p:nvPr/>
        </p:nvSpPr>
        <p:spPr>
          <a:xfrm>
            <a:off x="3846099" y="5539818"/>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ED1B71A8-D858-5DEA-0841-4710163489BD}"/>
              </a:ext>
            </a:extLst>
          </p:cNvPr>
          <p:cNvSpPr/>
          <p:nvPr/>
        </p:nvSpPr>
        <p:spPr>
          <a:xfrm>
            <a:off x="3846099" y="4961169"/>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D8F9FBA4-ED5B-A84F-AFDA-A787A39FB556}"/>
              </a:ext>
            </a:extLst>
          </p:cNvPr>
          <p:cNvSpPr/>
          <p:nvPr/>
        </p:nvSpPr>
        <p:spPr>
          <a:xfrm>
            <a:off x="3839597" y="4355592"/>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15DE8EB1-F1E6-8F2B-EABA-B0009CF7C1A8}"/>
              </a:ext>
            </a:extLst>
          </p:cNvPr>
          <p:cNvSpPr/>
          <p:nvPr/>
        </p:nvSpPr>
        <p:spPr>
          <a:xfrm>
            <a:off x="3846099" y="3776084"/>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36CF7864-1B0B-431B-27E1-26B920BA675D}"/>
              </a:ext>
            </a:extLst>
          </p:cNvPr>
          <p:cNvSpPr/>
          <p:nvPr/>
        </p:nvSpPr>
        <p:spPr>
          <a:xfrm>
            <a:off x="3846099" y="3196576"/>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422B2BF1-F213-B774-5533-33369ACFC0D9}"/>
              </a:ext>
            </a:extLst>
          </p:cNvPr>
          <p:cNvSpPr/>
          <p:nvPr/>
        </p:nvSpPr>
        <p:spPr>
          <a:xfrm>
            <a:off x="3847926" y="2610786"/>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75" name="Título 1">
            <a:extLst>
              <a:ext uri="{FF2B5EF4-FFF2-40B4-BE49-F238E27FC236}">
                <a16:creationId xmlns:a16="http://schemas.microsoft.com/office/drawing/2014/main" id="{9ACA59CA-B004-1CC3-4584-ABD7F15CF0DE}"/>
              </a:ext>
            </a:extLst>
          </p:cNvPr>
          <p:cNvSpPr txBox="1">
            <a:spLocks/>
          </p:cNvSpPr>
          <p:nvPr/>
        </p:nvSpPr>
        <p:spPr>
          <a:xfrm>
            <a:off x="4218046" y="5637063"/>
            <a:ext cx="4265874" cy="379695"/>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Xarxa de camins + cavalls + missatgers</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6" name="Título 1">
            <a:extLst>
              <a:ext uri="{FF2B5EF4-FFF2-40B4-BE49-F238E27FC236}">
                <a16:creationId xmlns:a16="http://schemas.microsoft.com/office/drawing/2014/main" id="{4D5E1D51-132A-0164-C441-F5C211971136}"/>
              </a:ext>
            </a:extLst>
          </p:cNvPr>
          <p:cNvSpPr txBox="1">
            <a:spLocks/>
          </p:cNvSpPr>
          <p:nvPr/>
        </p:nvSpPr>
        <p:spPr>
          <a:xfrm>
            <a:off x="5475830" y="5065352"/>
            <a:ext cx="2298279"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Codi viari</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7" name="Título 1">
            <a:extLst>
              <a:ext uri="{FF2B5EF4-FFF2-40B4-BE49-F238E27FC236}">
                <a16:creationId xmlns:a16="http://schemas.microsoft.com/office/drawing/2014/main" id="{F1795DCB-6B89-514A-8471-B3BAE94DDB8B}"/>
              </a:ext>
            </a:extLst>
          </p:cNvPr>
          <p:cNvSpPr txBox="1">
            <a:spLocks/>
          </p:cNvSpPr>
          <p:nvPr/>
        </p:nvSpPr>
        <p:spPr>
          <a:xfrm>
            <a:off x="5075363" y="4466256"/>
            <a:ext cx="426587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Sistema d’adreces</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8" name="Título 1">
            <a:extLst>
              <a:ext uri="{FF2B5EF4-FFF2-40B4-BE49-F238E27FC236}">
                <a16:creationId xmlns:a16="http://schemas.microsoft.com/office/drawing/2014/main" id="{D7D7BF0A-8057-BD1A-6359-DE8BB673428B}"/>
              </a:ext>
            </a:extLst>
          </p:cNvPr>
          <p:cNvSpPr txBox="1">
            <a:spLocks/>
          </p:cNvSpPr>
          <p:nvPr/>
        </p:nvSpPr>
        <p:spPr>
          <a:xfrm>
            <a:off x="5831680" y="3883524"/>
            <a:ext cx="91895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Ruta</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sp>
        <p:nvSpPr>
          <p:cNvPr id="7179" name="Título 1">
            <a:extLst>
              <a:ext uri="{FF2B5EF4-FFF2-40B4-BE49-F238E27FC236}">
                <a16:creationId xmlns:a16="http://schemas.microsoft.com/office/drawing/2014/main" id="{784B65A8-30A9-ADDD-1F8C-8CAAB638631F}"/>
              </a:ext>
            </a:extLst>
          </p:cNvPr>
          <p:cNvSpPr txBox="1">
            <a:spLocks/>
          </p:cNvSpPr>
          <p:nvPr/>
        </p:nvSpPr>
        <p:spPr>
          <a:xfrm>
            <a:off x="5753753" y="3298072"/>
            <a:ext cx="2442889"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Viatge</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lvl="1"/>
            <a:endParaRPr lang="en-US" sz="100" dirty="0">
              <a:solidFill>
                <a:schemeClr val="tx2"/>
              </a:solidFill>
            </a:endParaRPr>
          </a:p>
        </p:txBody>
      </p:sp>
      <p:sp>
        <p:nvSpPr>
          <p:cNvPr id="7180" name="Título 1">
            <a:extLst>
              <a:ext uri="{FF2B5EF4-FFF2-40B4-BE49-F238E27FC236}">
                <a16:creationId xmlns:a16="http://schemas.microsoft.com/office/drawing/2014/main" id="{A56BDCE9-30FD-BDF4-EBF8-10685D3D4812}"/>
              </a:ext>
            </a:extLst>
          </p:cNvPr>
          <p:cNvSpPr txBox="1">
            <a:spLocks/>
          </p:cNvSpPr>
          <p:nvPr/>
        </p:nvSpPr>
        <p:spPr>
          <a:xfrm>
            <a:off x="5017898" y="2672141"/>
            <a:ext cx="2442889" cy="379695"/>
          </a:xfrm>
          <a:prstGeom prst="rect">
            <a:avLst/>
          </a:prstGeom>
        </p:spPr>
        <p:txBody>
          <a:bodyPr vert="horz" lIns="91440" tIns="45720" rIns="91440" bIns="45720" rtlCol="0" anchor="t">
            <a:normAutofit fontScale="925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Format del missatge</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1026" name="Picture 2" descr="Rey - Iconos gratis de personas">
            <a:extLst>
              <a:ext uri="{FF2B5EF4-FFF2-40B4-BE49-F238E27FC236}">
                <a16:creationId xmlns:a16="http://schemas.microsoft.com/office/drawing/2014/main" id="{04D6ED42-EF21-33C8-4506-B593F8D52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31" y="1390308"/>
            <a:ext cx="1213166" cy="1213166"/>
          </a:xfrm>
          <a:prstGeom prst="rect">
            <a:avLst/>
          </a:prstGeom>
          <a:noFill/>
          <a:extLst>
            <a:ext uri="{909E8E84-426E-40DD-AFC4-6F175D3DCCD1}">
              <a14:hiddenFill xmlns:a14="http://schemas.microsoft.com/office/drawing/2010/main">
                <a:solidFill>
                  <a:srgbClr val="FFFFFF"/>
                </a:solidFill>
              </a14:hiddenFill>
            </a:ext>
          </a:extLst>
        </p:spPr>
      </p:pic>
      <p:cxnSp>
        <p:nvCxnSpPr>
          <p:cNvPr id="7183" name="Conector recto de flecha 7182">
            <a:extLst>
              <a:ext uri="{FF2B5EF4-FFF2-40B4-BE49-F238E27FC236}">
                <a16:creationId xmlns:a16="http://schemas.microsoft.com/office/drawing/2014/main" id="{1BACEABC-0D40-42D6-0551-25C12194635D}"/>
              </a:ext>
            </a:extLst>
          </p:cNvPr>
          <p:cNvCxnSpPr>
            <a:cxnSpLocks/>
          </p:cNvCxnSpPr>
          <p:nvPr/>
        </p:nvCxnSpPr>
        <p:spPr>
          <a:xfrm flipV="1">
            <a:off x="2523138" y="2233627"/>
            <a:ext cx="7302799" cy="557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Rey - Iconos gratis de moda">
            <a:extLst>
              <a:ext uri="{FF2B5EF4-FFF2-40B4-BE49-F238E27FC236}">
                <a16:creationId xmlns:a16="http://schemas.microsoft.com/office/drawing/2014/main" id="{5AFE5EB0-EFCF-E99D-5DAD-033545A1F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6347" y="1370311"/>
            <a:ext cx="1150366" cy="11503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rgamino - Iconos gratis de culturas">
            <a:extLst>
              <a:ext uri="{FF2B5EF4-FFF2-40B4-BE49-F238E27FC236}">
                <a16:creationId xmlns:a16="http://schemas.microsoft.com/office/drawing/2014/main" id="{6CDB4240-BDCF-662C-9042-277B340AE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423" y="1853344"/>
            <a:ext cx="789592" cy="7895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rse riding - Free animals icons">
            <a:extLst>
              <a:ext uri="{FF2B5EF4-FFF2-40B4-BE49-F238E27FC236}">
                <a16:creationId xmlns:a16="http://schemas.microsoft.com/office/drawing/2014/main" id="{7AAF4DE8-04E2-B6F1-FF7B-D73A2B09A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778" y="5443633"/>
            <a:ext cx="663837" cy="6638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pecial Lineal Route icon">
            <a:extLst>
              <a:ext uri="{FF2B5EF4-FFF2-40B4-BE49-F238E27FC236}">
                <a16:creationId xmlns:a16="http://schemas.microsoft.com/office/drawing/2014/main" id="{0E5D7BCA-13C3-BBDF-0865-2BBDBC8A98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7170" y="5565840"/>
            <a:ext cx="952949" cy="952949"/>
          </a:xfrm>
          <a:prstGeom prst="rect">
            <a:avLst/>
          </a:prstGeom>
          <a:noFill/>
          <a:extLst>
            <a:ext uri="{909E8E84-426E-40DD-AFC4-6F175D3DCCD1}">
              <a14:hiddenFill xmlns:a14="http://schemas.microsoft.com/office/drawing/2010/main">
                <a:solidFill>
                  <a:srgbClr val="FFFFFF"/>
                </a:solidFill>
              </a14:hiddenFill>
            </a:ext>
          </a:extLst>
        </p:spPr>
      </p:pic>
      <p:pic>
        <p:nvPicPr>
          <p:cNvPr id="7185" name="Picture 12" descr="Horse riding - Free animals icons">
            <a:extLst>
              <a:ext uri="{FF2B5EF4-FFF2-40B4-BE49-F238E27FC236}">
                <a16:creationId xmlns:a16="http://schemas.microsoft.com/office/drawing/2014/main" id="{01CEA21C-A6E9-7583-CE84-BF262C66EC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9467" y="5478599"/>
            <a:ext cx="663837" cy="663837"/>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4" descr="Special Lineal Route icon">
            <a:extLst>
              <a:ext uri="{FF2B5EF4-FFF2-40B4-BE49-F238E27FC236}">
                <a16:creationId xmlns:a16="http://schemas.microsoft.com/office/drawing/2014/main" id="{5373CFA9-20F6-DB80-71EA-2E4F5323EF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5017" y="5546328"/>
            <a:ext cx="952949" cy="9529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orse Road Sign Stock Illustrations – 666 Horse Road Sign Stock  Illustrations, Vectors &amp; Clipart - Dreamstime">
            <a:extLst>
              <a:ext uri="{FF2B5EF4-FFF2-40B4-BE49-F238E27FC236}">
                <a16:creationId xmlns:a16="http://schemas.microsoft.com/office/drawing/2014/main" id="{57000A7C-4997-E67B-EC8B-723E558F94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6295" y="4956342"/>
            <a:ext cx="602029" cy="60202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rse icons to download for free - Icône.com">
            <a:extLst>
              <a:ext uri="{FF2B5EF4-FFF2-40B4-BE49-F238E27FC236}">
                <a16:creationId xmlns:a16="http://schemas.microsoft.com/office/drawing/2014/main" id="{5D6CCCCB-9D25-D494-EA34-7732F93BE6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2798" y="4956342"/>
            <a:ext cx="622305" cy="62230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cation, map, route icon - Download on Iconfinder">
            <a:extLst>
              <a:ext uri="{FF2B5EF4-FFF2-40B4-BE49-F238E27FC236}">
                <a16:creationId xmlns:a16="http://schemas.microsoft.com/office/drawing/2014/main" id="{0A2E1E2F-9C80-A245-4D73-479A250B40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7642" y="4217046"/>
            <a:ext cx="1012258" cy="1012258"/>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4" descr="Location, map, route icon - Download on Iconfinder">
            <a:extLst>
              <a:ext uri="{FF2B5EF4-FFF2-40B4-BE49-F238E27FC236}">
                <a16:creationId xmlns:a16="http://schemas.microsoft.com/office/drawing/2014/main" id="{FB79AA1D-F406-640C-ED39-BE02C77C90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2007" y="4263439"/>
            <a:ext cx="1012258" cy="101225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oute&quot; Icon - Download for free – Iconduck">
            <a:extLst>
              <a:ext uri="{FF2B5EF4-FFF2-40B4-BE49-F238E27FC236}">
                <a16:creationId xmlns:a16="http://schemas.microsoft.com/office/drawing/2014/main" id="{77C9B99C-8630-CAFD-C403-1A27475BF7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2639" y="3635931"/>
            <a:ext cx="840670" cy="839028"/>
          </a:xfrm>
          <a:prstGeom prst="rect">
            <a:avLst/>
          </a:prstGeom>
          <a:noFill/>
          <a:extLst>
            <a:ext uri="{909E8E84-426E-40DD-AFC4-6F175D3DCCD1}">
              <a14:hiddenFill xmlns:a14="http://schemas.microsoft.com/office/drawing/2010/main">
                <a:solidFill>
                  <a:srgbClr val="FFFFFF"/>
                </a:solidFill>
              </a14:hiddenFill>
            </a:ext>
          </a:extLst>
        </p:spPr>
      </p:pic>
      <p:pic>
        <p:nvPicPr>
          <p:cNvPr id="7191" name="Picture 28" descr="route&quot; Icon - Download for free – Iconduck">
            <a:extLst>
              <a:ext uri="{FF2B5EF4-FFF2-40B4-BE49-F238E27FC236}">
                <a16:creationId xmlns:a16="http://schemas.microsoft.com/office/drawing/2014/main" id="{128DCC28-5104-3B2B-A5A8-E5249CDD7A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76115" y="3652530"/>
            <a:ext cx="840670" cy="839028"/>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7903B5B2-42D8-A891-BA50-55F89A2792D5}"/>
              </a:ext>
            </a:extLst>
          </p:cNvPr>
          <p:cNvSpPr/>
          <p:nvPr/>
        </p:nvSpPr>
        <p:spPr>
          <a:xfrm>
            <a:off x="3856094" y="2039562"/>
            <a:ext cx="4666094" cy="4811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81" name="Título 1">
            <a:extLst>
              <a:ext uri="{FF2B5EF4-FFF2-40B4-BE49-F238E27FC236}">
                <a16:creationId xmlns:a16="http://schemas.microsoft.com/office/drawing/2014/main" id="{BB78F23C-36FE-5387-9836-3AB24E838921}"/>
              </a:ext>
            </a:extLst>
          </p:cNvPr>
          <p:cNvSpPr txBox="1">
            <a:spLocks/>
          </p:cNvSpPr>
          <p:nvPr/>
        </p:nvSpPr>
        <p:spPr>
          <a:xfrm>
            <a:off x="4187604" y="2106638"/>
            <a:ext cx="4129204" cy="3796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ca-ES" sz="2000" dirty="0">
                <a:solidFill>
                  <a:schemeClr val="tx2"/>
                </a:solidFill>
              </a:rPr>
              <a:t>Sistema de missatgeria </a:t>
            </a:r>
            <a:r>
              <a:rPr lang="ca-ES" sz="2000" dirty="0" err="1">
                <a:solidFill>
                  <a:schemeClr val="tx2"/>
                </a:solidFill>
              </a:rPr>
              <a:t>ultraPRO</a:t>
            </a:r>
            <a:endParaRPr lang="ca-E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1054" name="Picture 30" descr="Log, lore, mission, parchment, quest, question, scroll icon - Download on  Iconfinder">
            <a:extLst>
              <a:ext uri="{FF2B5EF4-FFF2-40B4-BE49-F238E27FC236}">
                <a16:creationId xmlns:a16="http://schemas.microsoft.com/office/drawing/2014/main" id="{43C1AB2D-9092-308B-3A0D-C91C16F19A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317" y="3219819"/>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199" name="Picture 30" descr="Log, lore, mission, parchment, quest, question, scroll icon - Download on  Iconfinder">
            <a:extLst>
              <a:ext uri="{FF2B5EF4-FFF2-40B4-BE49-F238E27FC236}">
                <a16:creationId xmlns:a16="http://schemas.microsoft.com/office/drawing/2014/main" id="{41DBE44F-C1B6-D51F-C718-026B1471AC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24049" y="3220202"/>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0" name="Picture 30" descr="Log, lore, mission, parchment, quest, question, scroll icon - Download on  Iconfinder">
            <a:extLst>
              <a:ext uri="{FF2B5EF4-FFF2-40B4-BE49-F238E27FC236}">
                <a16:creationId xmlns:a16="http://schemas.microsoft.com/office/drawing/2014/main" id="{C5983A93-ABEC-D69C-4A95-B578BC976A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4507" y="3226106"/>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1" name="Picture 30" descr="Log, lore, mission, parchment, quest, question, scroll icon - Download on  Iconfinder">
            <a:extLst>
              <a:ext uri="{FF2B5EF4-FFF2-40B4-BE49-F238E27FC236}">
                <a16:creationId xmlns:a16="http://schemas.microsoft.com/office/drawing/2014/main" id="{A8430998-3DC5-59D0-B247-43093D8FEB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35287" y="3225795"/>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2" name="Picture 30" descr="Log, lore, mission, parchment, quest, question, scroll icon - Download on  Iconfinder">
            <a:extLst>
              <a:ext uri="{FF2B5EF4-FFF2-40B4-BE49-F238E27FC236}">
                <a16:creationId xmlns:a16="http://schemas.microsoft.com/office/drawing/2014/main" id="{08D6B6D7-EFF5-182E-7B7E-6888BD957A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1019" y="3226178"/>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3" name="Picture 30" descr="Log, lore, mission, parchment, quest, question, scroll icon - Download on  Iconfinder">
            <a:extLst>
              <a:ext uri="{FF2B5EF4-FFF2-40B4-BE49-F238E27FC236}">
                <a16:creationId xmlns:a16="http://schemas.microsoft.com/office/drawing/2014/main" id="{620E883E-943A-597A-61E2-3F49949A81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61477" y="3232082"/>
            <a:ext cx="386244" cy="386244"/>
          </a:xfrm>
          <a:prstGeom prst="rect">
            <a:avLst/>
          </a:prstGeom>
          <a:noFill/>
          <a:extLst>
            <a:ext uri="{909E8E84-426E-40DD-AFC4-6F175D3DCCD1}">
              <a14:hiddenFill xmlns:a14="http://schemas.microsoft.com/office/drawing/2010/main">
                <a:solidFill>
                  <a:srgbClr val="FFFFFF"/>
                </a:solidFill>
              </a14:hiddenFill>
            </a:ext>
          </a:extLst>
        </p:spPr>
      </p:pic>
      <p:pic>
        <p:nvPicPr>
          <p:cNvPr id="7204" name="Picture 30" descr="Log, lore, mission, parchment, quest, question, scroll icon - Download on  Iconfinder">
            <a:extLst>
              <a:ext uri="{FF2B5EF4-FFF2-40B4-BE49-F238E27FC236}">
                <a16:creationId xmlns:a16="http://schemas.microsoft.com/office/drawing/2014/main" id="{C8CE722B-6C41-F625-429A-6995A4ADD5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7608" y="2552273"/>
            <a:ext cx="565525" cy="5655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Dictionary Icons - Free SVG &amp; PNG Dictionary Images - Noun Project">
            <a:extLst>
              <a:ext uri="{FF2B5EF4-FFF2-40B4-BE49-F238E27FC236}">
                <a16:creationId xmlns:a16="http://schemas.microsoft.com/office/drawing/2014/main" id="{C52141EA-65D1-11A3-0CD6-85C7781DBA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2269" y="2560040"/>
            <a:ext cx="570891" cy="570891"/>
          </a:xfrm>
          <a:prstGeom prst="rect">
            <a:avLst/>
          </a:prstGeom>
          <a:noFill/>
          <a:extLst>
            <a:ext uri="{909E8E84-426E-40DD-AFC4-6F175D3DCCD1}">
              <a14:hiddenFill xmlns:a14="http://schemas.microsoft.com/office/drawing/2010/main">
                <a:solidFill>
                  <a:srgbClr val="FFFFFF"/>
                </a:solidFill>
              </a14:hiddenFill>
            </a:ext>
          </a:extLst>
        </p:spPr>
      </p:pic>
      <p:pic>
        <p:nvPicPr>
          <p:cNvPr id="7205" name="Picture 8" descr="Pergamino - Iconos gratis de culturas">
            <a:extLst>
              <a:ext uri="{FF2B5EF4-FFF2-40B4-BE49-F238E27FC236}">
                <a16:creationId xmlns:a16="http://schemas.microsoft.com/office/drawing/2014/main" id="{4AD1F912-788A-5E91-6E0D-80401A5B5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4246" y="1840434"/>
            <a:ext cx="789592" cy="789592"/>
          </a:xfrm>
          <a:prstGeom prst="rect">
            <a:avLst/>
          </a:prstGeom>
          <a:noFill/>
          <a:extLst>
            <a:ext uri="{909E8E84-426E-40DD-AFC4-6F175D3DCCD1}">
              <a14:hiddenFill xmlns:a14="http://schemas.microsoft.com/office/drawing/2010/main">
                <a:solidFill>
                  <a:srgbClr val="FFFFFF"/>
                </a:solidFill>
              </a14:hiddenFill>
            </a:ext>
          </a:extLst>
        </p:spPr>
      </p:pic>
      <p:pic>
        <p:nvPicPr>
          <p:cNvPr id="7211" name="Picture 30" descr="Log, lore, mission, parchment, quest, question, scroll icon - Download on  Iconfinder">
            <a:extLst>
              <a:ext uri="{FF2B5EF4-FFF2-40B4-BE49-F238E27FC236}">
                <a16:creationId xmlns:a16="http://schemas.microsoft.com/office/drawing/2014/main" id="{7B965A2D-B570-4885-AB1C-413ED4B500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89957" y="2559937"/>
            <a:ext cx="565525" cy="565525"/>
          </a:xfrm>
          <a:prstGeom prst="rect">
            <a:avLst/>
          </a:prstGeom>
          <a:noFill/>
          <a:extLst>
            <a:ext uri="{909E8E84-426E-40DD-AFC4-6F175D3DCCD1}">
              <a14:hiddenFill xmlns:a14="http://schemas.microsoft.com/office/drawing/2010/main">
                <a:solidFill>
                  <a:srgbClr val="FFFFFF"/>
                </a:solidFill>
              </a14:hiddenFill>
            </a:ext>
          </a:extLst>
        </p:spPr>
      </p:pic>
      <p:pic>
        <p:nvPicPr>
          <p:cNvPr id="7212" name="Picture 32" descr="Dictionary Icons - Free SVG &amp; PNG Dictionary Images - Noun Project">
            <a:extLst>
              <a:ext uri="{FF2B5EF4-FFF2-40B4-BE49-F238E27FC236}">
                <a16:creationId xmlns:a16="http://schemas.microsoft.com/office/drawing/2014/main" id="{0276AABF-4A9F-AEF5-AA93-CD041E8A487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1386" y="2584453"/>
            <a:ext cx="570891" cy="570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go - Iconos gratis de personas">
            <a:extLst>
              <a:ext uri="{FF2B5EF4-FFF2-40B4-BE49-F238E27FC236}">
                <a16:creationId xmlns:a16="http://schemas.microsoft.com/office/drawing/2014/main" id="{24B389CE-E411-7B74-6600-94E67BF3D4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 y="2342828"/>
            <a:ext cx="707188" cy="7071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Mago - Iconos gratis de personas">
            <a:extLst>
              <a:ext uri="{FF2B5EF4-FFF2-40B4-BE49-F238E27FC236}">
                <a16:creationId xmlns:a16="http://schemas.microsoft.com/office/drawing/2014/main" id="{C1FFCC95-E06C-3EBF-8698-DEBE9F9EB6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14705" y="2351110"/>
            <a:ext cx="707188" cy="7071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yordomo - Iconos gratis de usuario">
            <a:extLst>
              <a:ext uri="{FF2B5EF4-FFF2-40B4-BE49-F238E27FC236}">
                <a16:creationId xmlns:a16="http://schemas.microsoft.com/office/drawing/2014/main" id="{1D9D2EFA-9FF3-B766-8780-E4973BDCD7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309" y="3070352"/>
            <a:ext cx="516381" cy="51638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ayordomo - Iconos gratis de usuario">
            <a:extLst>
              <a:ext uri="{FF2B5EF4-FFF2-40B4-BE49-F238E27FC236}">
                <a16:creationId xmlns:a16="http://schemas.microsoft.com/office/drawing/2014/main" id="{8325292C-79B2-8D24-23AA-82458160EC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0197" y="3078334"/>
            <a:ext cx="516381" cy="5163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eógrafo - Iconos gratis de personas">
            <a:extLst>
              <a:ext uri="{FF2B5EF4-FFF2-40B4-BE49-F238E27FC236}">
                <a16:creationId xmlns:a16="http://schemas.microsoft.com/office/drawing/2014/main" id="{6A753C61-5F60-DBB4-8058-7ED5605E70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092" y="3686567"/>
            <a:ext cx="498513" cy="49851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Geógrafo - Iconos gratis de personas">
            <a:extLst>
              <a:ext uri="{FF2B5EF4-FFF2-40B4-BE49-F238E27FC236}">
                <a16:creationId xmlns:a16="http://schemas.microsoft.com/office/drawing/2014/main" id="{BD88B5F0-EC54-F7BA-A6D9-0CE8A400AE9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08528" y="3708674"/>
            <a:ext cx="498513" cy="49851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irecting, duty, police, road, traffic, whistle, working icon - Download on  Iconfinder">
            <a:extLst>
              <a:ext uri="{FF2B5EF4-FFF2-40B4-BE49-F238E27FC236}">
                <a16:creationId xmlns:a16="http://schemas.microsoft.com/office/drawing/2014/main" id="{583F4282-4B0C-A461-71E7-AE374B08B87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795" y="4878552"/>
            <a:ext cx="615743" cy="61574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Directing, duty, police, road, traffic, whistle, working icon - Download on  Iconfinder">
            <a:extLst>
              <a:ext uri="{FF2B5EF4-FFF2-40B4-BE49-F238E27FC236}">
                <a16:creationId xmlns:a16="http://schemas.microsoft.com/office/drawing/2014/main" id="{76A88E5D-12BF-D556-429D-DBE88EFEC44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2742" y="4924707"/>
            <a:ext cx="615743" cy="61574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rismáticos - Iconos gratis de personas">
            <a:extLst>
              <a:ext uri="{FF2B5EF4-FFF2-40B4-BE49-F238E27FC236}">
                <a16:creationId xmlns:a16="http://schemas.microsoft.com/office/drawing/2014/main" id="{C5C6D185-201C-9A1C-A20F-D3F21B2238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629" y="4171739"/>
            <a:ext cx="681914" cy="681914"/>
          </a:xfrm>
          <a:prstGeom prst="rect">
            <a:avLst/>
          </a:prstGeom>
          <a:noFill/>
          <a:extLst>
            <a:ext uri="{909E8E84-426E-40DD-AFC4-6F175D3DCCD1}">
              <a14:hiddenFill xmlns:a14="http://schemas.microsoft.com/office/drawing/2010/main">
                <a:solidFill>
                  <a:srgbClr val="FFFFFF"/>
                </a:solidFill>
              </a14:hiddenFill>
            </a:ext>
          </a:extLst>
        </p:spPr>
      </p:pic>
      <p:pic>
        <p:nvPicPr>
          <p:cNvPr id="7168" name="Picture 12" descr="Prismáticos - Iconos gratis de personas">
            <a:extLst>
              <a:ext uri="{FF2B5EF4-FFF2-40B4-BE49-F238E27FC236}">
                <a16:creationId xmlns:a16="http://schemas.microsoft.com/office/drawing/2014/main" id="{043FABB9-59B1-D13F-B096-7929E7F8E88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99085" y="4182256"/>
            <a:ext cx="681914" cy="68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63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MODELO </a:t>
            </a:r>
            <a:r>
              <a:rPr lang="en-US" sz="2000" i="1">
                <a:solidFill>
                  <a:schemeClr val="accent5">
                    <a:lumMod val="75000"/>
                  </a:schemeClr>
                </a:solidFill>
              </a:rPr>
              <a:t>TCP/IP</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8194" name="Picture 2" descr="Model ISO vs TCP/IP">
            <a:extLst>
              <a:ext uri="{FF2B5EF4-FFF2-40B4-BE49-F238E27FC236}">
                <a16:creationId xmlns:a16="http://schemas.microsoft.com/office/drawing/2014/main" id="{EDFD53DB-E507-7AB1-601D-CF43EDB56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868" y="1614694"/>
            <a:ext cx="6674479" cy="381398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hysical Layer Compliance Testing for 100BASE-TX">
            <a:extLst>
              <a:ext uri="{FF2B5EF4-FFF2-40B4-BE49-F238E27FC236}">
                <a16:creationId xmlns:a16="http://schemas.microsoft.com/office/drawing/2014/main" id="{C58C1247-889D-4B9C-E3A4-55E01F986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764" y="5097401"/>
            <a:ext cx="1323608" cy="94900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12. Formato de la trama Ethernet. | Download Scientific Diagram">
            <a:extLst>
              <a:ext uri="{FF2B5EF4-FFF2-40B4-BE49-F238E27FC236}">
                <a16:creationId xmlns:a16="http://schemas.microsoft.com/office/drawing/2014/main" id="{2924AEA3-1C5B-8015-7BA8-CCCF202CC5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4500"/>
          <a:stretch/>
        </p:blipFill>
        <p:spPr bwMode="auto">
          <a:xfrm>
            <a:off x="755437" y="4755456"/>
            <a:ext cx="3317928" cy="15155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Pv4 Packet Format - S600-E V200R011C10 Configuration Guide - IP Service -  Huawei">
            <a:extLst>
              <a:ext uri="{FF2B5EF4-FFF2-40B4-BE49-F238E27FC236}">
                <a16:creationId xmlns:a16="http://schemas.microsoft.com/office/drawing/2014/main" id="{DB8E597F-A0E5-CDC7-00BA-39A1C3B8A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491" y="3892918"/>
            <a:ext cx="1602846" cy="70658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2: Structure of the TCP segment [25] | Download Scientific Diagram">
            <a:extLst>
              <a:ext uri="{FF2B5EF4-FFF2-40B4-BE49-F238E27FC236}">
                <a16:creationId xmlns:a16="http://schemas.microsoft.com/office/drawing/2014/main" id="{DBFF0580-D69D-F9AB-83C1-E3F8A6107C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9292" y="2586278"/>
            <a:ext cx="2150020" cy="1262128"/>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Solved] Why YouTube Videos are not Buffering Fully when Paused?">
            <a:extLst>
              <a:ext uri="{FF2B5EF4-FFF2-40B4-BE49-F238E27FC236}">
                <a16:creationId xmlns:a16="http://schemas.microsoft.com/office/drawing/2014/main" id="{93B5A103-4AA5-610B-626B-E28B0C0A23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1266" y="1388668"/>
            <a:ext cx="1687881" cy="101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10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MODEL TCP/IP: CAPA D’ACCÉS</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156641" y="1582237"/>
            <a:ext cx="9964077" cy="4062651"/>
          </a:xfrm>
          <a:prstGeom prst="rect">
            <a:avLst/>
          </a:prstGeom>
          <a:noFill/>
        </p:spPr>
        <p:txBody>
          <a:bodyPr wrap="square">
            <a:spAutoFit/>
          </a:bodyPr>
          <a:lstStyle/>
          <a:p>
            <a:pPr algn="l"/>
            <a:r>
              <a:rPr lang="ca-ES" b="1" i="0">
                <a:solidFill>
                  <a:srgbClr val="000000"/>
                </a:solidFill>
                <a:effectLst/>
                <a:latin typeface="Arial" panose="020B0604020202020204" pitchFamily="34" charset="0"/>
              </a:rPr>
              <a:t>Capa d'accés a la xarxa</a:t>
            </a:r>
          </a:p>
          <a:p>
            <a:pPr algn="l"/>
            <a:r>
              <a:rPr lang="ca-ES" b="0" i="0">
                <a:solidFill>
                  <a:srgbClr val="000000"/>
                </a:solidFill>
                <a:effectLst/>
                <a:latin typeface="Arial" panose="020B0604020202020204" pitchFamily="34" charset="0"/>
              </a:rPr>
              <a:t>La capa d’accés a la xarxa del model TCP/IP és equivalent a les capes d’enllaç i física del model OSI.</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En el model TCP/IP només s’indica que el node s’ha de connectar a la xarxa fent ús dels protocols que hi ha a la xarxa física en qüestió, de manera que es puguin enviar paquets IP. Aquests protocols varien segons quines siguin les tecnologies de transmissió i els medis de xarxa que s’utilitzin.</a:t>
            </a:r>
          </a:p>
          <a:p>
            <a:pPr algn="l"/>
            <a:endParaRPr lang="ca-ES" b="0" i="0">
              <a:solidFill>
                <a:srgbClr val="000000"/>
              </a:solidFill>
              <a:effectLst/>
              <a:latin typeface="Arial" panose="020B0604020202020204" pitchFamily="34" charset="0"/>
            </a:endParaRPr>
          </a:p>
          <a:p>
            <a:pPr algn="l"/>
            <a:r>
              <a:rPr lang="ca-ES" sz="1600" b="1" i="0">
                <a:solidFill>
                  <a:srgbClr val="000000"/>
                </a:solidFill>
                <a:effectLst/>
                <a:latin typeface="Arial" panose="020B0604020202020204" pitchFamily="34" charset="0"/>
              </a:rPr>
              <a:t>Sub-capa física</a:t>
            </a:r>
          </a:p>
          <a:p>
            <a:pPr algn="l"/>
            <a:r>
              <a:rPr lang="ca-ES" sz="1600" b="0" i="0">
                <a:solidFill>
                  <a:srgbClr val="000000"/>
                </a:solidFill>
                <a:effectLst/>
                <a:latin typeface="Arial" panose="020B0604020202020204" pitchFamily="34" charset="0"/>
              </a:rPr>
              <a:t>El propòsit de la sub-capa física és transportar un corrent de bits en brut d’una màquina a una altra.</a:t>
            </a:r>
          </a:p>
          <a:p>
            <a:pPr algn="l"/>
            <a:r>
              <a:rPr lang="ca-ES" sz="1600" b="0" i="0">
                <a:solidFill>
                  <a:srgbClr val="000000"/>
                </a:solidFill>
                <a:effectLst/>
                <a:latin typeface="Arial" panose="020B0604020202020204" pitchFamily="34" charset="0"/>
              </a:rPr>
              <a:t>La capa física és la capa més baixa de la jerarquia de comunicacions. En la capa física hi ha definits els senyals i els medis utilitzats per transmetre aquests senyals.</a:t>
            </a:r>
          </a:p>
          <a:p>
            <a:pPr algn="l"/>
            <a:r>
              <a:rPr lang="ca-ES" sz="1600" b="0" i="0">
                <a:solidFill>
                  <a:srgbClr val="000000"/>
                </a:solidFill>
                <a:effectLst/>
                <a:latin typeface="Arial" panose="020B0604020202020204" pitchFamily="34" charset="0"/>
              </a:rPr>
              <a:t> Hi ha diferents tipus de medis físics per fer aquest transport, cada un en el seu ambient propi en termes d’amplada de banda, retard, cost, facilitat d’instal·lació o manteniment.</a:t>
            </a:r>
          </a:p>
        </p:txBody>
      </p:sp>
    </p:spTree>
    <p:extLst>
      <p:ext uri="{BB962C8B-B14F-4D97-AF65-F5344CB8AC3E}">
        <p14:creationId xmlns:p14="http://schemas.microsoft.com/office/powerpoint/2010/main" val="271622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MODEL TCP/IP: CAPA DE XARXA (o INTERXARXA)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156641" y="1582237"/>
            <a:ext cx="9964077" cy="2585323"/>
          </a:xfrm>
          <a:prstGeom prst="rect">
            <a:avLst/>
          </a:prstGeom>
          <a:noFill/>
        </p:spPr>
        <p:txBody>
          <a:bodyPr wrap="square">
            <a:spAutoFit/>
          </a:bodyPr>
          <a:lstStyle/>
          <a:p>
            <a:pPr algn="l"/>
            <a:r>
              <a:rPr lang="ca-ES" b="0" i="0">
                <a:solidFill>
                  <a:srgbClr val="000000"/>
                </a:solidFill>
                <a:effectLst/>
                <a:latin typeface="Arial" panose="020B0604020202020204" pitchFamily="34" charset="0"/>
              </a:rPr>
              <a:t>La capa de xarxa del model TCP/IP és equivalent a la capa de xarxa del model OSI.</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La missió fonamental d’aquesta capa és fer que </a:t>
            </a:r>
            <a:r>
              <a:rPr lang="ca-ES" b="1" i="0">
                <a:solidFill>
                  <a:srgbClr val="000000"/>
                </a:solidFill>
                <a:effectLst/>
                <a:latin typeface="Arial" panose="020B0604020202020204" pitchFamily="34" charset="0"/>
              </a:rPr>
              <a:t>els nodes implicats en la comunicació envien els paquets per qualsevol xarxa i els facen viatjar independentment cap a la seva destinació</a:t>
            </a:r>
            <a:r>
              <a:rPr lang="ca-ES" b="0" i="0">
                <a:solidFill>
                  <a:srgbClr val="000000"/>
                </a:solidFill>
                <a:effectLst/>
                <a:latin typeface="Arial" panose="020B0604020202020204" pitchFamily="34" charset="0"/>
              </a:rPr>
              <a:t>. Els paquets fins i tot podrien arribar a la seva destinació cada un per un camí diferent, i fins i tot en diferent ordre de com van sortir de l’emissor. En qualsevol cas, la seva reorganització correspon a la capa de transport.</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Per a realitzar dita funció ha de proporcionar també un </a:t>
            </a:r>
            <a:r>
              <a:rPr lang="ca-ES" b="1" i="0">
                <a:solidFill>
                  <a:srgbClr val="000000"/>
                </a:solidFill>
                <a:effectLst/>
                <a:latin typeface="Arial" panose="020B0604020202020204" pitchFamily="34" charset="0"/>
              </a:rPr>
              <a:t>mecanisme d'adreçament</a:t>
            </a:r>
            <a:r>
              <a:rPr lang="ca-ES" b="0" i="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356274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MODEL TCP/IP: CAPA DE TRANSPORT</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128121" y="1342803"/>
            <a:ext cx="9964077" cy="4431983"/>
          </a:xfrm>
          <a:prstGeom prst="rect">
            <a:avLst/>
          </a:prstGeom>
          <a:noFill/>
        </p:spPr>
        <p:txBody>
          <a:bodyPr wrap="square">
            <a:spAutoFit/>
          </a:bodyPr>
          <a:lstStyle/>
          <a:p>
            <a:pPr algn="l"/>
            <a:r>
              <a:rPr lang="ca-ES" b="0" i="0">
                <a:solidFill>
                  <a:srgbClr val="000000"/>
                </a:solidFill>
                <a:effectLst/>
                <a:latin typeface="Arial" panose="020B0604020202020204" pitchFamily="34" charset="0"/>
              </a:rPr>
              <a:t>La capa de transport TCP/IP es correspon amb la capa de transport del model OSI.</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Els protocols de la capa de transport solucionen problemes com la fiabilitat i la seguretat que les dades arriben a la destinació i ho fan en l’ordre correcte. Hi ha dos protocols bàsics en la capa de transport:</a:t>
            </a:r>
          </a:p>
          <a:p>
            <a:pPr algn="l"/>
            <a:endParaRPr lang="ca-ES" sz="1600" b="0" i="0">
              <a:solidFill>
                <a:srgbClr val="000000"/>
              </a:solidFill>
              <a:effectLst/>
              <a:latin typeface="Arial" panose="020B0604020202020204" pitchFamily="34" charset="0"/>
            </a:endParaRPr>
          </a:p>
          <a:p>
            <a:pPr lvl="1">
              <a:buFont typeface="Arial" panose="020B0604020202020204" pitchFamily="34" charset="0"/>
              <a:buChar char="•"/>
            </a:pPr>
            <a:r>
              <a:rPr lang="ca-ES" sz="1600" b="1" i="0">
                <a:solidFill>
                  <a:srgbClr val="000000"/>
                </a:solidFill>
                <a:effectLst/>
                <a:latin typeface="Arial" panose="020B0604020202020204" pitchFamily="34" charset="0"/>
              </a:rPr>
              <a:t>TCP</a:t>
            </a:r>
            <a:r>
              <a:rPr lang="ca-ES" sz="1600" b="0" i="0">
                <a:solidFill>
                  <a:srgbClr val="000000"/>
                </a:solidFill>
                <a:effectLst/>
                <a:latin typeface="Arial" panose="020B0604020202020204" pitchFamily="34" charset="0"/>
              </a:rPr>
              <a:t>. És un protocol </a:t>
            </a:r>
            <a:r>
              <a:rPr lang="ca-ES" sz="1600" b="1" i="0">
                <a:solidFill>
                  <a:srgbClr val="000000"/>
                </a:solidFill>
                <a:effectLst/>
                <a:latin typeface="Arial" panose="020B0604020202020204" pitchFamily="34" charset="0"/>
              </a:rPr>
              <a:t>fiable</a:t>
            </a:r>
            <a:r>
              <a:rPr lang="ca-ES" sz="1600" b="0" i="0">
                <a:solidFill>
                  <a:srgbClr val="000000"/>
                </a:solidFill>
                <a:effectLst/>
                <a:latin typeface="Arial" panose="020B0604020202020204" pitchFamily="34" charset="0"/>
              </a:rPr>
              <a:t> orientat a la connexió, que fa que un flux de bytes de l’aplicació de la màquina origen sigui lliurat sense errors a l’aplicació de qualsevol màquina destinació de la xarxa. Aquest protocol fragmenta el flux procedent de la capa d’aplicació en missatges més petits i després d’encapsular-los els transmet a la capa d’interxarxa. En la màquina destinació, el procés que els rep els reassembla per obtenir el flux original que envia cap a la capa d’aplicació.</a:t>
            </a:r>
          </a:p>
          <a:p>
            <a:pPr lvl="1">
              <a:buFont typeface="Arial" panose="020B0604020202020204" pitchFamily="34" charset="0"/>
              <a:buChar char="•"/>
            </a:pPr>
            <a:endParaRPr lang="ca-ES" sz="1600" b="0" i="0">
              <a:solidFill>
                <a:srgbClr val="000000"/>
              </a:solidFill>
              <a:effectLst/>
              <a:latin typeface="Arial" panose="020B0604020202020204" pitchFamily="34" charset="0"/>
            </a:endParaRPr>
          </a:p>
          <a:p>
            <a:pPr lvl="1">
              <a:buFont typeface="Arial" panose="020B0604020202020204" pitchFamily="34" charset="0"/>
              <a:buChar char="•"/>
            </a:pPr>
            <a:r>
              <a:rPr lang="ca-ES" sz="1600" b="1" i="0">
                <a:solidFill>
                  <a:srgbClr val="000000"/>
                </a:solidFill>
                <a:effectLst/>
                <a:latin typeface="Arial" panose="020B0604020202020204" pitchFamily="34" charset="0"/>
              </a:rPr>
              <a:t>UDP</a:t>
            </a:r>
            <a:r>
              <a:rPr lang="ca-ES" sz="1600" b="0" i="0">
                <a:solidFill>
                  <a:srgbClr val="000000"/>
                </a:solidFill>
                <a:effectLst/>
                <a:latin typeface="Arial" panose="020B0604020202020204" pitchFamily="34" charset="0"/>
              </a:rPr>
              <a:t>. És un protocol </a:t>
            </a:r>
            <a:r>
              <a:rPr lang="ca-ES" sz="1600" b="1" i="0">
                <a:solidFill>
                  <a:srgbClr val="000000"/>
                </a:solidFill>
                <a:effectLst/>
                <a:latin typeface="Arial" panose="020B0604020202020204" pitchFamily="34" charset="0"/>
              </a:rPr>
              <a:t>no fiable</a:t>
            </a:r>
            <a:r>
              <a:rPr lang="ca-ES" sz="1600" b="0" i="0">
                <a:solidFill>
                  <a:srgbClr val="000000"/>
                </a:solidFill>
                <a:effectLst/>
                <a:latin typeface="Arial" panose="020B0604020202020204" pitchFamily="34" charset="0"/>
              </a:rPr>
              <a:t>, sense connexió, per a aplicacions que no necessiten ni l’assignació d’una seqüència ni el control de flux de TCP, o que volen utilitzar els seus mitjans de control propis. </a:t>
            </a:r>
            <a:r>
              <a:rPr lang="ca-ES" sz="1600" i="0" u="sng">
                <a:solidFill>
                  <a:srgbClr val="000000"/>
                </a:solidFill>
                <a:effectLst/>
                <a:latin typeface="Arial" panose="020B0604020202020204" pitchFamily="34" charset="0"/>
              </a:rPr>
              <a:t>Aquest protocol és molt utilitzat en consultes de petició i resposta d’un sol cop i en aplicacions en què la rapidesa del lliurament és més important que l’exactitud de les dades</a:t>
            </a:r>
            <a:r>
              <a:rPr lang="ca-ES" sz="1600" b="0" i="0">
                <a:solidFill>
                  <a:srgbClr val="000000"/>
                </a:solidFill>
                <a:effectLst/>
                <a:latin typeface="Arial" panose="020B0604020202020204" pitchFamily="34" charset="0"/>
              </a:rPr>
              <a:t>, com per exemple en la transmissions de veu o de vídeo.</a:t>
            </a:r>
          </a:p>
        </p:txBody>
      </p:sp>
    </p:spTree>
    <p:extLst>
      <p:ext uri="{BB962C8B-B14F-4D97-AF65-F5344CB8AC3E}">
        <p14:creationId xmlns:p14="http://schemas.microsoft.com/office/powerpoint/2010/main" val="44737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MODEL TCP/IP: CAPA D’APLICACIÓ</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128121" y="1342803"/>
            <a:ext cx="9964077" cy="3139321"/>
          </a:xfrm>
          <a:prstGeom prst="rect">
            <a:avLst/>
          </a:prstGeom>
          <a:noFill/>
        </p:spPr>
        <p:txBody>
          <a:bodyPr wrap="square">
            <a:spAutoFit/>
          </a:bodyPr>
          <a:lstStyle/>
          <a:p>
            <a:pPr algn="l"/>
            <a:r>
              <a:rPr lang="ca-ES" b="1" i="0">
                <a:solidFill>
                  <a:srgbClr val="000000"/>
                </a:solidFill>
                <a:effectLst/>
                <a:latin typeface="Arial" panose="020B0604020202020204" pitchFamily="34" charset="0"/>
              </a:rPr>
              <a:t>Capa d'aplicació</a:t>
            </a:r>
          </a:p>
          <a:p>
            <a:pPr algn="l"/>
            <a:r>
              <a:rPr lang="ca-ES" b="0" i="0">
                <a:solidFill>
                  <a:srgbClr val="000000"/>
                </a:solidFill>
                <a:effectLst/>
                <a:latin typeface="Arial" panose="020B0604020202020204" pitchFamily="34" charset="0"/>
              </a:rPr>
              <a:t>La capa d’aplicació TCP/IP es correspon amb les capes d’aplicació, presentació i sessió del model OSI.</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La capa d’aplicació és la capa que els programes utilitzen per comunicar-se a través de la xarxa amb altres programes.</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Alguns programes que proporcionen serveis que treballen directament amb les aplicacions d’usuari i els seus corresponents protocols de la capa d’aplicació són, per exemple, HTTP (</a:t>
            </a:r>
            <a:r>
              <a:rPr lang="ca-ES" b="0" i="1">
                <a:solidFill>
                  <a:srgbClr val="000000"/>
                </a:solidFill>
                <a:effectLst/>
                <a:latin typeface="Arial" panose="020B0604020202020204" pitchFamily="34" charset="0"/>
              </a:rPr>
              <a:t>hypertext transfer protocol</a:t>
            </a:r>
            <a:r>
              <a:rPr lang="ca-ES" b="0" i="0">
                <a:solidFill>
                  <a:srgbClr val="000000"/>
                </a:solidFill>
                <a:effectLst/>
                <a:latin typeface="Arial" panose="020B0604020202020204" pitchFamily="34" charset="0"/>
              </a:rPr>
              <a:t>), FTP (</a:t>
            </a:r>
            <a:r>
              <a:rPr lang="ca-ES" b="0" i="1">
                <a:solidFill>
                  <a:srgbClr val="000000"/>
                </a:solidFill>
                <a:effectLst/>
                <a:latin typeface="Arial" panose="020B0604020202020204" pitchFamily="34" charset="0"/>
              </a:rPr>
              <a:t>file transfer protocol</a:t>
            </a:r>
            <a:r>
              <a:rPr lang="ca-ES" b="0" i="0">
                <a:solidFill>
                  <a:srgbClr val="000000"/>
                </a:solidFill>
                <a:effectLst/>
                <a:latin typeface="Arial" panose="020B0604020202020204" pitchFamily="34" charset="0"/>
              </a:rPr>
              <a:t>), SMTP (</a:t>
            </a:r>
            <a:r>
              <a:rPr lang="ca-ES" b="0" i="1">
                <a:solidFill>
                  <a:srgbClr val="000000"/>
                </a:solidFill>
                <a:effectLst/>
                <a:latin typeface="Arial" panose="020B0604020202020204" pitchFamily="34" charset="0"/>
              </a:rPr>
              <a:t>simple mail transfer protocol</a:t>
            </a:r>
            <a:r>
              <a:rPr lang="ca-ES" b="0" i="0">
                <a:solidFill>
                  <a:srgbClr val="000000"/>
                </a:solidFill>
                <a:effectLst/>
                <a:latin typeface="Arial" panose="020B0604020202020204" pitchFamily="34" charset="0"/>
              </a:rPr>
              <a:t>), SSH (</a:t>
            </a:r>
            <a:r>
              <a:rPr lang="ca-ES" b="0" i="1">
                <a:solidFill>
                  <a:srgbClr val="000000"/>
                </a:solidFill>
                <a:effectLst/>
                <a:latin typeface="Arial" panose="020B0604020202020204" pitchFamily="34" charset="0"/>
              </a:rPr>
              <a:t>secure shell</a:t>
            </a:r>
            <a:r>
              <a:rPr lang="ca-ES" b="0" i="0">
                <a:solidFill>
                  <a:srgbClr val="000000"/>
                </a:solidFill>
                <a:effectLst/>
                <a:latin typeface="Arial" panose="020B0604020202020204" pitchFamily="34" charset="0"/>
              </a:rPr>
              <a:t>), entre d’altres.</a:t>
            </a:r>
          </a:p>
        </p:txBody>
      </p:sp>
    </p:spTree>
    <p:extLst>
      <p:ext uri="{BB962C8B-B14F-4D97-AF65-F5344CB8AC3E}">
        <p14:creationId xmlns:p14="http://schemas.microsoft.com/office/powerpoint/2010/main" val="268177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QUÈ ES LA </a:t>
            </a:r>
            <a:r>
              <a:rPr lang="en-US" sz="2000" i="1">
                <a:solidFill>
                  <a:schemeClr val="accent5">
                    <a:lumMod val="75000"/>
                  </a:schemeClr>
                </a:solidFill>
              </a:rPr>
              <a:t>WORLD WIDE WEB?</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117" name="Título 1">
            <a:extLst>
              <a:ext uri="{FF2B5EF4-FFF2-40B4-BE49-F238E27FC236}">
                <a16:creationId xmlns:a16="http://schemas.microsoft.com/office/drawing/2014/main" id="{4D8358AF-3DE9-4158-947D-629D8872695E}"/>
              </a:ext>
            </a:extLst>
          </p:cNvPr>
          <p:cNvSpPr txBox="1">
            <a:spLocks/>
          </p:cNvSpPr>
          <p:nvPr/>
        </p:nvSpPr>
        <p:spPr>
          <a:xfrm>
            <a:off x="1229070" y="1548883"/>
            <a:ext cx="9881811" cy="58949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tx2"/>
                </a:solidFill>
              </a:rPr>
              <a:t>La </a:t>
            </a:r>
            <a:r>
              <a:rPr lang="en-US" sz="2000" i="1">
                <a:solidFill>
                  <a:schemeClr val="tx2"/>
                </a:solidFill>
              </a:rPr>
              <a:t>World Wide Web</a:t>
            </a:r>
            <a:r>
              <a:rPr lang="en-US" sz="2000">
                <a:solidFill>
                  <a:schemeClr val="tx2"/>
                </a:solidFill>
              </a:rPr>
              <a:t> (o simplement, </a:t>
            </a:r>
            <a:r>
              <a:rPr lang="en-US" sz="2000" i="1">
                <a:solidFill>
                  <a:schemeClr val="tx2"/>
                </a:solidFill>
              </a:rPr>
              <a:t>Internet)</a:t>
            </a:r>
            <a:r>
              <a:rPr lang="en-US" sz="2000">
                <a:solidFill>
                  <a:schemeClr val="tx2"/>
                </a:solidFill>
              </a:rPr>
              <a:t>, vista per un </a:t>
            </a:r>
            <a:r>
              <a:rPr lang="en-US" sz="2000" b="1">
                <a:solidFill>
                  <a:schemeClr val="tx2"/>
                </a:solidFill>
              </a:rPr>
              <a:t>ingenu:</a:t>
            </a:r>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sp>
        <p:nvSpPr>
          <p:cNvPr id="121" name="CuadroTexto 120">
            <a:extLst>
              <a:ext uri="{FF2B5EF4-FFF2-40B4-BE49-F238E27FC236}">
                <a16:creationId xmlns:a16="http://schemas.microsoft.com/office/drawing/2014/main" id="{3B4CEF3F-AF00-41FB-A4D1-DEE1F671B9E3}"/>
              </a:ext>
            </a:extLst>
          </p:cNvPr>
          <p:cNvSpPr txBox="1"/>
          <p:nvPr/>
        </p:nvSpPr>
        <p:spPr>
          <a:xfrm>
            <a:off x="6929368" y="5711833"/>
            <a:ext cx="5057690" cy="369332"/>
          </a:xfrm>
          <a:prstGeom prst="rect">
            <a:avLst/>
          </a:prstGeom>
          <a:noFill/>
        </p:spPr>
        <p:txBody>
          <a:bodyPr wrap="square">
            <a:spAutoFit/>
          </a:bodyPr>
          <a:lstStyle/>
          <a:p>
            <a:r>
              <a:rPr lang="ca-ES">
                <a:hlinkClick r:id="rId2"/>
              </a:rPr>
              <a:t>https://corriol.github.io/sxe/UD01/index.html</a:t>
            </a:r>
            <a:endParaRPr lang="ca-ES"/>
          </a:p>
        </p:txBody>
      </p:sp>
      <p:sp>
        <p:nvSpPr>
          <p:cNvPr id="3" name="Título 1">
            <a:extLst>
              <a:ext uri="{FF2B5EF4-FFF2-40B4-BE49-F238E27FC236}">
                <a16:creationId xmlns:a16="http://schemas.microsoft.com/office/drawing/2014/main" id="{A359975A-A329-8CC1-A37A-0B20C3B1937A}"/>
              </a:ext>
            </a:extLst>
          </p:cNvPr>
          <p:cNvSpPr txBox="1">
            <a:spLocks/>
          </p:cNvSpPr>
          <p:nvPr/>
        </p:nvSpPr>
        <p:spPr>
          <a:xfrm>
            <a:off x="5202200" y="5745600"/>
            <a:ext cx="2951862" cy="43705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1800">
                <a:solidFill>
                  <a:schemeClr val="tx2"/>
                </a:solidFill>
              </a:rPr>
              <a:t>Font primària:</a:t>
            </a: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pic>
        <p:nvPicPr>
          <p:cNvPr id="1026" name="Picture 2" descr="Xarxa">
            <a:extLst>
              <a:ext uri="{FF2B5EF4-FFF2-40B4-BE49-F238E27FC236}">
                <a16:creationId xmlns:a16="http://schemas.microsoft.com/office/drawing/2014/main" id="{1DDCC7D7-36AC-345D-A597-8B00EBA16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288" y="2221656"/>
            <a:ext cx="6771678" cy="301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7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MODEL TCP/IP: RESUM</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1026" name="Picture 2" descr="Quadre resum model TCP/IP">
            <a:extLst>
              <a:ext uri="{FF2B5EF4-FFF2-40B4-BE49-F238E27FC236}">
                <a16:creationId xmlns:a16="http://schemas.microsoft.com/office/drawing/2014/main" id="{56A818C3-C93B-35F8-494F-2BFCBD276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981" y="1766511"/>
            <a:ext cx="9589209" cy="320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43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ELS SERVEIS DE CAPA: ENCAPÇALAMENTS (</a:t>
            </a:r>
            <a:r>
              <a:rPr lang="en-US" sz="2000" i="1">
                <a:solidFill>
                  <a:schemeClr val="accent5">
                    <a:lumMod val="75000"/>
                  </a:schemeClr>
                </a:solidFill>
              </a:rPr>
              <a:t>HEADINGS)</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129" name="Picture 12" descr="Horse riding - Free animals icons">
            <a:extLst>
              <a:ext uri="{FF2B5EF4-FFF2-40B4-BE49-F238E27FC236}">
                <a16:creationId xmlns:a16="http://schemas.microsoft.com/office/drawing/2014/main" id="{2CCC966D-B702-6F5D-F921-0928F184A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972" y="4326014"/>
            <a:ext cx="1922386" cy="1922386"/>
          </a:xfrm>
          <a:prstGeom prst="rect">
            <a:avLst/>
          </a:prstGeom>
          <a:noFill/>
          <a:extLst>
            <a:ext uri="{909E8E84-426E-40DD-AFC4-6F175D3DCCD1}">
              <a14:hiddenFill xmlns:a14="http://schemas.microsoft.com/office/drawing/2010/main">
                <a:solidFill>
                  <a:srgbClr val="FFFFFF"/>
                </a:solidFill>
              </a14:hiddenFill>
            </a:ext>
          </a:extLst>
        </p:spPr>
      </p:pic>
      <p:grpSp>
        <p:nvGrpSpPr>
          <p:cNvPr id="131" name="Grupo 130">
            <a:extLst>
              <a:ext uri="{FF2B5EF4-FFF2-40B4-BE49-F238E27FC236}">
                <a16:creationId xmlns:a16="http://schemas.microsoft.com/office/drawing/2014/main" id="{C6C60D1C-B422-0F1B-23DB-E3813FDBDCC2}"/>
              </a:ext>
            </a:extLst>
          </p:cNvPr>
          <p:cNvGrpSpPr/>
          <p:nvPr/>
        </p:nvGrpSpPr>
        <p:grpSpPr>
          <a:xfrm>
            <a:off x="1853287" y="1503883"/>
            <a:ext cx="3870143" cy="3476778"/>
            <a:chOff x="1278858" y="1315036"/>
            <a:chExt cx="4840089" cy="4348138"/>
          </a:xfrm>
        </p:grpSpPr>
        <p:pic>
          <p:nvPicPr>
            <p:cNvPr id="2" name="Picture 8" descr="Pergamino - Iconos gratis de culturas">
              <a:extLst>
                <a:ext uri="{FF2B5EF4-FFF2-40B4-BE49-F238E27FC236}">
                  <a16:creationId xmlns:a16="http://schemas.microsoft.com/office/drawing/2014/main" id="{22ABAA91-DF76-41EC-1CD1-6BAD76D9B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60" y="1315036"/>
              <a:ext cx="538010" cy="5380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anguage Icon Vector Art, Icons, and Graphics for Free Download">
              <a:extLst>
                <a:ext uri="{FF2B5EF4-FFF2-40B4-BE49-F238E27FC236}">
                  <a16:creationId xmlns:a16="http://schemas.microsoft.com/office/drawing/2014/main" id="{7F1F4E75-8324-ACA4-C8BB-35B48C41C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5162" y="1984546"/>
              <a:ext cx="617200" cy="4522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cret grunge icon Royalty Free Vector Image - VectorStock">
              <a:extLst>
                <a:ext uri="{FF2B5EF4-FFF2-40B4-BE49-F238E27FC236}">
                  <a16:creationId xmlns:a16="http://schemas.microsoft.com/office/drawing/2014/main" id="{485E02BF-A6ED-2F3B-E9BC-B7BED93E5B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81" b="13288"/>
            <a:stretch/>
          </p:blipFill>
          <p:spPr bwMode="auto">
            <a:xfrm>
              <a:off x="1296703" y="2546214"/>
              <a:ext cx="733800" cy="6358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0" descr="Log, lore, mission, parchment, quest, question, scroll icon - Download on  Iconfinder">
              <a:extLst>
                <a:ext uri="{FF2B5EF4-FFF2-40B4-BE49-F238E27FC236}">
                  <a16:creationId xmlns:a16="http://schemas.microsoft.com/office/drawing/2014/main" id="{0BA89EFA-9B4D-86D8-425A-3B1EA54153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6296" y="1899090"/>
              <a:ext cx="573924" cy="57392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Language Icon Vector Art, Icons, and Graphics for Free Download">
              <a:extLst>
                <a:ext uri="{FF2B5EF4-FFF2-40B4-BE49-F238E27FC236}">
                  <a16:creationId xmlns:a16="http://schemas.microsoft.com/office/drawing/2014/main" id="{4005A909-9DB9-7E4C-3EF1-BDFC713B2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729" y="2679055"/>
              <a:ext cx="617200" cy="45229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0" descr="Log, lore, mission, parchment, quest, question, scroll icon - Download on  Iconfinder">
              <a:extLst>
                <a:ext uri="{FF2B5EF4-FFF2-40B4-BE49-F238E27FC236}">
                  <a16:creationId xmlns:a16="http://schemas.microsoft.com/office/drawing/2014/main" id="{732259EB-7D1D-EB3B-8A5C-AB3502B094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7863" y="2593599"/>
              <a:ext cx="573924" cy="57392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8" descr="route&quot; Icon - Download for free – Iconduck">
              <a:extLst>
                <a:ext uri="{FF2B5EF4-FFF2-40B4-BE49-F238E27FC236}">
                  <a16:creationId xmlns:a16="http://schemas.microsoft.com/office/drawing/2014/main" id="{58AC8D4A-3010-7AAF-2E96-CA41090173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929" y="3252286"/>
              <a:ext cx="545720" cy="54465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Secret grunge icon Royalty Free Vector Image - VectorStock">
              <a:extLst>
                <a:ext uri="{FF2B5EF4-FFF2-40B4-BE49-F238E27FC236}">
                  <a16:creationId xmlns:a16="http://schemas.microsoft.com/office/drawing/2014/main" id="{7A8C6A8F-4ED3-CEB8-38CF-8F6A88BC09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81" b="13288"/>
            <a:stretch/>
          </p:blipFill>
          <p:spPr bwMode="auto">
            <a:xfrm>
              <a:off x="2156033" y="3234724"/>
              <a:ext cx="733800" cy="63586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Language Icon Vector Art, Icons, and Graphics for Free Download">
              <a:extLst>
                <a:ext uri="{FF2B5EF4-FFF2-40B4-BE49-F238E27FC236}">
                  <a16:creationId xmlns:a16="http://schemas.microsoft.com/office/drawing/2014/main" id="{504BCE6F-8EE9-C537-1133-C72C389A1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6059" y="3367565"/>
              <a:ext cx="617200" cy="45229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0" descr="Log, lore, mission, parchment, quest, question, scroll icon - Download on  Iconfinder">
              <a:extLst>
                <a:ext uri="{FF2B5EF4-FFF2-40B4-BE49-F238E27FC236}">
                  <a16:creationId xmlns:a16="http://schemas.microsoft.com/office/drawing/2014/main" id="{B838FD4C-DF39-64E8-6FC0-ABDB38B47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7193" y="3282109"/>
              <a:ext cx="573924" cy="57392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4" descr="Location, map, route icon - Download on Iconfinder">
              <a:extLst>
                <a:ext uri="{FF2B5EF4-FFF2-40B4-BE49-F238E27FC236}">
                  <a16:creationId xmlns:a16="http://schemas.microsoft.com/office/drawing/2014/main" id="{55A47A96-45A9-27D0-F527-A9790E0A26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8752" y="3952738"/>
              <a:ext cx="652475" cy="652475"/>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8" descr="route&quot; Icon - Download for free – Iconduck">
              <a:extLst>
                <a:ext uri="{FF2B5EF4-FFF2-40B4-BE49-F238E27FC236}">
                  <a16:creationId xmlns:a16="http://schemas.microsoft.com/office/drawing/2014/main" id="{C925C38E-C8E5-3C11-721E-34A0AA83A6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6064" y="3980116"/>
              <a:ext cx="545720" cy="544654"/>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Secret grunge icon Royalty Free Vector Image - VectorStock">
              <a:extLst>
                <a:ext uri="{FF2B5EF4-FFF2-40B4-BE49-F238E27FC236}">
                  <a16:creationId xmlns:a16="http://schemas.microsoft.com/office/drawing/2014/main" id="{90F9F73E-A5B7-8B01-110F-FEC9B94B30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81" b="13288"/>
            <a:stretch/>
          </p:blipFill>
          <p:spPr bwMode="auto">
            <a:xfrm>
              <a:off x="2943168" y="3962554"/>
              <a:ext cx="733800" cy="635867"/>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4" descr="Language Icon Vector Art, Icons, and Graphics for Free Download">
              <a:extLst>
                <a:ext uri="{FF2B5EF4-FFF2-40B4-BE49-F238E27FC236}">
                  <a16:creationId xmlns:a16="http://schemas.microsoft.com/office/drawing/2014/main" id="{0B3D0828-1D54-FD16-14DB-8040538D5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194" y="4095395"/>
              <a:ext cx="617200" cy="45229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30" descr="Log, lore, mission, parchment, quest, question, scroll icon - Download on  Iconfinder">
              <a:extLst>
                <a:ext uri="{FF2B5EF4-FFF2-40B4-BE49-F238E27FC236}">
                  <a16:creationId xmlns:a16="http://schemas.microsoft.com/office/drawing/2014/main" id="{7EF22E92-E80F-3FB4-2264-AA6C7F1B7A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328" y="4009939"/>
              <a:ext cx="573924" cy="573924"/>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16" descr="Horse Road Sign Stock Illustrations – 666 Horse Road Sign Stock  Illustrations, Vectors &amp; Clipart - Dreamstime">
              <a:extLst>
                <a:ext uri="{FF2B5EF4-FFF2-40B4-BE49-F238E27FC236}">
                  <a16:creationId xmlns:a16="http://schemas.microsoft.com/office/drawing/2014/main" id="{E20F3434-6A6D-A827-A117-1F33AF924F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4893" y="4752528"/>
              <a:ext cx="544267" cy="544267"/>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4" descr="Location, map, route icon - Download on Iconfinder">
              <a:extLst>
                <a:ext uri="{FF2B5EF4-FFF2-40B4-BE49-F238E27FC236}">
                  <a16:creationId xmlns:a16="http://schemas.microsoft.com/office/drawing/2014/main" id="{0CA021E5-9F2D-9A2B-27EC-E915DFA45B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3623" y="4684863"/>
              <a:ext cx="652475" cy="652475"/>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8" descr="route&quot; Icon - Download for free – Iconduck">
              <a:extLst>
                <a:ext uri="{FF2B5EF4-FFF2-40B4-BE49-F238E27FC236}">
                  <a16:creationId xmlns:a16="http://schemas.microsoft.com/office/drawing/2014/main" id="{38265DA9-CB2E-0065-DA91-C3F9262E1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0935" y="4712241"/>
              <a:ext cx="545720" cy="544654"/>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Secret grunge icon Royalty Free Vector Image - VectorStock">
              <a:extLst>
                <a:ext uri="{FF2B5EF4-FFF2-40B4-BE49-F238E27FC236}">
                  <a16:creationId xmlns:a16="http://schemas.microsoft.com/office/drawing/2014/main" id="{367DE95B-6D02-9BA5-357B-A84269B46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81" b="13288"/>
            <a:stretch/>
          </p:blipFill>
          <p:spPr bwMode="auto">
            <a:xfrm>
              <a:off x="3668039" y="4694679"/>
              <a:ext cx="733800" cy="635867"/>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4" descr="Language Icon Vector Art, Icons, and Graphics for Free Download">
              <a:extLst>
                <a:ext uri="{FF2B5EF4-FFF2-40B4-BE49-F238E27FC236}">
                  <a16:creationId xmlns:a16="http://schemas.microsoft.com/office/drawing/2014/main" id="{CF1AD068-A355-3813-6D10-35221BCC2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065" y="4827520"/>
              <a:ext cx="617200" cy="45229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30" descr="Log, lore, mission, parchment, quest, question, scroll icon - Download on  Iconfinder">
              <a:extLst>
                <a:ext uri="{FF2B5EF4-FFF2-40B4-BE49-F238E27FC236}">
                  <a16:creationId xmlns:a16="http://schemas.microsoft.com/office/drawing/2014/main" id="{B10B616C-3466-6044-5E02-834AE9A2D8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9199" y="4742064"/>
              <a:ext cx="573924" cy="573924"/>
            </a:xfrm>
            <a:prstGeom prst="rect">
              <a:avLst/>
            </a:prstGeom>
            <a:noFill/>
            <a:extLst>
              <a:ext uri="{909E8E84-426E-40DD-AFC4-6F175D3DCCD1}">
                <a14:hiddenFill xmlns:a14="http://schemas.microsoft.com/office/drawing/2010/main">
                  <a:solidFill>
                    <a:srgbClr val="FFFFFF"/>
                  </a:solidFill>
                </a14:hiddenFill>
              </a:ext>
            </a:extLst>
          </p:spPr>
        </p:pic>
        <p:sp>
          <p:nvSpPr>
            <p:cNvPr id="130" name="Cerrar llave 129">
              <a:extLst>
                <a:ext uri="{FF2B5EF4-FFF2-40B4-BE49-F238E27FC236}">
                  <a16:creationId xmlns:a16="http://schemas.microsoft.com/office/drawing/2014/main" id="{09C9A2AB-5529-295F-37C8-18AA9D4E563A}"/>
                </a:ext>
              </a:extLst>
            </p:cNvPr>
            <p:cNvSpPr/>
            <p:nvPr/>
          </p:nvSpPr>
          <p:spPr>
            <a:xfrm rot="5400000">
              <a:off x="3556347" y="3100573"/>
              <a:ext cx="285112" cy="4840089"/>
            </a:xfrm>
            <a:prstGeom prst="rightBrace">
              <a:avLst>
                <a:gd name="adj1" fmla="val 8333"/>
                <a:gd name="adj2" fmla="val 4984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pic>
        <p:nvPicPr>
          <p:cNvPr id="3080" name="Picture 8" descr="Saco de navidad - Iconos gratis de navidad">
            <a:extLst>
              <a:ext uri="{FF2B5EF4-FFF2-40B4-BE49-F238E27FC236}">
                <a16:creationId xmlns:a16="http://schemas.microsoft.com/office/drawing/2014/main" id="{6312F1DE-A13A-B0EE-6428-1B2A3AA998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8276" y="5109789"/>
            <a:ext cx="885088" cy="88508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8" descr="Saco de navidad - Iconos gratis de navidad">
            <a:extLst>
              <a:ext uri="{FF2B5EF4-FFF2-40B4-BE49-F238E27FC236}">
                <a16:creationId xmlns:a16="http://schemas.microsoft.com/office/drawing/2014/main" id="{96C9DBF0-9F2C-1FA1-A8F0-3DBCD535B88A}"/>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6275496" y="4667545"/>
            <a:ext cx="454074" cy="45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8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ELS SERVEIS DE CAPA: ENCAPÇALAMENTS (</a:t>
            </a:r>
            <a:r>
              <a:rPr lang="en-US" sz="2000" i="1">
                <a:solidFill>
                  <a:schemeClr val="accent5">
                    <a:lumMod val="75000"/>
                  </a:schemeClr>
                </a:solidFill>
              </a:rPr>
              <a:t>HEADINGS)</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9218" name="Picture 2" descr="Las distintas capas">
            <a:extLst>
              <a:ext uri="{FF2B5EF4-FFF2-40B4-BE49-F238E27FC236}">
                <a16:creationId xmlns:a16="http://schemas.microsoft.com/office/drawing/2014/main" id="{1926CE4D-FA4F-C7A0-24A6-9E338EBFA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6" y="2097799"/>
            <a:ext cx="8345058" cy="27990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Physical Layer Compliance Testing for 100BASE-TX">
            <a:extLst>
              <a:ext uri="{FF2B5EF4-FFF2-40B4-BE49-F238E27FC236}">
                <a16:creationId xmlns:a16="http://schemas.microsoft.com/office/drawing/2014/main" id="{82F626A1-DC3D-32F0-98A0-CEE32E09C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462" y="5211959"/>
            <a:ext cx="1323608" cy="9490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12. Formato de la trama Ethernet. | Download Scientific Diagram">
            <a:extLst>
              <a:ext uri="{FF2B5EF4-FFF2-40B4-BE49-F238E27FC236}">
                <a16:creationId xmlns:a16="http://schemas.microsoft.com/office/drawing/2014/main" id="{8F35968E-B4D4-DD97-6438-28C73E8B8A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4500"/>
          <a:stretch/>
        </p:blipFill>
        <p:spPr bwMode="auto">
          <a:xfrm>
            <a:off x="781709" y="4975932"/>
            <a:ext cx="3317928" cy="1515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Solved] Why YouTube Videos are not Buffering Fully when Paused?">
            <a:extLst>
              <a:ext uri="{FF2B5EF4-FFF2-40B4-BE49-F238E27FC236}">
                <a16:creationId xmlns:a16="http://schemas.microsoft.com/office/drawing/2014/main" id="{3F22BD83-0AF9-596F-1842-5B38053A73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5929" y="863902"/>
            <a:ext cx="1892689" cy="1138526"/>
          </a:xfrm>
          <a:prstGeom prst="rect">
            <a:avLst/>
          </a:prstGeom>
          <a:noFill/>
          <a:extLst>
            <a:ext uri="{909E8E84-426E-40DD-AFC4-6F175D3DCCD1}">
              <a14:hiddenFill xmlns:a14="http://schemas.microsoft.com/office/drawing/2010/main">
                <a:solidFill>
                  <a:srgbClr val="FFFFFF"/>
                </a:solidFill>
              </a14:hiddenFill>
            </a:ext>
          </a:extLst>
        </p:spPr>
      </p:pic>
      <p:sp>
        <p:nvSpPr>
          <p:cNvPr id="41" name="Título 1">
            <a:extLst>
              <a:ext uri="{FF2B5EF4-FFF2-40B4-BE49-F238E27FC236}">
                <a16:creationId xmlns:a16="http://schemas.microsoft.com/office/drawing/2014/main" id="{3BC78626-043D-8915-DBDB-6F752D63A84F}"/>
              </a:ext>
            </a:extLst>
          </p:cNvPr>
          <p:cNvSpPr txBox="1">
            <a:spLocks/>
          </p:cNvSpPr>
          <p:nvPr/>
        </p:nvSpPr>
        <p:spPr>
          <a:xfrm>
            <a:off x="6790408" y="5423118"/>
            <a:ext cx="4949063" cy="589494"/>
          </a:xfrm>
          <a:prstGeom prst="rect">
            <a:avLst/>
          </a:prstGeom>
        </p:spPr>
        <p:txBody>
          <a:bodyPr vert="horz" lIns="91440" tIns="45720" rIns="91440" bIns="45720" rtlCol="0" anchor="t">
            <a:normAutofit fontScale="92500" lnSpcReduction="100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b="1">
                <a:solidFill>
                  <a:schemeClr val="tx2"/>
                </a:solidFill>
              </a:rPr>
              <a:t>missatge</a:t>
            </a:r>
            <a:r>
              <a:rPr lang="en-US" sz="2000">
                <a:solidFill>
                  <a:schemeClr val="tx2"/>
                </a:solidFill>
              </a:rPr>
              <a:t> HTTP, </a:t>
            </a:r>
            <a:r>
              <a:rPr lang="en-US" sz="2000" b="1">
                <a:solidFill>
                  <a:schemeClr val="tx2"/>
                </a:solidFill>
              </a:rPr>
              <a:t>segment</a:t>
            </a:r>
            <a:r>
              <a:rPr lang="en-US" sz="2000">
                <a:solidFill>
                  <a:schemeClr val="tx2"/>
                </a:solidFill>
              </a:rPr>
              <a:t> TCP, </a:t>
            </a:r>
            <a:r>
              <a:rPr lang="en-US" sz="2000" b="1">
                <a:solidFill>
                  <a:schemeClr val="tx2"/>
                </a:solidFill>
              </a:rPr>
              <a:t>paquet</a:t>
            </a:r>
            <a:r>
              <a:rPr lang="en-US" sz="2000">
                <a:solidFill>
                  <a:schemeClr val="tx2"/>
                </a:solidFill>
              </a:rPr>
              <a:t> IP, </a:t>
            </a:r>
            <a:r>
              <a:rPr lang="en-US" sz="2000" b="1">
                <a:solidFill>
                  <a:schemeClr val="tx2"/>
                </a:solidFill>
              </a:rPr>
              <a:t>trama</a:t>
            </a:r>
            <a:r>
              <a:rPr lang="en-US" sz="2000">
                <a:solidFill>
                  <a:schemeClr val="tx2"/>
                </a:solidFill>
              </a:rPr>
              <a:t> (</a:t>
            </a:r>
            <a:r>
              <a:rPr lang="en-US" sz="2000" i="1">
                <a:solidFill>
                  <a:schemeClr val="tx2"/>
                </a:solidFill>
              </a:rPr>
              <a:t>frame</a:t>
            </a:r>
            <a:r>
              <a:rPr lang="en-US" sz="2000">
                <a:solidFill>
                  <a:schemeClr val="tx2"/>
                </a:solidFill>
              </a:rPr>
              <a:t>) Ethernet, </a:t>
            </a:r>
            <a:r>
              <a:rPr lang="en-US" sz="2000" b="1">
                <a:solidFill>
                  <a:schemeClr val="tx2"/>
                </a:solidFill>
              </a:rPr>
              <a:t>bit</a:t>
            </a:r>
            <a:r>
              <a:rPr lang="en-US" sz="2000">
                <a:solidFill>
                  <a:schemeClr val="tx2"/>
                </a:solidFill>
              </a:rPr>
              <a:t> lògic ó físic</a:t>
            </a: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spTree>
    <p:extLst>
      <p:ext uri="{BB962C8B-B14F-4D97-AF65-F5344CB8AC3E}">
        <p14:creationId xmlns:p14="http://schemas.microsoft.com/office/powerpoint/2010/main" val="1547606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FUNCIONS D’UN NODE </a:t>
            </a:r>
            <a:r>
              <a:rPr lang="en-US" sz="2000" i="1">
                <a:solidFill>
                  <a:schemeClr val="accent5">
                    <a:lumMod val="75000"/>
                  </a:schemeClr>
                </a:solidFill>
              </a:rPr>
              <a:t>IP</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493563" y="1426680"/>
            <a:ext cx="8885872" cy="3416320"/>
          </a:xfrm>
          <a:prstGeom prst="rect">
            <a:avLst/>
          </a:prstGeom>
          <a:noFill/>
        </p:spPr>
        <p:txBody>
          <a:bodyPr wrap="square">
            <a:spAutoFit/>
          </a:bodyPr>
          <a:lstStyle/>
          <a:p>
            <a:pPr algn="l"/>
            <a:r>
              <a:rPr lang="ca-ES" b="0" i="0">
                <a:solidFill>
                  <a:srgbClr val="000000"/>
                </a:solidFill>
                <a:effectLst/>
                <a:latin typeface="Arial" panose="020B0604020202020204" pitchFamily="34" charset="0"/>
              </a:rPr>
              <a:t>El protocol IP té les següents funcions:</a:t>
            </a:r>
          </a:p>
          <a:p>
            <a:pPr algn="l"/>
            <a:endParaRPr lang="ca-ES" b="0" i="0">
              <a:solidFill>
                <a:srgbClr val="000000"/>
              </a:solidFill>
              <a:effectLst/>
              <a:latin typeface="Arial" panose="020B0604020202020204" pitchFamily="34" charset="0"/>
            </a:endParaRPr>
          </a:p>
          <a:p>
            <a:pPr lvl="1">
              <a:buFont typeface="Arial" panose="020B0604020202020204" pitchFamily="34" charset="0"/>
              <a:buChar char="•"/>
            </a:pPr>
            <a:r>
              <a:rPr lang="ca-ES" b="0" i="0">
                <a:solidFill>
                  <a:srgbClr val="000000"/>
                </a:solidFill>
                <a:effectLst/>
                <a:latin typeface="Arial" panose="020B0604020202020204" pitchFamily="34" charset="0"/>
              </a:rPr>
              <a:t>Triar el camí més adequat per a enviar els paquets.</a:t>
            </a:r>
          </a:p>
          <a:p>
            <a:pPr lvl="1">
              <a:buFont typeface="Arial" panose="020B0604020202020204" pitchFamily="34" charset="0"/>
              <a:buChar char="•"/>
            </a:pPr>
            <a:endParaRPr lang="ca-ES" b="0" i="0">
              <a:solidFill>
                <a:srgbClr val="000000"/>
              </a:solidFill>
              <a:effectLst/>
              <a:latin typeface="Arial" panose="020B0604020202020204" pitchFamily="34" charset="0"/>
            </a:endParaRPr>
          </a:p>
          <a:p>
            <a:pPr lvl="1">
              <a:buFont typeface="Arial" panose="020B0604020202020204" pitchFamily="34" charset="0"/>
              <a:buChar char="•"/>
            </a:pPr>
            <a:r>
              <a:rPr lang="ca-ES" b="0" i="0">
                <a:solidFill>
                  <a:srgbClr val="000000"/>
                </a:solidFill>
                <a:effectLst/>
                <a:latin typeface="Arial" panose="020B0604020202020204" pitchFamily="34" charset="0"/>
              </a:rPr>
              <a:t>Implementa un servei d'enviament amb les característiques següents:</a:t>
            </a:r>
          </a:p>
          <a:p>
            <a:pPr lvl="1">
              <a:buFont typeface="Arial" panose="020B0604020202020204" pitchFamily="34" charset="0"/>
              <a:buChar char="•"/>
            </a:pPr>
            <a:endParaRPr lang="ca-ES" b="0" i="0">
              <a:solidFill>
                <a:srgbClr val="000000"/>
              </a:solidFill>
              <a:effectLst/>
              <a:latin typeface="Arial" panose="020B0604020202020204" pitchFamily="34" charset="0"/>
            </a:endParaRPr>
          </a:p>
          <a:p>
            <a:pPr marL="1200150" lvl="2" indent="-285750">
              <a:buFont typeface="Arial" panose="020B0604020202020204" pitchFamily="34" charset="0"/>
              <a:buChar char="•"/>
            </a:pPr>
            <a:r>
              <a:rPr lang="ca-ES" b="1" i="0">
                <a:solidFill>
                  <a:srgbClr val="000000"/>
                </a:solidFill>
                <a:effectLst/>
                <a:latin typeface="Arial" panose="020B0604020202020204" pitchFamily="34" charset="0"/>
              </a:rPr>
              <a:t>No orientat a la connexió</a:t>
            </a:r>
            <a:r>
              <a:rPr lang="ca-ES" b="0" i="0">
                <a:solidFill>
                  <a:srgbClr val="000000"/>
                </a:solidFill>
                <a:effectLst/>
                <a:latin typeface="Arial" panose="020B0604020202020204" pitchFamily="34" charset="0"/>
              </a:rPr>
              <a:t>. Cada paquet pot seguir un camí distint. Per la qual cosa poden arribar desordenats.</a:t>
            </a:r>
          </a:p>
          <a:p>
            <a:pPr marL="1200150" lvl="2" indent="-285750">
              <a:buFont typeface="Arial" panose="020B0604020202020204" pitchFamily="34" charset="0"/>
              <a:buChar char="•"/>
            </a:pPr>
            <a:endParaRPr lang="ca-ES" b="0" i="0">
              <a:solidFill>
                <a:srgbClr val="000000"/>
              </a:solidFill>
              <a:effectLst/>
              <a:latin typeface="Arial" panose="020B0604020202020204" pitchFamily="34" charset="0"/>
            </a:endParaRPr>
          </a:p>
          <a:p>
            <a:pPr marL="1200150" lvl="2" indent="-285750">
              <a:buFont typeface="Arial" panose="020B0604020202020204" pitchFamily="34" charset="0"/>
              <a:buChar char="•"/>
            </a:pPr>
            <a:r>
              <a:rPr lang="ca-ES" b="1" i="0">
                <a:solidFill>
                  <a:srgbClr val="000000"/>
                </a:solidFill>
                <a:effectLst/>
                <a:latin typeface="Arial" panose="020B0604020202020204" pitchFamily="34" charset="0"/>
              </a:rPr>
              <a:t>No fiable</a:t>
            </a:r>
            <a:r>
              <a:rPr lang="ca-ES" b="0" i="0">
                <a:solidFill>
                  <a:srgbClr val="000000"/>
                </a:solidFill>
                <a:effectLst/>
                <a:latin typeface="Arial" panose="020B0604020202020204" pitchFamily="34" charset="0"/>
              </a:rPr>
              <a:t>. Els paquets poden perdre's, danyar-se o arribar amb retard.</a:t>
            </a:r>
          </a:p>
          <a:p>
            <a:pPr marL="1200150" lvl="2" indent="-285750">
              <a:buFont typeface="Arial" panose="020B0604020202020204" pitchFamily="34" charset="0"/>
              <a:buChar char="•"/>
            </a:pPr>
            <a:endParaRPr lang="ca-ES" b="0" i="0">
              <a:solidFill>
                <a:srgbClr val="000000"/>
              </a:solidFill>
              <a:effectLst/>
              <a:latin typeface="Arial" panose="020B0604020202020204" pitchFamily="34" charset="0"/>
            </a:endParaRPr>
          </a:p>
          <a:p>
            <a:pPr lvl="1">
              <a:buFont typeface="Arial" panose="020B0604020202020204" pitchFamily="34" charset="0"/>
              <a:buChar char="•"/>
            </a:pPr>
            <a:r>
              <a:rPr lang="ca-ES" b="0" i="0">
                <a:solidFill>
                  <a:srgbClr val="000000"/>
                </a:solidFill>
                <a:effectLst/>
                <a:latin typeface="Arial" panose="020B0604020202020204" pitchFamily="34" charset="0"/>
              </a:rPr>
              <a:t>Proporciona un mecanisme d'adreçament lògic (adreces IP).</a:t>
            </a:r>
          </a:p>
        </p:txBody>
      </p:sp>
    </p:spTree>
    <p:extLst>
      <p:ext uri="{BB962C8B-B14F-4D97-AF65-F5344CB8AC3E}">
        <p14:creationId xmlns:p14="http://schemas.microsoft.com/office/powerpoint/2010/main" val="31106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ADREÇAMENT </a:t>
            </a:r>
            <a:r>
              <a:rPr lang="en-US" sz="2000" i="1">
                <a:solidFill>
                  <a:schemeClr val="accent5">
                    <a:lumMod val="75000"/>
                  </a:schemeClr>
                </a:solidFill>
              </a:rPr>
              <a:t>IP</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493563" y="1426680"/>
            <a:ext cx="8885872" cy="1200329"/>
          </a:xfrm>
          <a:prstGeom prst="rect">
            <a:avLst/>
          </a:prstGeom>
          <a:noFill/>
        </p:spPr>
        <p:txBody>
          <a:bodyPr wrap="square">
            <a:spAutoFit/>
          </a:bodyPr>
          <a:lstStyle/>
          <a:p>
            <a:pPr algn="l"/>
            <a:r>
              <a:rPr lang="ca-ES" b="0" i="0">
                <a:solidFill>
                  <a:srgbClr val="000000"/>
                </a:solidFill>
                <a:effectLst/>
                <a:latin typeface="Arial" panose="020B0604020202020204" pitchFamily="34" charset="0"/>
              </a:rPr>
              <a:t>L’adreça IP és un nombre de 32 bits que identifica cada una de les màquines que estan connectades a Internet o a qualsevol xarxa, i també la xarxa a la qual estan connectades. Una part de l’adreça IP, segons la seua màscara de xarxa, serveix per identificar la xarxa, sent el tros restant de la direcció IP la que identifica la màquina.</a:t>
            </a:r>
          </a:p>
        </p:txBody>
      </p:sp>
      <p:pic>
        <p:nvPicPr>
          <p:cNvPr id="2050" name="Picture 2" descr="IP dividida en xarxa i ordinador ">
            <a:extLst>
              <a:ext uri="{FF2B5EF4-FFF2-40B4-BE49-F238E27FC236}">
                <a16:creationId xmlns:a16="http://schemas.microsoft.com/office/drawing/2014/main" id="{951B7A61-376A-6448-2037-6959295BC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085" y="3126623"/>
            <a:ext cx="6753225"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797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CLASSES D’ADRECES IP</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4098" name="Picture 2" descr="Tricks to remember five classes of IPv4 | by Geeky much! | Networks &amp;  Security | Medium">
            <a:extLst>
              <a:ext uri="{FF2B5EF4-FFF2-40B4-BE49-F238E27FC236}">
                <a16:creationId xmlns:a16="http://schemas.microsoft.com/office/drawing/2014/main" id="{9E89953F-ACBF-25AC-652A-ABC1E6AB0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51" y="1882605"/>
            <a:ext cx="9664286" cy="355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448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CLASSES D’ADRECES IP</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493563" y="1426680"/>
            <a:ext cx="8885872" cy="4801314"/>
          </a:xfrm>
          <a:prstGeom prst="rect">
            <a:avLst/>
          </a:prstGeom>
          <a:noFill/>
        </p:spPr>
        <p:txBody>
          <a:bodyPr wrap="square">
            <a:spAutoFit/>
          </a:bodyPr>
          <a:lstStyle/>
          <a:p>
            <a:pPr algn="l">
              <a:buFont typeface="Arial" panose="020B0604020202020204" pitchFamily="34" charset="0"/>
              <a:buChar char="•"/>
            </a:pPr>
            <a:r>
              <a:rPr lang="ca-ES" sz="1600" b="0" i="0">
                <a:solidFill>
                  <a:srgbClr val="000000"/>
                </a:solidFill>
                <a:effectLst/>
                <a:latin typeface="Arial" panose="020B0604020202020204" pitchFamily="34" charset="0"/>
              </a:rPr>
              <a:t>Quan l’identificador d’equip és 0, es fa referència a la xarxa a la qual està connectat. Per exemple: 10.0.0.</a:t>
            </a:r>
            <a:r>
              <a:rPr lang="ca-ES" sz="1600" b="1" i="0">
                <a:solidFill>
                  <a:srgbClr val="000000"/>
                </a:solidFill>
                <a:effectLst/>
                <a:latin typeface="Arial" panose="020B0604020202020204" pitchFamily="34" charset="0"/>
              </a:rPr>
              <a:t>0</a:t>
            </a:r>
            <a:r>
              <a:rPr lang="ca-ES" sz="1600" b="0" i="0">
                <a:solidFill>
                  <a:srgbClr val="000000"/>
                </a:solidFill>
                <a:effectLst/>
                <a:latin typeface="Arial" panose="020B0604020202020204" pitchFamily="34" charset="0"/>
              </a:rPr>
              <a:t>/8</a:t>
            </a:r>
          </a:p>
          <a:p>
            <a:pPr algn="l">
              <a:buFont typeface="Arial" panose="020B0604020202020204" pitchFamily="34" charset="0"/>
              <a:buChar char="•"/>
            </a:pPr>
            <a:endParaRPr lang="ca-ES" sz="1600" b="0" i="0">
              <a:solidFill>
                <a:srgbClr val="000000"/>
              </a:solidFill>
              <a:effectLst/>
              <a:latin typeface="Arial" panose="020B0604020202020204" pitchFamily="34" charset="0"/>
            </a:endParaRPr>
          </a:p>
          <a:p>
            <a:pPr algn="l">
              <a:buFont typeface="Arial" panose="020B0604020202020204" pitchFamily="34" charset="0"/>
              <a:buChar char="•"/>
            </a:pPr>
            <a:r>
              <a:rPr lang="ca-ES" sz="1600" b="0" i="0">
                <a:solidFill>
                  <a:srgbClr val="000000"/>
                </a:solidFill>
                <a:effectLst/>
                <a:latin typeface="Arial" panose="020B0604020202020204" pitchFamily="34" charset="0"/>
              </a:rPr>
              <a:t>Quan l’identificador d’equip són tot 1 vol dir totes les màquines; això seria una adreça de difusió (</a:t>
            </a:r>
            <a:r>
              <a:rPr lang="ca-ES" sz="1600" b="0" i="1">
                <a:solidFill>
                  <a:srgbClr val="000000"/>
                </a:solidFill>
                <a:effectLst/>
                <a:latin typeface="Arial" panose="020B0604020202020204" pitchFamily="34" charset="0"/>
              </a:rPr>
              <a:t>broadcast)</a:t>
            </a:r>
            <a:r>
              <a:rPr lang="ca-ES" sz="1600" b="0" i="0">
                <a:solidFill>
                  <a:srgbClr val="000000"/>
                </a:solidFill>
                <a:effectLst/>
                <a:latin typeface="Arial" panose="020B0604020202020204" pitchFamily="34" charset="0"/>
              </a:rPr>
              <a:t>. Per exemple: 10.255.255.</a:t>
            </a:r>
            <a:r>
              <a:rPr lang="ca-ES" sz="1600" b="1" i="0">
                <a:solidFill>
                  <a:srgbClr val="000000"/>
                </a:solidFill>
                <a:effectLst/>
                <a:latin typeface="Arial" panose="020B0604020202020204" pitchFamily="34" charset="0"/>
              </a:rPr>
              <a:t>255</a:t>
            </a:r>
            <a:r>
              <a:rPr lang="ca-ES" sz="1600" b="0" i="0">
                <a:solidFill>
                  <a:srgbClr val="000000"/>
                </a:solidFill>
                <a:effectLst/>
                <a:latin typeface="Arial" panose="020B0604020202020204" pitchFamily="34" charset="0"/>
              </a:rPr>
              <a:t>/8</a:t>
            </a:r>
          </a:p>
          <a:p>
            <a:pPr algn="l">
              <a:buFont typeface="Arial" panose="020B0604020202020204" pitchFamily="34" charset="0"/>
              <a:buChar char="•"/>
            </a:pPr>
            <a:endParaRPr lang="ca-ES" sz="1600" b="0" i="0">
              <a:solidFill>
                <a:srgbClr val="000000"/>
              </a:solidFill>
              <a:effectLst/>
              <a:latin typeface="Arial" panose="020B0604020202020204" pitchFamily="34" charset="0"/>
            </a:endParaRPr>
          </a:p>
          <a:p>
            <a:pPr algn="l">
              <a:buFont typeface="Arial" panose="020B0604020202020204" pitchFamily="34" charset="0"/>
              <a:buChar char="•"/>
            </a:pPr>
            <a:r>
              <a:rPr lang="ca-ES" sz="1600" b="0" i="0">
                <a:solidFill>
                  <a:srgbClr val="000000"/>
                </a:solidFill>
                <a:effectLst/>
                <a:latin typeface="Arial" panose="020B0604020202020204" pitchFamily="34" charset="0"/>
              </a:rPr>
              <a:t>Quan tota l’adreça són 0 indica totes les IPs de la màquina. Per exemple: 0.0.0.0/0</a:t>
            </a:r>
          </a:p>
          <a:p>
            <a:pPr algn="l">
              <a:buFont typeface="Arial" panose="020B0604020202020204" pitchFamily="34" charset="0"/>
              <a:buChar char="•"/>
            </a:pPr>
            <a:endParaRPr lang="ca-ES" sz="1600" b="0" i="0">
              <a:solidFill>
                <a:srgbClr val="000000"/>
              </a:solidFill>
              <a:effectLst/>
              <a:latin typeface="Arial" panose="020B0604020202020204" pitchFamily="34" charset="0"/>
            </a:endParaRPr>
          </a:p>
          <a:p>
            <a:pPr algn="l">
              <a:buFont typeface="Arial" panose="020B0604020202020204" pitchFamily="34" charset="0"/>
              <a:buChar char="•"/>
            </a:pPr>
            <a:r>
              <a:rPr lang="ca-ES" sz="1600" b="0" i="0">
                <a:solidFill>
                  <a:srgbClr val="000000"/>
                </a:solidFill>
                <a:effectLst/>
                <a:latin typeface="Arial" panose="020B0604020202020204" pitchFamily="34" charset="0"/>
              </a:rPr>
              <a:t>Adreça de </a:t>
            </a:r>
            <a:r>
              <a:rPr lang="ca-ES" sz="1600" b="0" i="1">
                <a:solidFill>
                  <a:srgbClr val="000000"/>
                </a:solidFill>
                <a:effectLst/>
                <a:latin typeface="Arial" panose="020B0604020202020204" pitchFamily="34" charset="0"/>
              </a:rPr>
              <a:t>loopback</a:t>
            </a:r>
            <a:r>
              <a:rPr lang="ca-ES" sz="1600" b="0" i="0">
                <a:solidFill>
                  <a:srgbClr val="000000"/>
                </a:solidFill>
                <a:effectLst/>
                <a:latin typeface="Arial" panose="020B0604020202020204" pitchFamily="34" charset="0"/>
              </a:rPr>
              <a:t>. La xarxa </a:t>
            </a:r>
            <a:r>
              <a:rPr lang="ca-ES" sz="1600" b="1" i="0">
                <a:solidFill>
                  <a:srgbClr val="000000"/>
                </a:solidFill>
                <a:effectLst/>
                <a:latin typeface="Arial" panose="020B0604020202020204" pitchFamily="34" charset="0"/>
              </a:rPr>
              <a:t>127.0.0.0</a:t>
            </a:r>
            <a:r>
              <a:rPr lang="ca-ES" sz="1600" b="0" i="0">
                <a:solidFill>
                  <a:srgbClr val="000000"/>
                </a:solidFill>
                <a:effectLst/>
                <a:latin typeface="Arial" panose="020B0604020202020204" pitchFamily="34" charset="0"/>
              </a:rPr>
              <a:t>/8 indica que el paquet es que a la mateixa màquina i retorna internament, es refereix sempre al equip local.</a:t>
            </a:r>
          </a:p>
          <a:p>
            <a:pPr algn="l">
              <a:buFont typeface="Arial" panose="020B0604020202020204" pitchFamily="34" charset="0"/>
              <a:buChar char="•"/>
            </a:pPr>
            <a:endParaRPr lang="ca-ES" sz="1600" b="0" i="0">
              <a:solidFill>
                <a:srgbClr val="000000"/>
              </a:solidFill>
              <a:effectLst/>
              <a:latin typeface="Arial" panose="020B0604020202020204" pitchFamily="34" charset="0"/>
            </a:endParaRPr>
          </a:p>
          <a:p>
            <a:pPr algn="l">
              <a:buFont typeface="Arial" panose="020B0604020202020204" pitchFamily="34" charset="0"/>
              <a:buChar char="•"/>
            </a:pPr>
            <a:r>
              <a:rPr lang="ca-ES" sz="1600" b="1" i="0">
                <a:solidFill>
                  <a:srgbClr val="000000"/>
                </a:solidFill>
                <a:effectLst/>
                <a:latin typeface="Arial" panose="020B0604020202020204" pitchFamily="34" charset="0"/>
              </a:rPr>
              <a:t>Adreces privades</a:t>
            </a:r>
            <a:r>
              <a:rPr lang="ca-ES" sz="1600" b="0" i="0">
                <a:solidFill>
                  <a:srgbClr val="000000"/>
                </a:solidFill>
                <a:effectLst/>
                <a:latin typeface="Arial" panose="020B0604020202020204" pitchFamily="34" charset="0"/>
              </a:rPr>
              <a:t>. Són adreces que només es poden utilitzar dins d’una organització privada no encaminables. Els blocs d’adreces privades són els següents:</a:t>
            </a:r>
          </a:p>
          <a:p>
            <a:pPr marL="742950" lvl="1" indent="-285750" algn="l">
              <a:buFont typeface="Arial" panose="020B0604020202020204" pitchFamily="34" charset="0"/>
              <a:buChar char="•"/>
            </a:pPr>
            <a:r>
              <a:rPr lang="ca-ES" sz="1600" b="0" i="0">
                <a:solidFill>
                  <a:srgbClr val="000000"/>
                </a:solidFill>
                <a:effectLst/>
                <a:latin typeface="Arial" panose="020B0604020202020204" pitchFamily="34" charset="0"/>
              </a:rPr>
              <a:t>10.0.0.0/8: és una classe A que permet 2</a:t>
            </a:r>
            <a:r>
              <a:rPr lang="ca-ES" sz="1600" b="0" i="0" baseline="30000">
                <a:solidFill>
                  <a:srgbClr val="000000"/>
                </a:solidFill>
                <a:effectLst/>
                <a:latin typeface="Arial" panose="020B0604020202020204" pitchFamily="34" charset="0"/>
              </a:rPr>
              <a:t>24</a:t>
            </a:r>
            <a:r>
              <a:rPr lang="ca-ES" sz="1600" b="0" i="0">
                <a:solidFill>
                  <a:srgbClr val="000000"/>
                </a:solidFill>
                <a:effectLst/>
                <a:latin typeface="Arial" panose="020B0604020202020204" pitchFamily="34" charset="0"/>
              </a:rPr>
              <a:t> hosts a la xarxa. Per la grandària que té se sol dividir en subxarxes.</a:t>
            </a:r>
          </a:p>
          <a:p>
            <a:pPr marL="742950" lvl="1" indent="-285750" algn="l">
              <a:buFont typeface="Arial" panose="020B0604020202020204" pitchFamily="34" charset="0"/>
              <a:buChar char="•"/>
            </a:pPr>
            <a:r>
              <a:rPr lang="ca-ES" sz="1600" b="0" i="0">
                <a:solidFill>
                  <a:srgbClr val="000000"/>
                </a:solidFill>
                <a:effectLst/>
                <a:latin typeface="Arial" panose="020B0604020202020204" pitchFamily="34" charset="0"/>
              </a:rPr>
              <a:t>172.16.0.0/12: és una xarxa que admet fins a 2</a:t>
            </a:r>
            <a:r>
              <a:rPr lang="ca-ES" sz="1600" b="0" i="0" baseline="30000">
                <a:solidFill>
                  <a:srgbClr val="000000"/>
                </a:solidFill>
                <a:effectLst/>
                <a:latin typeface="Arial" panose="020B0604020202020204" pitchFamily="34" charset="0"/>
              </a:rPr>
              <a:t>20</a:t>
            </a:r>
            <a:r>
              <a:rPr lang="ca-ES" sz="1600" b="0" i="0">
                <a:solidFill>
                  <a:srgbClr val="000000"/>
                </a:solidFill>
                <a:effectLst/>
                <a:latin typeface="Arial" panose="020B0604020202020204" pitchFamily="34" charset="0"/>
              </a:rPr>
              <a:t> equips connectats a la xarxa</a:t>
            </a:r>
          </a:p>
          <a:p>
            <a:pPr marL="742950" lvl="1" indent="-285750" algn="l">
              <a:buFont typeface="Arial" panose="020B0604020202020204" pitchFamily="34" charset="0"/>
              <a:buChar char="•"/>
            </a:pPr>
            <a:r>
              <a:rPr lang="ca-ES" sz="1600" b="0" i="0">
                <a:solidFill>
                  <a:srgbClr val="000000"/>
                </a:solidFill>
                <a:effectLst/>
                <a:latin typeface="Arial" panose="020B0604020202020204" pitchFamily="34" charset="0"/>
              </a:rPr>
              <a:t>192.168.0.0/16: és una classe C que permet fins a 254 equips. Encara que sigui la més menuda de les tres és la més comuna.</a:t>
            </a:r>
          </a:p>
          <a:p>
            <a:pPr algn="l"/>
            <a:endParaRPr lang="ca-E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485989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CONFIGURACIÓ D’UN NODE </a:t>
            </a:r>
            <a:r>
              <a:rPr lang="en-US" sz="2000" i="1">
                <a:solidFill>
                  <a:schemeClr val="accent5">
                    <a:lumMod val="75000"/>
                  </a:schemeClr>
                </a:solidFill>
              </a:rPr>
              <a:t>IP</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F4864E19-7796-7983-DAC5-BECCA1E29F1C}"/>
              </a:ext>
            </a:extLst>
          </p:cNvPr>
          <p:cNvSpPr txBox="1"/>
          <p:nvPr/>
        </p:nvSpPr>
        <p:spPr>
          <a:xfrm>
            <a:off x="1493563" y="1516874"/>
            <a:ext cx="8885872" cy="4524315"/>
          </a:xfrm>
          <a:prstGeom prst="rect">
            <a:avLst/>
          </a:prstGeom>
          <a:noFill/>
        </p:spPr>
        <p:txBody>
          <a:bodyPr wrap="square">
            <a:spAutoFit/>
          </a:bodyPr>
          <a:lstStyle/>
          <a:p>
            <a:pPr algn="l"/>
            <a:r>
              <a:rPr lang="ca-ES" b="0" i="0">
                <a:solidFill>
                  <a:srgbClr val="000000"/>
                </a:solidFill>
                <a:effectLst/>
                <a:latin typeface="Arial" panose="020B0604020202020204" pitchFamily="34" charset="0"/>
              </a:rPr>
              <a:t>A l'hora de configurar l'equip, caldrà disposaran er de la següent informació:</a:t>
            </a:r>
          </a:p>
          <a:p>
            <a:pPr algn="l"/>
            <a:endParaRPr lang="ca-ES" b="0" i="0">
              <a:solidFill>
                <a:srgbClr val="000000"/>
              </a:solidFill>
              <a:effectLst/>
              <a:latin typeface="Arial" panose="020B0604020202020204" pitchFamily="34" charset="0"/>
            </a:endParaRPr>
          </a:p>
          <a:p>
            <a:pPr lvl="1">
              <a:buFont typeface="Arial" panose="020B0604020202020204" pitchFamily="34" charset="0"/>
              <a:buChar char="•"/>
            </a:pPr>
            <a:r>
              <a:rPr lang="ca-ES" b="0" i="0">
                <a:solidFill>
                  <a:srgbClr val="000000"/>
                </a:solidFill>
                <a:effectLst/>
                <a:latin typeface="Arial" panose="020B0604020202020204" pitchFamily="34" charset="0"/>
              </a:rPr>
              <a:t>L'</a:t>
            </a:r>
            <a:r>
              <a:rPr lang="ca-ES" b="1" i="0">
                <a:solidFill>
                  <a:srgbClr val="000000"/>
                </a:solidFill>
                <a:effectLst/>
                <a:latin typeface="Arial" panose="020B0604020202020204" pitchFamily="34" charset="0"/>
              </a:rPr>
              <a:t>adreça IP</a:t>
            </a:r>
            <a:r>
              <a:rPr lang="ca-ES" b="0" i="0">
                <a:solidFill>
                  <a:srgbClr val="000000"/>
                </a:solidFill>
                <a:effectLst/>
                <a:latin typeface="Arial" panose="020B0604020202020204" pitchFamily="34" charset="0"/>
              </a:rPr>
              <a:t>, ja sigui de la versió 4 o de la nova versió 6.</a:t>
            </a:r>
          </a:p>
          <a:p>
            <a:pPr lvl="1">
              <a:buFont typeface="Arial" panose="020B0604020202020204" pitchFamily="34" charset="0"/>
              <a:buChar char="•"/>
            </a:pPr>
            <a:r>
              <a:rPr lang="ca-ES" b="0" i="0">
                <a:solidFill>
                  <a:srgbClr val="000000"/>
                </a:solidFill>
                <a:effectLst/>
                <a:latin typeface="Arial" panose="020B0604020202020204" pitchFamily="34" charset="0"/>
              </a:rPr>
              <a:t>La </a:t>
            </a:r>
            <a:r>
              <a:rPr lang="ca-ES" b="1" i="0">
                <a:solidFill>
                  <a:srgbClr val="000000"/>
                </a:solidFill>
                <a:effectLst/>
                <a:latin typeface="Arial" panose="020B0604020202020204" pitchFamily="34" charset="0"/>
              </a:rPr>
              <a:t>màscara de subxarxa</a:t>
            </a:r>
            <a:r>
              <a:rPr lang="ca-ES" b="0" i="0">
                <a:solidFill>
                  <a:srgbClr val="000000"/>
                </a:solidFill>
                <a:effectLst/>
                <a:latin typeface="Arial" panose="020B0604020202020204" pitchFamily="34" charset="0"/>
              </a:rPr>
              <a:t>, que serveix per identificar la xarxa o subxarxa.</a:t>
            </a:r>
          </a:p>
          <a:p>
            <a:pPr lvl="1">
              <a:buFont typeface="Arial" panose="020B0604020202020204" pitchFamily="34" charset="0"/>
              <a:buChar char="•"/>
            </a:pPr>
            <a:endParaRPr lang="ca-ES">
              <a:solidFill>
                <a:srgbClr val="000000"/>
              </a:solidFill>
              <a:latin typeface="Arial" panose="020B0604020202020204" pitchFamily="34" charset="0"/>
            </a:endParaRPr>
          </a:p>
          <a:p>
            <a:pPr lvl="1">
              <a:buFont typeface="Arial" panose="020B0604020202020204" pitchFamily="34" charset="0"/>
              <a:buChar char="•"/>
            </a:pPr>
            <a:endParaRPr lang="ca-ES" b="0" i="0">
              <a:solidFill>
                <a:srgbClr val="000000"/>
              </a:solidFill>
              <a:effectLst/>
              <a:latin typeface="Arial" panose="020B0604020202020204" pitchFamily="34" charset="0"/>
            </a:endParaRPr>
          </a:p>
          <a:p>
            <a:pPr algn="l"/>
            <a:endParaRPr lang="ca-ES" b="0" i="0">
              <a:solidFill>
                <a:srgbClr val="000000"/>
              </a:solidFill>
              <a:effectLst/>
              <a:latin typeface="Arial" panose="020B0604020202020204" pitchFamily="34" charset="0"/>
            </a:endParaRPr>
          </a:p>
          <a:p>
            <a:pPr algn="l"/>
            <a:endParaRPr lang="ca-ES" b="0" i="0">
              <a:solidFill>
                <a:srgbClr val="000000"/>
              </a:solidFill>
              <a:effectLst/>
              <a:latin typeface="Arial" panose="020B0604020202020204" pitchFamily="34" charset="0"/>
            </a:endParaRPr>
          </a:p>
          <a:p>
            <a:pPr algn="l"/>
            <a:endParaRPr lang="ca-ES">
              <a:solidFill>
                <a:srgbClr val="000000"/>
              </a:solidFill>
              <a:latin typeface="Arial" panose="020B0604020202020204" pitchFamily="34" charset="0"/>
            </a:endParaRPr>
          </a:p>
          <a:p>
            <a:pPr algn="l"/>
            <a:r>
              <a:rPr lang="ca-ES" b="0" i="0">
                <a:solidFill>
                  <a:srgbClr val="000000"/>
                </a:solidFill>
                <a:effectLst/>
                <a:latin typeface="Arial" panose="020B0604020202020204" pitchFamily="34" charset="0"/>
              </a:rPr>
              <a:t>Si la comunicació s'estableix amb equips d'altres subxarxes o amb Internet, es necessitarà a més:</a:t>
            </a:r>
          </a:p>
          <a:p>
            <a:pPr algn="l"/>
            <a:endParaRPr lang="ca-ES" b="0" i="0">
              <a:solidFill>
                <a:srgbClr val="000000"/>
              </a:solidFill>
              <a:effectLst/>
              <a:latin typeface="Arial" panose="020B0604020202020204" pitchFamily="34" charset="0"/>
            </a:endParaRPr>
          </a:p>
          <a:p>
            <a:pPr lvl="1">
              <a:buFont typeface="Arial" panose="020B0604020202020204" pitchFamily="34" charset="0"/>
              <a:buChar char="•"/>
            </a:pPr>
            <a:r>
              <a:rPr lang="ca-ES" b="0" i="0">
                <a:solidFill>
                  <a:srgbClr val="000000"/>
                </a:solidFill>
                <a:effectLst/>
                <a:latin typeface="Arial" panose="020B0604020202020204" pitchFamily="34" charset="0"/>
              </a:rPr>
              <a:t>L'adreça IP de la </a:t>
            </a:r>
            <a:r>
              <a:rPr lang="ca-ES" b="1" i="0">
                <a:solidFill>
                  <a:srgbClr val="000000"/>
                </a:solidFill>
                <a:effectLst/>
                <a:latin typeface="Arial" panose="020B0604020202020204" pitchFamily="34" charset="0"/>
              </a:rPr>
              <a:t>porta d'enllaç (</a:t>
            </a:r>
            <a:r>
              <a:rPr lang="ca-ES" b="1" i="1">
                <a:solidFill>
                  <a:srgbClr val="000000"/>
                </a:solidFill>
                <a:effectLst/>
                <a:latin typeface="Arial" panose="020B0604020202020204" pitchFamily="34" charset="0"/>
              </a:rPr>
              <a:t>gateway</a:t>
            </a:r>
            <a:r>
              <a:rPr lang="ca-ES" b="1" i="0">
                <a:solidFill>
                  <a:srgbClr val="000000"/>
                </a:solidFill>
                <a:effectLst/>
                <a:latin typeface="Arial" panose="020B0604020202020204" pitchFamily="34" charset="0"/>
              </a:rPr>
              <a:t>)</a:t>
            </a:r>
            <a:r>
              <a:rPr lang="ca-ES" b="0" i="0">
                <a:solidFill>
                  <a:srgbClr val="000000"/>
                </a:solidFill>
                <a:effectLst/>
                <a:latin typeface="Arial" panose="020B0604020202020204" pitchFamily="34" charset="0"/>
              </a:rPr>
              <a:t> o passarel·la per omissió que correspon al router i amb el qual es redirigeix el tràfic a Internet o a altres subxarxes.</a:t>
            </a:r>
          </a:p>
          <a:p>
            <a:pPr lvl="1">
              <a:buFont typeface="Arial" panose="020B0604020202020204" pitchFamily="34" charset="0"/>
              <a:buChar char="•"/>
            </a:pPr>
            <a:r>
              <a:rPr lang="ca-ES" b="0" i="0">
                <a:solidFill>
                  <a:srgbClr val="000000"/>
                </a:solidFill>
                <a:effectLst/>
                <a:latin typeface="Arial" panose="020B0604020202020204" pitchFamily="34" charset="0"/>
              </a:rPr>
              <a:t>Les adreces IP dels s</a:t>
            </a:r>
            <a:r>
              <a:rPr lang="ca-ES" b="1" i="0">
                <a:solidFill>
                  <a:srgbClr val="000000"/>
                </a:solidFill>
                <a:effectLst/>
                <a:latin typeface="Arial" panose="020B0604020202020204" pitchFamily="34" charset="0"/>
              </a:rPr>
              <a:t>ervidors DNS.</a:t>
            </a:r>
            <a:endParaRPr lang="ca-ES" b="0" i="0">
              <a:solidFill>
                <a:srgbClr val="000000"/>
              </a:solidFill>
              <a:effectLst/>
              <a:latin typeface="Arial" panose="020B0604020202020204" pitchFamily="34" charset="0"/>
            </a:endParaRPr>
          </a:p>
        </p:txBody>
      </p:sp>
      <p:pic>
        <p:nvPicPr>
          <p:cNvPr id="4" name="Picture 2" descr="IP dividida en xarxa i ordinador ">
            <a:extLst>
              <a:ext uri="{FF2B5EF4-FFF2-40B4-BE49-F238E27FC236}">
                <a16:creationId xmlns:a16="http://schemas.microsoft.com/office/drawing/2014/main" id="{CC196DE6-C11E-25F6-AC69-CF387BF6B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589" y="2761478"/>
            <a:ext cx="4013553" cy="100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53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PROTOCOLO </a:t>
            </a:r>
            <a:r>
              <a:rPr lang="en-US" sz="2000" i="1">
                <a:solidFill>
                  <a:schemeClr val="accent5">
                    <a:lumMod val="75000"/>
                  </a:schemeClr>
                </a:solidFill>
              </a:rPr>
              <a:t>TCP</a:t>
            </a:r>
            <a:r>
              <a:rPr lang="en-US" sz="2000">
                <a:solidFill>
                  <a:schemeClr val="accent5">
                    <a:lumMod val="75000"/>
                  </a:schemeClr>
                </a:solidFill>
              </a:rPr>
              <a:t> Y SUS PUERTOS</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120BD08D-B28A-BAF1-C256-E41193263106}"/>
              </a:ext>
            </a:extLst>
          </p:cNvPr>
          <p:cNvSpPr txBox="1"/>
          <p:nvPr/>
        </p:nvSpPr>
        <p:spPr>
          <a:xfrm>
            <a:off x="1152790" y="1394805"/>
            <a:ext cx="10225675" cy="2862322"/>
          </a:xfrm>
          <a:prstGeom prst="rect">
            <a:avLst/>
          </a:prstGeom>
          <a:noFill/>
        </p:spPr>
        <p:txBody>
          <a:bodyPr wrap="square">
            <a:spAutoFit/>
          </a:bodyPr>
          <a:lstStyle/>
          <a:p>
            <a:pPr algn="l"/>
            <a:r>
              <a:rPr lang="ca-ES" b="0" i="0">
                <a:solidFill>
                  <a:srgbClr val="000000"/>
                </a:solidFill>
                <a:effectLst/>
                <a:latin typeface="Arial" panose="020B0604020202020204" pitchFamily="34" charset="0"/>
              </a:rPr>
              <a:t>Els ports es classifiquen de la següent manera:</a:t>
            </a:r>
          </a:p>
          <a:p>
            <a:pPr algn="l"/>
            <a:endParaRPr lang="ca-ES" b="0" i="0">
              <a:solidFill>
                <a:srgbClr val="000000"/>
              </a:solidFill>
              <a:effectLst/>
              <a:latin typeface="Arial" panose="020B0604020202020204" pitchFamily="34" charset="0"/>
            </a:endParaRPr>
          </a:p>
          <a:p>
            <a:pPr algn="l">
              <a:buFont typeface="Arial" panose="020B0604020202020204" pitchFamily="34" charset="0"/>
              <a:buChar char="•"/>
            </a:pPr>
            <a:r>
              <a:rPr lang="ca-ES" sz="1600" b="1" i="0">
                <a:solidFill>
                  <a:srgbClr val="000000"/>
                </a:solidFill>
                <a:effectLst/>
                <a:latin typeface="Arial" panose="020B0604020202020204" pitchFamily="34" charset="0"/>
              </a:rPr>
              <a:t>Ports ben coneguts.</a:t>
            </a:r>
            <a:r>
              <a:rPr lang="ca-ES" sz="1600" b="0" i="0">
                <a:solidFill>
                  <a:srgbClr val="000000"/>
                </a:solidFill>
                <a:effectLst/>
                <a:latin typeface="Arial" panose="020B0604020202020204" pitchFamily="34" charset="0"/>
              </a:rPr>
              <a:t> Els ports inferiors al 1024 són ports reservats per al sistema operatiu i per protocols ben coneguts, com HTTP (servidor Web), POP3/SMTP (servidor de e-mail).</a:t>
            </a:r>
          </a:p>
          <a:p>
            <a:pPr algn="l">
              <a:buFont typeface="Arial" panose="020B0604020202020204" pitchFamily="34" charset="0"/>
              <a:buChar char="•"/>
            </a:pPr>
            <a:endParaRPr lang="ca-ES" sz="1600" b="0" i="0">
              <a:solidFill>
                <a:srgbClr val="000000"/>
              </a:solidFill>
              <a:effectLst/>
              <a:latin typeface="Arial" panose="020B0604020202020204" pitchFamily="34" charset="0"/>
            </a:endParaRPr>
          </a:p>
          <a:p>
            <a:pPr algn="l">
              <a:buFont typeface="Arial" panose="020B0604020202020204" pitchFamily="34" charset="0"/>
              <a:buChar char="•"/>
            </a:pPr>
            <a:r>
              <a:rPr lang="ca-ES" sz="1600" b="1" i="0">
                <a:solidFill>
                  <a:srgbClr val="000000"/>
                </a:solidFill>
                <a:effectLst/>
                <a:latin typeface="Arial" panose="020B0604020202020204" pitchFamily="34" charset="0"/>
              </a:rPr>
              <a:t>Ports registrats:</a:t>
            </a:r>
            <a:r>
              <a:rPr lang="ca-ES" sz="1600" b="0" i="0">
                <a:solidFill>
                  <a:srgbClr val="000000"/>
                </a:solidFill>
                <a:effectLst/>
                <a:latin typeface="Arial" panose="020B0604020202020204" pitchFamily="34" charset="0"/>
              </a:rPr>
              <a:t> Els compresos entre 1024 i 49151 són denominats "registrats" i poden ser utilitzats per qualsevol aplicació. Existeix una llista pública en la web del IANA on pot veure's quin protocol usa cadascun d'ells.</a:t>
            </a:r>
          </a:p>
          <a:p>
            <a:pPr algn="l">
              <a:buFont typeface="Arial" panose="020B0604020202020204" pitchFamily="34" charset="0"/>
              <a:buChar char="•"/>
            </a:pPr>
            <a:endParaRPr lang="ca-ES" sz="1600" b="0" i="0">
              <a:solidFill>
                <a:srgbClr val="000000"/>
              </a:solidFill>
              <a:effectLst/>
              <a:latin typeface="Arial" panose="020B0604020202020204" pitchFamily="34" charset="0"/>
            </a:endParaRPr>
          </a:p>
          <a:p>
            <a:pPr algn="l">
              <a:buFont typeface="Arial" panose="020B0604020202020204" pitchFamily="34" charset="0"/>
              <a:buChar char="•"/>
            </a:pPr>
            <a:r>
              <a:rPr lang="ca-ES" sz="1600" b="1" i="0">
                <a:solidFill>
                  <a:srgbClr val="000000"/>
                </a:solidFill>
                <a:effectLst/>
                <a:latin typeface="Arial" panose="020B0604020202020204" pitchFamily="34" charset="0"/>
              </a:rPr>
              <a:t>Ports dinàmics, privats o efímers.</a:t>
            </a:r>
            <a:r>
              <a:rPr lang="ca-ES" sz="1600" b="0" i="0">
                <a:solidFill>
                  <a:srgbClr val="000000"/>
                </a:solidFill>
                <a:effectLst/>
                <a:latin typeface="Arial" panose="020B0604020202020204" pitchFamily="34" charset="0"/>
              </a:rPr>
              <a:t> Els compresos entre els números 49152 i 65535. S'assignen de forma dinàmica a les aplicacions clients en iniciar la connexió.</a:t>
            </a:r>
          </a:p>
        </p:txBody>
      </p:sp>
      <p:sp>
        <p:nvSpPr>
          <p:cNvPr id="6" name="CuadroTexto 5">
            <a:extLst>
              <a:ext uri="{FF2B5EF4-FFF2-40B4-BE49-F238E27FC236}">
                <a16:creationId xmlns:a16="http://schemas.microsoft.com/office/drawing/2014/main" id="{A52D0B9E-1D68-A2DA-54F6-8006F737DB28}"/>
              </a:ext>
            </a:extLst>
          </p:cNvPr>
          <p:cNvSpPr txBox="1"/>
          <p:nvPr/>
        </p:nvSpPr>
        <p:spPr>
          <a:xfrm>
            <a:off x="2724971" y="5017665"/>
            <a:ext cx="7558201" cy="369332"/>
          </a:xfrm>
          <a:prstGeom prst="rect">
            <a:avLst/>
          </a:prstGeom>
          <a:noFill/>
        </p:spPr>
        <p:txBody>
          <a:bodyPr wrap="square">
            <a:spAutoFit/>
          </a:bodyPr>
          <a:lstStyle/>
          <a:p>
            <a:r>
              <a:rPr lang="ca-ES">
                <a:hlinkClick r:id="rId2"/>
              </a:rPr>
              <a:t>https://en.wikipedia.org/wiki/List_of_TCP_and_UDP_port_numbers</a:t>
            </a:r>
            <a:endParaRPr lang="ca-ES"/>
          </a:p>
        </p:txBody>
      </p:sp>
    </p:spTree>
    <p:extLst>
      <p:ext uri="{BB962C8B-B14F-4D97-AF65-F5344CB8AC3E}">
        <p14:creationId xmlns:p14="http://schemas.microsoft.com/office/powerpoint/2010/main" val="443838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a:t>
            </a:r>
            <a:r>
              <a:rPr lang="en-US" sz="2000" i="1">
                <a:solidFill>
                  <a:schemeClr val="accent5">
                    <a:lumMod val="75000"/>
                  </a:schemeClr>
                </a:solidFill>
              </a:rPr>
              <a:t>SOCKET</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7255314B-E5D6-A786-EF6F-2FD7815A9EBF}"/>
              </a:ext>
            </a:extLst>
          </p:cNvPr>
          <p:cNvSpPr txBox="1"/>
          <p:nvPr/>
        </p:nvSpPr>
        <p:spPr>
          <a:xfrm>
            <a:off x="1484056" y="1491769"/>
            <a:ext cx="9350958" cy="2031325"/>
          </a:xfrm>
          <a:prstGeom prst="rect">
            <a:avLst/>
          </a:prstGeom>
          <a:noFill/>
        </p:spPr>
        <p:txBody>
          <a:bodyPr wrap="square">
            <a:spAutoFit/>
          </a:bodyPr>
          <a:lstStyle/>
          <a:p>
            <a:r>
              <a:rPr lang="ca-ES" b="1" i="1">
                <a:solidFill>
                  <a:srgbClr val="2C4E46"/>
                </a:solidFill>
                <a:effectLst/>
                <a:latin typeface="Arial" panose="020B0604020202020204" pitchFamily="34" charset="0"/>
              </a:rPr>
              <a:t>Socket</a:t>
            </a:r>
            <a:r>
              <a:rPr lang="ca-ES" b="0" i="0">
                <a:solidFill>
                  <a:srgbClr val="2C4E46"/>
                </a:solidFill>
                <a:effectLst/>
                <a:latin typeface="Arial" panose="020B0604020202020204" pitchFamily="34" charset="0"/>
              </a:rPr>
              <a:t> designa un concepte abstracte pel qual dos programes (possiblement situats a ordinadors diferents) poden intercanviar qualsevol flux de dades, generalment de manera fiable i ordenada. </a:t>
            </a:r>
          </a:p>
          <a:p>
            <a:endParaRPr lang="ca-ES">
              <a:solidFill>
                <a:srgbClr val="2C4E46"/>
              </a:solidFill>
              <a:latin typeface="Arial" panose="020B0604020202020204" pitchFamily="34" charset="0"/>
            </a:endParaRPr>
          </a:p>
          <a:p>
            <a:r>
              <a:rPr lang="ca-ES" b="0" i="0">
                <a:solidFill>
                  <a:srgbClr val="2C4E46"/>
                </a:solidFill>
                <a:effectLst/>
                <a:latin typeface="Arial" panose="020B0604020202020204" pitchFamily="34" charset="0"/>
              </a:rPr>
              <a:t>Tot </a:t>
            </a:r>
            <a:r>
              <a:rPr lang="ca-ES" b="0" i="1">
                <a:solidFill>
                  <a:srgbClr val="2C4E46"/>
                </a:solidFill>
                <a:effectLst/>
                <a:latin typeface="Arial" panose="020B0604020202020204" pitchFamily="34" charset="0"/>
              </a:rPr>
              <a:t>socket</a:t>
            </a:r>
            <a:r>
              <a:rPr lang="ca-ES" b="0" i="0">
                <a:solidFill>
                  <a:srgbClr val="2C4E46"/>
                </a:solidFill>
                <a:effectLst/>
                <a:latin typeface="Arial" panose="020B0604020202020204" pitchFamily="34" charset="0"/>
              </a:rPr>
              <a:t> està definit per una adreça de </a:t>
            </a:r>
            <a:r>
              <a:rPr lang="ca-ES" b="0" i="1">
                <a:solidFill>
                  <a:srgbClr val="2C4E46"/>
                </a:solidFill>
                <a:effectLst/>
                <a:latin typeface="Arial" panose="020B0604020202020204" pitchFamily="34" charset="0"/>
              </a:rPr>
              <a:t>socket</a:t>
            </a:r>
            <a:r>
              <a:rPr lang="ca-ES" b="0" i="0">
                <a:solidFill>
                  <a:srgbClr val="2C4E46"/>
                </a:solidFill>
                <a:effectLst/>
                <a:latin typeface="Arial" panose="020B0604020202020204" pitchFamily="34" charset="0"/>
              </a:rPr>
              <a:t>. L'adreça de </a:t>
            </a:r>
            <a:r>
              <a:rPr lang="ca-ES" b="0" i="1">
                <a:solidFill>
                  <a:srgbClr val="2C4E46"/>
                </a:solidFill>
                <a:effectLst/>
                <a:latin typeface="Arial" panose="020B0604020202020204" pitchFamily="34" charset="0"/>
              </a:rPr>
              <a:t>socket</a:t>
            </a:r>
            <a:r>
              <a:rPr lang="ca-ES" b="0" i="0">
                <a:solidFill>
                  <a:srgbClr val="2C4E46"/>
                </a:solidFill>
                <a:effectLst/>
                <a:latin typeface="Arial" panose="020B0604020202020204" pitchFamily="34" charset="0"/>
              </a:rPr>
              <a:t> és una combinació de tres elements: </a:t>
            </a:r>
            <a:r>
              <a:rPr lang="ca-ES" b="1" i="0">
                <a:solidFill>
                  <a:srgbClr val="2C4E46"/>
                </a:solidFill>
                <a:effectLst/>
                <a:latin typeface="Arial" panose="020B0604020202020204" pitchFamily="34" charset="0"/>
              </a:rPr>
              <a:t>una adreça IP, un protocol de transport i un número de port </a:t>
            </a:r>
            <a:r>
              <a:rPr lang="ca-ES" b="0" i="0">
                <a:solidFill>
                  <a:srgbClr val="2C4E46"/>
                </a:solidFill>
                <a:effectLst/>
                <a:latin typeface="Arial" panose="020B0604020202020204" pitchFamily="34" charset="0"/>
              </a:rPr>
              <a:t>(per exemple: 84.88.125.15, TCP, 2300).</a:t>
            </a:r>
            <a:endParaRPr lang="ca-ES"/>
          </a:p>
        </p:txBody>
      </p:sp>
    </p:spTree>
    <p:extLst>
      <p:ext uri="{BB962C8B-B14F-4D97-AF65-F5344CB8AC3E}">
        <p14:creationId xmlns:p14="http://schemas.microsoft.com/office/powerpoint/2010/main" val="105702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QUÈ ES LA </a:t>
            </a:r>
            <a:r>
              <a:rPr lang="en-US" sz="2000" i="1">
                <a:solidFill>
                  <a:schemeClr val="accent5">
                    <a:lumMod val="75000"/>
                  </a:schemeClr>
                </a:solidFill>
              </a:rPr>
              <a:t>WORLD WIDE WEB?</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117" name="Título 1">
            <a:extLst>
              <a:ext uri="{FF2B5EF4-FFF2-40B4-BE49-F238E27FC236}">
                <a16:creationId xmlns:a16="http://schemas.microsoft.com/office/drawing/2014/main" id="{4D8358AF-3DE9-4158-947D-629D8872695E}"/>
              </a:ext>
            </a:extLst>
          </p:cNvPr>
          <p:cNvSpPr txBox="1">
            <a:spLocks/>
          </p:cNvSpPr>
          <p:nvPr/>
        </p:nvSpPr>
        <p:spPr>
          <a:xfrm>
            <a:off x="1205379" y="1511471"/>
            <a:ext cx="9881811" cy="58949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tx2"/>
                </a:solidFill>
              </a:rPr>
              <a:t>La </a:t>
            </a:r>
            <a:r>
              <a:rPr lang="en-US" sz="2000" i="1">
                <a:solidFill>
                  <a:schemeClr val="tx2"/>
                </a:solidFill>
              </a:rPr>
              <a:t>World Wide Web</a:t>
            </a:r>
            <a:r>
              <a:rPr lang="en-US" sz="2000">
                <a:solidFill>
                  <a:schemeClr val="tx2"/>
                </a:solidFill>
              </a:rPr>
              <a:t> (o simplement, </a:t>
            </a:r>
            <a:r>
              <a:rPr lang="en-US" sz="2000" i="1">
                <a:solidFill>
                  <a:schemeClr val="tx2"/>
                </a:solidFill>
              </a:rPr>
              <a:t>Internet)</a:t>
            </a:r>
            <a:r>
              <a:rPr lang="en-US" sz="2000">
                <a:solidFill>
                  <a:schemeClr val="tx2"/>
                </a:solidFill>
              </a:rPr>
              <a:t>, vista per un </a:t>
            </a:r>
            <a:r>
              <a:rPr lang="en-US" sz="2000" b="1">
                <a:solidFill>
                  <a:schemeClr val="tx2"/>
                </a:solidFill>
              </a:rPr>
              <a:t>idealista</a:t>
            </a:r>
            <a:r>
              <a:rPr lang="en-US" sz="2000">
                <a:solidFill>
                  <a:schemeClr val="tx2"/>
                </a:solidFill>
              </a:rPr>
              <a:t>:</a:t>
            </a: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sp>
        <p:nvSpPr>
          <p:cNvPr id="121" name="CuadroTexto 120">
            <a:extLst>
              <a:ext uri="{FF2B5EF4-FFF2-40B4-BE49-F238E27FC236}">
                <a16:creationId xmlns:a16="http://schemas.microsoft.com/office/drawing/2014/main" id="{3B4CEF3F-AF00-41FB-A4D1-DEE1F671B9E3}"/>
              </a:ext>
            </a:extLst>
          </p:cNvPr>
          <p:cNvSpPr txBox="1"/>
          <p:nvPr/>
        </p:nvSpPr>
        <p:spPr>
          <a:xfrm>
            <a:off x="6929368" y="5711833"/>
            <a:ext cx="5057690" cy="369332"/>
          </a:xfrm>
          <a:prstGeom prst="rect">
            <a:avLst/>
          </a:prstGeom>
          <a:noFill/>
        </p:spPr>
        <p:txBody>
          <a:bodyPr wrap="square">
            <a:spAutoFit/>
          </a:bodyPr>
          <a:lstStyle/>
          <a:p>
            <a:r>
              <a:rPr lang="ca-ES">
                <a:hlinkClick r:id="rId2"/>
              </a:rPr>
              <a:t>https://corriol.github.io/sxe/UD01/index.html</a:t>
            </a:r>
            <a:endParaRPr lang="ca-ES"/>
          </a:p>
        </p:txBody>
      </p:sp>
      <p:sp>
        <p:nvSpPr>
          <p:cNvPr id="3" name="Título 1">
            <a:extLst>
              <a:ext uri="{FF2B5EF4-FFF2-40B4-BE49-F238E27FC236}">
                <a16:creationId xmlns:a16="http://schemas.microsoft.com/office/drawing/2014/main" id="{A359975A-A329-8CC1-A37A-0B20C3B1937A}"/>
              </a:ext>
            </a:extLst>
          </p:cNvPr>
          <p:cNvSpPr txBox="1">
            <a:spLocks/>
          </p:cNvSpPr>
          <p:nvPr/>
        </p:nvSpPr>
        <p:spPr>
          <a:xfrm>
            <a:off x="5202200" y="5745600"/>
            <a:ext cx="2951862" cy="43705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1800">
                <a:solidFill>
                  <a:schemeClr val="tx2"/>
                </a:solidFill>
              </a:rPr>
              <a:t>Font primària:</a:t>
            </a: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pic>
        <p:nvPicPr>
          <p:cNvPr id="2050" name="Picture 2" descr="Model ISO vs TCP/IP">
            <a:extLst>
              <a:ext uri="{FF2B5EF4-FFF2-40B4-BE49-F238E27FC236}">
                <a16:creationId xmlns:a16="http://schemas.microsoft.com/office/drawing/2014/main" id="{7705D278-53AC-F817-A97E-011ED0BFA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625" y="2023468"/>
            <a:ext cx="62007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203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SERVEIS DE XARXA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2FE2B1DB-F1FC-5E39-587B-EDED616C6DB0}"/>
              </a:ext>
            </a:extLst>
          </p:cNvPr>
          <p:cNvSpPr txBox="1"/>
          <p:nvPr/>
        </p:nvSpPr>
        <p:spPr>
          <a:xfrm>
            <a:off x="1144671" y="1449153"/>
            <a:ext cx="10341695" cy="4801314"/>
          </a:xfrm>
          <a:prstGeom prst="rect">
            <a:avLst/>
          </a:prstGeom>
          <a:noFill/>
        </p:spPr>
        <p:txBody>
          <a:bodyPr wrap="square">
            <a:spAutoFit/>
          </a:bodyPr>
          <a:lstStyle/>
          <a:p>
            <a:r>
              <a:rPr lang="ca-ES" b="0" i="0" dirty="0">
                <a:solidFill>
                  <a:srgbClr val="000000"/>
                </a:solidFill>
                <a:effectLst/>
                <a:latin typeface="Arial" panose="020B0604020202020204" pitchFamily="34" charset="0"/>
              </a:rPr>
              <a:t>Quan parlem de serveis de xarxa ens referim a aquelles aplicacions que s'executen en segon plànol (</a:t>
            </a:r>
            <a:r>
              <a:rPr lang="ca-ES" b="0" i="1" dirty="0" err="1">
                <a:solidFill>
                  <a:srgbClr val="000000"/>
                </a:solidFill>
                <a:effectLst/>
                <a:latin typeface="Arial" panose="020B0604020202020204" pitchFamily="34" charset="0"/>
              </a:rPr>
              <a:t>background</a:t>
            </a:r>
            <a:r>
              <a:rPr lang="ca-ES" b="0" i="0" dirty="0">
                <a:solidFill>
                  <a:srgbClr val="000000"/>
                </a:solidFill>
                <a:effectLst/>
                <a:latin typeface="Arial" panose="020B0604020202020204" pitchFamily="34" charset="0"/>
              </a:rPr>
              <a:t>), normalment sense interacció per part de l'usuari, i que estan contínuament esperant (</a:t>
            </a:r>
            <a:r>
              <a:rPr lang="ca-ES" b="0" i="1" dirty="0" err="1">
                <a:solidFill>
                  <a:srgbClr val="000000"/>
                </a:solidFill>
                <a:effectLst/>
                <a:latin typeface="Arial" panose="020B0604020202020204" pitchFamily="34" charset="0"/>
              </a:rPr>
              <a:t>listening</a:t>
            </a:r>
            <a:r>
              <a:rPr lang="ca-ES" b="0" i="0" dirty="0">
                <a:solidFill>
                  <a:srgbClr val="000000"/>
                </a:solidFill>
                <a:effectLst/>
                <a:latin typeface="Arial" panose="020B0604020202020204" pitchFamily="34" charset="0"/>
              </a:rPr>
              <a:t>) la petició per part d'un client. Una vegada reben una petició s'encarreguen de gestionar la resposta adequada.</a:t>
            </a:r>
          </a:p>
          <a:p>
            <a:endParaRPr lang="ca-ES" dirty="0">
              <a:solidFill>
                <a:srgbClr val="000000"/>
              </a:solidFill>
              <a:latin typeface="Arial" panose="020B0604020202020204" pitchFamily="34" charset="0"/>
            </a:endParaRPr>
          </a:p>
          <a:p>
            <a:pPr algn="l"/>
            <a:r>
              <a:rPr lang="ca-ES" b="0" i="0" dirty="0">
                <a:solidFill>
                  <a:srgbClr val="000000"/>
                </a:solidFill>
                <a:effectLst/>
                <a:latin typeface="Arial" panose="020B0604020202020204" pitchFamily="34" charset="0"/>
              </a:rPr>
              <a:t>Els serveis de xarxa és situen en el nivell més alt de l'estructura de capes, el d'aplicació. Algunes dels serveis més significatius són:</a:t>
            </a:r>
          </a:p>
          <a:p>
            <a:pPr algn="l"/>
            <a:endParaRPr lang="ca-ES" b="0" i="0" dirty="0">
              <a:solidFill>
                <a:srgbClr val="000000"/>
              </a:solidFill>
              <a:effectLst/>
              <a:latin typeface="Arial" panose="020B0604020202020204" pitchFamily="34" charset="0"/>
            </a:endParaRPr>
          </a:p>
          <a:p>
            <a:pPr lvl="1">
              <a:buFont typeface="Arial" panose="020B0604020202020204" pitchFamily="34" charset="0"/>
              <a:buChar char="•"/>
            </a:pPr>
            <a:r>
              <a:rPr lang="ca-ES" b="0" i="1" dirty="0">
                <a:solidFill>
                  <a:srgbClr val="000000"/>
                </a:solidFill>
                <a:effectLst/>
                <a:latin typeface="Arial" panose="020B0604020202020204" pitchFamily="34" charset="0"/>
              </a:rPr>
              <a:t>HTTP</a:t>
            </a:r>
          </a:p>
          <a:p>
            <a:pPr lvl="1">
              <a:buFont typeface="Arial" panose="020B0604020202020204" pitchFamily="34" charset="0"/>
              <a:buChar char="•"/>
            </a:pPr>
            <a:r>
              <a:rPr lang="ca-ES" b="0" i="1" dirty="0">
                <a:solidFill>
                  <a:srgbClr val="000000"/>
                </a:solidFill>
                <a:effectLst/>
                <a:latin typeface="Arial" panose="020B0604020202020204" pitchFamily="34" charset="0"/>
              </a:rPr>
              <a:t>DHCP</a:t>
            </a:r>
          </a:p>
          <a:p>
            <a:pPr lvl="1">
              <a:buFont typeface="Arial" panose="020B0604020202020204" pitchFamily="34" charset="0"/>
              <a:buChar char="•"/>
            </a:pPr>
            <a:r>
              <a:rPr lang="ca-ES" b="0" i="1" dirty="0">
                <a:solidFill>
                  <a:srgbClr val="000000"/>
                </a:solidFill>
                <a:effectLst/>
                <a:latin typeface="Arial" panose="020B0604020202020204" pitchFamily="34" charset="0"/>
              </a:rPr>
              <a:t>DNS</a:t>
            </a:r>
          </a:p>
          <a:p>
            <a:pPr lvl="1">
              <a:buFont typeface="Arial" panose="020B0604020202020204" pitchFamily="34" charset="0"/>
              <a:buChar char="•"/>
            </a:pPr>
            <a:r>
              <a:rPr lang="ca-ES" b="0" i="1" dirty="0">
                <a:solidFill>
                  <a:srgbClr val="000000"/>
                </a:solidFill>
                <a:effectLst/>
                <a:latin typeface="Arial" panose="020B0604020202020204" pitchFamily="34" charset="0"/>
              </a:rPr>
              <a:t>FTP</a:t>
            </a:r>
          </a:p>
          <a:p>
            <a:pPr lvl="1">
              <a:buFont typeface="Arial" panose="020B0604020202020204" pitchFamily="34" charset="0"/>
              <a:buChar char="•"/>
            </a:pPr>
            <a:r>
              <a:rPr lang="ca-ES" b="0" i="1" dirty="0">
                <a:solidFill>
                  <a:srgbClr val="000000"/>
                </a:solidFill>
                <a:effectLst/>
                <a:latin typeface="Arial" panose="020B0604020202020204" pitchFamily="34" charset="0"/>
              </a:rPr>
              <a:t>SMTP</a:t>
            </a:r>
          </a:p>
          <a:p>
            <a:pPr lvl="1">
              <a:buFont typeface="Arial" panose="020B0604020202020204" pitchFamily="34" charset="0"/>
              <a:buChar char="•"/>
            </a:pPr>
            <a:r>
              <a:rPr lang="ca-ES" b="0" i="1" dirty="0">
                <a:solidFill>
                  <a:srgbClr val="000000"/>
                </a:solidFill>
                <a:effectLst/>
                <a:latin typeface="Arial" panose="020B0604020202020204" pitchFamily="34" charset="0"/>
              </a:rPr>
              <a:t>SSH</a:t>
            </a:r>
          </a:p>
          <a:p>
            <a:pPr lvl="1">
              <a:buFont typeface="Arial" panose="020B0604020202020204" pitchFamily="34" charset="0"/>
              <a:buChar char="•"/>
            </a:pPr>
            <a:r>
              <a:rPr lang="ca-ES" b="0" i="1" dirty="0">
                <a:solidFill>
                  <a:srgbClr val="000000"/>
                </a:solidFill>
                <a:effectLst/>
                <a:latin typeface="Arial" panose="020B0604020202020204" pitchFamily="34" charset="0"/>
              </a:rPr>
              <a:t>POP</a:t>
            </a:r>
          </a:p>
          <a:p>
            <a:pPr lvl="1">
              <a:buFont typeface="Arial" panose="020B0604020202020204" pitchFamily="34" charset="0"/>
              <a:buChar char="•"/>
            </a:pPr>
            <a:r>
              <a:rPr lang="ca-ES" b="0" i="1" dirty="0">
                <a:solidFill>
                  <a:srgbClr val="000000"/>
                </a:solidFill>
                <a:effectLst/>
                <a:latin typeface="Arial" panose="020B0604020202020204" pitchFamily="34" charset="0"/>
              </a:rPr>
              <a:t>IMAP</a:t>
            </a:r>
          </a:p>
          <a:p>
            <a:endParaRPr lang="ca-ES" dirty="0"/>
          </a:p>
        </p:txBody>
      </p:sp>
    </p:spTree>
    <p:extLst>
      <p:ext uri="{BB962C8B-B14F-4D97-AF65-F5344CB8AC3E}">
        <p14:creationId xmlns:p14="http://schemas.microsoft.com/office/powerpoint/2010/main" val="27366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73226" y="616131"/>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APARELLS DE XARXA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6" name="Picture 2" descr="Model ISO vs TCP/IP">
            <a:extLst>
              <a:ext uri="{FF2B5EF4-FFF2-40B4-BE49-F238E27FC236}">
                <a16:creationId xmlns:a16="http://schemas.microsoft.com/office/drawing/2014/main" id="{5347235D-B546-3517-5D7C-9E6EFC9888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8133"/>
          <a:stretch/>
        </p:blipFill>
        <p:spPr bwMode="auto">
          <a:xfrm>
            <a:off x="9313560" y="850630"/>
            <a:ext cx="2447220" cy="438820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F9AE5ACA-1B5B-B0EA-4ED1-090921473312}"/>
              </a:ext>
            </a:extLst>
          </p:cNvPr>
          <p:cNvSpPr txBox="1"/>
          <p:nvPr/>
        </p:nvSpPr>
        <p:spPr>
          <a:xfrm>
            <a:off x="776894" y="996202"/>
            <a:ext cx="8366917" cy="5693866"/>
          </a:xfrm>
          <a:prstGeom prst="rect">
            <a:avLst/>
          </a:prstGeom>
          <a:noFill/>
        </p:spPr>
        <p:txBody>
          <a:bodyPr wrap="square">
            <a:spAutoFit/>
          </a:bodyPr>
          <a:lstStyle/>
          <a:p>
            <a:pPr algn="l"/>
            <a:endParaRPr lang="ca-ES" sz="1400" b="1" i="0">
              <a:solidFill>
                <a:srgbClr val="000000"/>
              </a:solidFill>
              <a:effectLst/>
              <a:latin typeface="Arial" panose="020B0604020202020204" pitchFamily="34" charset="0"/>
            </a:endParaRPr>
          </a:p>
          <a:p>
            <a:pPr algn="l"/>
            <a:r>
              <a:rPr lang="ca-ES" sz="1400" b="1" i="0">
                <a:solidFill>
                  <a:srgbClr val="000000"/>
                </a:solidFill>
                <a:effectLst/>
                <a:latin typeface="Arial" panose="020B0604020202020204" pitchFamily="34" charset="0"/>
              </a:rPr>
              <a:t>Encaminador (</a:t>
            </a:r>
            <a:r>
              <a:rPr lang="ca-ES" sz="1400" b="1" i="1">
                <a:solidFill>
                  <a:srgbClr val="000000"/>
                </a:solidFill>
                <a:effectLst/>
                <a:latin typeface="Arial" panose="020B0604020202020204" pitchFamily="34" charset="0"/>
              </a:rPr>
              <a:t>router</a:t>
            </a:r>
            <a:r>
              <a:rPr lang="ca-ES" sz="1400" b="1">
                <a:solidFill>
                  <a:srgbClr val="000000"/>
                </a:solidFill>
                <a:effectLst/>
                <a:latin typeface="Arial" panose="020B0604020202020204" pitchFamily="34" charset="0"/>
              </a:rPr>
              <a:t>)</a:t>
            </a:r>
            <a:endParaRPr lang="ca-ES" sz="1400" b="1"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L'encaminador pertany al de nivell 3 del model OSI. Com que l'encaminador està connectat a dues o més línies de diferents xarxes, quan un paquet de dades ve d'una de les línies, el </a:t>
            </a:r>
            <a:r>
              <a:rPr lang="ca-ES" sz="1400" b="0" i="1">
                <a:solidFill>
                  <a:srgbClr val="000000"/>
                </a:solidFill>
                <a:effectLst/>
                <a:latin typeface="Arial" panose="020B0604020202020204" pitchFamily="34" charset="0"/>
              </a:rPr>
              <a:t>router</a:t>
            </a:r>
            <a:r>
              <a:rPr lang="ca-ES" sz="1400" b="0" i="0">
                <a:solidFill>
                  <a:srgbClr val="000000"/>
                </a:solidFill>
                <a:effectLst/>
                <a:latin typeface="Arial" panose="020B0604020202020204" pitchFamily="34" charset="0"/>
              </a:rPr>
              <a:t> llegeix la informació de direcció en el paquet i així determina la seva destinació final. Després usant una política d'enrutament dirigeix els paquets en funció de certs paràmetres (origen, destí, congestió, seguretat...) a la següent xarxa, aquest paquet va passant d'una xarxa a una altra fins a arribar al seu destí. Aquestes polítiques d'enrutament poden ser estàtiques (introduïdes manualment) o dinàmiques (RIP, BGP...). D'aquesta manera els encaminadors “dirigeixen el trànsit” a internet.</a:t>
            </a:r>
          </a:p>
          <a:p>
            <a:pPr algn="l"/>
            <a:endParaRPr lang="ca-ES" sz="1400">
              <a:solidFill>
                <a:srgbClr val="000000"/>
              </a:solidFill>
              <a:latin typeface="Arial" panose="020B0604020202020204" pitchFamily="34" charset="0"/>
            </a:endParaRPr>
          </a:p>
          <a:p>
            <a:pPr algn="l"/>
            <a:r>
              <a:rPr lang="ca-ES" sz="1400" b="1" i="0">
                <a:solidFill>
                  <a:srgbClr val="000000"/>
                </a:solidFill>
                <a:effectLst/>
                <a:latin typeface="Arial" panose="020B0604020202020204" pitchFamily="34" charset="0"/>
              </a:rPr>
              <a:t>Commutador</a:t>
            </a:r>
          </a:p>
          <a:p>
            <a:pPr algn="l"/>
            <a:r>
              <a:rPr lang="ca-ES" sz="1400" b="0" i="0">
                <a:solidFill>
                  <a:srgbClr val="000000"/>
                </a:solidFill>
                <a:effectLst/>
                <a:latin typeface="Arial" panose="020B0604020202020204" pitchFamily="34" charset="0"/>
              </a:rPr>
              <a:t>Un commutador (en anglès </a:t>
            </a:r>
            <a:r>
              <a:rPr lang="ca-ES" sz="1400" b="0" i="1">
                <a:solidFill>
                  <a:srgbClr val="000000"/>
                </a:solidFill>
                <a:effectLst/>
                <a:latin typeface="Arial" panose="020B0604020202020204" pitchFamily="34" charset="0"/>
              </a:rPr>
              <a:t>switch</a:t>
            </a:r>
            <a:r>
              <a:rPr lang="ca-ES" sz="1400" b="0" i="0">
                <a:solidFill>
                  <a:srgbClr val="000000"/>
                </a:solidFill>
                <a:effectLst/>
                <a:latin typeface="Arial" panose="020B0604020202020204" pitchFamily="34" charset="0"/>
              </a:rPr>
              <a:t>) és un aparell de xarxes que permet agrupar un conjunt d'ordinadors i fer que passin pel mateix cable. A diferència dels concentradors, per cada paquet que hi arriba, el commutador l'envia només al seu destí.</a:t>
            </a:r>
          </a:p>
          <a:p>
            <a:pPr algn="l"/>
            <a:r>
              <a:rPr lang="ca-ES" sz="1400" b="0" i="0">
                <a:solidFill>
                  <a:srgbClr val="000000"/>
                </a:solidFill>
                <a:effectLst/>
                <a:latin typeface="Arial" panose="020B0604020202020204" pitchFamily="34" charset="0"/>
              </a:rPr>
              <a:t>El commutador ha de saber, per a cada cable que hi té connectat, a quina adreça MAC correspon cada un. Per fer-ho, internament guarda una taula de correspondències, que va actualitzant a mesura que li arriben paquets de nous ordinadors.</a:t>
            </a:r>
          </a:p>
          <a:p>
            <a:pPr algn="l"/>
            <a:r>
              <a:rPr lang="ca-ES" sz="1400" b="0" i="0">
                <a:solidFill>
                  <a:srgbClr val="000000"/>
                </a:solidFill>
                <a:effectLst/>
                <a:latin typeface="Arial" panose="020B0604020202020204" pitchFamily="34" charset="0"/>
              </a:rPr>
              <a:t>Quan no sap una adreça, utilitza una adreça de difusió (</a:t>
            </a:r>
            <a:r>
              <a:rPr lang="ca-ES" sz="1400" b="0" i="1">
                <a:solidFill>
                  <a:srgbClr val="000000"/>
                </a:solidFill>
                <a:effectLst/>
                <a:latin typeface="Arial" panose="020B0604020202020204" pitchFamily="34" charset="0"/>
              </a:rPr>
              <a:t>broadcast</a:t>
            </a:r>
            <a:r>
              <a:rPr lang="ca-ES" sz="1400" b="0" i="0">
                <a:solidFill>
                  <a:srgbClr val="000000"/>
                </a:solidFill>
                <a:effectLst/>
                <a:latin typeface="Arial" panose="020B0604020202020204" pitchFamily="34" charset="0"/>
              </a:rPr>
              <a:t>) per preguntar-la a tothom.</a:t>
            </a:r>
          </a:p>
          <a:p>
            <a:pPr algn="l"/>
            <a:endParaRPr lang="ca-ES" sz="1400">
              <a:solidFill>
                <a:srgbClr val="000000"/>
              </a:solidFill>
              <a:latin typeface="Arial" panose="020B0604020202020204" pitchFamily="34" charset="0"/>
            </a:endParaRPr>
          </a:p>
          <a:p>
            <a:pPr algn="l"/>
            <a:r>
              <a:rPr lang="ca-ES" sz="1400" b="1" i="0">
                <a:solidFill>
                  <a:srgbClr val="000000"/>
                </a:solidFill>
                <a:effectLst/>
                <a:latin typeface="Arial" panose="020B0604020202020204" pitchFamily="34" charset="0"/>
              </a:rPr>
              <a:t>Pont (</a:t>
            </a:r>
            <a:r>
              <a:rPr lang="ca-ES" sz="1400" b="1" i="1">
                <a:solidFill>
                  <a:srgbClr val="000000"/>
                </a:solidFill>
                <a:effectLst/>
                <a:latin typeface="Arial" panose="020B0604020202020204" pitchFamily="34" charset="0"/>
              </a:rPr>
              <a:t>bridge)</a:t>
            </a:r>
            <a:endParaRPr lang="ca-ES" sz="1400" b="1"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Un </a:t>
            </a:r>
            <a:r>
              <a:rPr lang="ca-ES" sz="1400" b="0" i="1">
                <a:solidFill>
                  <a:srgbClr val="000000"/>
                </a:solidFill>
                <a:effectLst/>
                <a:latin typeface="Arial" panose="020B0604020202020204" pitchFamily="34" charset="0"/>
              </a:rPr>
              <a:t>bridge</a:t>
            </a:r>
            <a:r>
              <a:rPr lang="ca-ES" sz="1400" b="0" i="0">
                <a:solidFill>
                  <a:srgbClr val="000000"/>
                </a:solidFill>
                <a:effectLst/>
                <a:latin typeface="Arial" panose="020B0604020202020204" pitchFamily="34" charset="0"/>
              </a:rPr>
              <a:t> connecta dos segments de xarxa com una sola xarxa fent servir el mateix protocol de nivell de xarxa.</a:t>
            </a:r>
          </a:p>
          <a:p>
            <a:pPr algn="l"/>
            <a:endParaRPr lang="ca-ES" sz="1400" b="1">
              <a:solidFill>
                <a:srgbClr val="000000"/>
              </a:solidFill>
              <a:latin typeface="Arial" panose="020B0604020202020204" pitchFamily="34" charset="0"/>
            </a:endParaRPr>
          </a:p>
          <a:p>
            <a:pPr algn="l"/>
            <a:r>
              <a:rPr lang="ca-ES" sz="1400" b="1" i="0">
                <a:solidFill>
                  <a:srgbClr val="000000"/>
                </a:solidFill>
                <a:effectLst/>
                <a:latin typeface="Arial" panose="020B0604020202020204" pitchFamily="34" charset="0"/>
              </a:rPr>
              <a:t>Repetidors i concentradors (</a:t>
            </a:r>
            <a:r>
              <a:rPr lang="ca-ES" sz="1400" b="1" i="1">
                <a:solidFill>
                  <a:srgbClr val="000000"/>
                </a:solidFill>
                <a:effectLst/>
                <a:latin typeface="Arial" panose="020B0604020202020204" pitchFamily="34" charset="0"/>
              </a:rPr>
              <a:t>repeaters i hubs)</a:t>
            </a:r>
          </a:p>
          <a:p>
            <a:pPr algn="l"/>
            <a:endParaRPr lang="ca-ES" sz="1400" b="1" i="0">
              <a:solidFill>
                <a:srgbClr val="000000"/>
              </a:solidFill>
              <a:effectLst/>
              <a:latin typeface="Arial" panose="020B0604020202020204" pitchFamily="34" charset="0"/>
            </a:endParaRPr>
          </a:p>
          <a:p>
            <a:pPr algn="l"/>
            <a:endParaRPr lang="ca-ES" sz="1400" b="0" i="0">
              <a:solidFill>
                <a:srgbClr val="000000"/>
              </a:solidFill>
              <a:effectLst/>
              <a:latin typeface="Arial" panose="020B0604020202020204" pitchFamily="34" charset="0"/>
            </a:endParaRPr>
          </a:p>
        </p:txBody>
      </p:sp>
      <p:sp>
        <p:nvSpPr>
          <p:cNvPr id="45" name="Rectángulo 44">
            <a:extLst>
              <a:ext uri="{FF2B5EF4-FFF2-40B4-BE49-F238E27FC236}">
                <a16:creationId xmlns:a16="http://schemas.microsoft.com/office/drawing/2014/main" id="{74923208-9521-8A6C-96A9-AEEB330FCB8D}"/>
              </a:ext>
            </a:extLst>
          </p:cNvPr>
          <p:cNvSpPr/>
          <p:nvPr/>
        </p:nvSpPr>
        <p:spPr>
          <a:xfrm>
            <a:off x="776894" y="1223466"/>
            <a:ext cx="8320664" cy="17908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8" name="Rectángulo 77">
            <a:extLst>
              <a:ext uri="{FF2B5EF4-FFF2-40B4-BE49-F238E27FC236}">
                <a16:creationId xmlns:a16="http://schemas.microsoft.com/office/drawing/2014/main" id="{95C44869-D93C-5FE7-EFFA-22632A1B8999}"/>
              </a:ext>
            </a:extLst>
          </p:cNvPr>
          <p:cNvSpPr/>
          <p:nvPr/>
        </p:nvSpPr>
        <p:spPr>
          <a:xfrm>
            <a:off x="9400744" y="3567264"/>
            <a:ext cx="2380782" cy="55718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2" name="Rectángulo 81">
            <a:extLst>
              <a:ext uri="{FF2B5EF4-FFF2-40B4-BE49-F238E27FC236}">
                <a16:creationId xmlns:a16="http://schemas.microsoft.com/office/drawing/2014/main" id="{3F87841E-8B07-856A-E69E-5D34D9E2C17C}"/>
              </a:ext>
            </a:extLst>
          </p:cNvPr>
          <p:cNvSpPr/>
          <p:nvPr/>
        </p:nvSpPr>
        <p:spPr>
          <a:xfrm>
            <a:off x="805203" y="3110711"/>
            <a:ext cx="8320664" cy="181517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7" name="Rectángulo 116">
            <a:extLst>
              <a:ext uri="{FF2B5EF4-FFF2-40B4-BE49-F238E27FC236}">
                <a16:creationId xmlns:a16="http://schemas.microsoft.com/office/drawing/2014/main" id="{A5B1DA5D-8761-F6EF-08A4-7CB2082D96F5}"/>
              </a:ext>
            </a:extLst>
          </p:cNvPr>
          <p:cNvSpPr/>
          <p:nvPr/>
        </p:nvSpPr>
        <p:spPr>
          <a:xfrm>
            <a:off x="9366329" y="4176858"/>
            <a:ext cx="2434402" cy="45237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9" name="Rectángulo 118">
            <a:extLst>
              <a:ext uri="{FF2B5EF4-FFF2-40B4-BE49-F238E27FC236}">
                <a16:creationId xmlns:a16="http://schemas.microsoft.com/office/drawing/2014/main" id="{67D26BA4-4A01-87EB-67AC-940A117D4384}"/>
              </a:ext>
            </a:extLst>
          </p:cNvPr>
          <p:cNvSpPr/>
          <p:nvPr/>
        </p:nvSpPr>
        <p:spPr>
          <a:xfrm>
            <a:off x="844798" y="5071389"/>
            <a:ext cx="8320664" cy="10949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1" name="Rectángulo 120">
            <a:extLst>
              <a:ext uri="{FF2B5EF4-FFF2-40B4-BE49-F238E27FC236}">
                <a16:creationId xmlns:a16="http://schemas.microsoft.com/office/drawing/2014/main" id="{15812DA3-AF67-DC10-DF81-0D81E3A2DB40}"/>
              </a:ext>
            </a:extLst>
          </p:cNvPr>
          <p:cNvSpPr/>
          <p:nvPr/>
        </p:nvSpPr>
        <p:spPr>
          <a:xfrm>
            <a:off x="9366329" y="4715094"/>
            <a:ext cx="2434402" cy="4523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656040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73226" y="616131"/>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APARELLS DE XARXA: NOTACIÓ</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6" name="Picture 2" descr="Model ISO vs TCP/IP">
            <a:extLst>
              <a:ext uri="{FF2B5EF4-FFF2-40B4-BE49-F238E27FC236}">
                <a16:creationId xmlns:a16="http://schemas.microsoft.com/office/drawing/2014/main" id="{5347235D-B546-3517-5D7C-9E6EFC9888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8133"/>
          <a:stretch/>
        </p:blipFill>
        <p:spPr bwMode="auto">
          <a:xfrm>
            <a:off x="8997586" y="1388864"/>
            <a:ext cx="2447220" cy="4388203"/>
          </a:xfrm>
          <a:prstGeom prst="rect">
            <a:avLst/>
          </a:prstGeom>
          <a:noFill/>
          <a:extLst>
            <a:ext uri="{909E8E84-426E-40DD-AFC4-6F175D3DCCD1}">
              <a14:hiddenFill xmlns:a14="http://schemas.microsoft.com/office/drawing/2010/main">
                <a:solidFill>
                  <a:srgbClr val="FFFFFF"/>
                </a:solidFill>
              </a14:hiddenFill>
            </a:ext>
          </a:extLst>
        </p:spPr>
      </p:pic>
      <p:sp>
        <p:nvSpPr>
          <p:cNvPr id="78" name="Rectángulo 77">
            <a:extLst>
              <a:ext uri="{FF2B5EF4-FFF2-40B4-BE49-F238E27FC236}">
                <a16:creationId xmlns:a16="http://schemas.microsoft.com/office/drawing/2014/main" id="{95C44869-D93C-5FE7-EFFA-22632A1B8999}"/>
              </a:ext>
            </a:extLst>
          </p:cNvPr>
          <p:cNvSpPr/>
          <p:nvPr/>
        </p:nvSpPr>
        <p:spPr>
          <a:xfrm>
            <a:off x="9084770" y="4105498"/>
            <a:ext cx="2380782" cy="55718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7" name="Rectángulo 116">
            <a:extLst>
              <a:ext uri="{FF2B5EF4-FFF2-40B4-BE49-F238E27FC236}">
                <a16:creationId xmlns:a16="http://schemas.microsoft.com/office/drawing/2014/main" id="{A5B1DA5D-8761-F6EF-08A4-7CB2082D96F5}"/>
              </a:ext>
            </a:extLst>
          </p:cNvPr>
          <p:cNvSpPr/>
          <p:nvPr/>
        </p:nvSpPr>
        <p:spPr>
          <a:xfrm>
            <a:off x="9050355" y="4715092"/>
            <a:ext cx="2434402" cy="45237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1" name="Rectángulo 120">
            <a:extLst>
              <a:ext uri="{FF2B5EF4-FFF2-40B4-BE49-F238E27FC236}">
                <a16:creationId xmlns:a16="http://schemas.microsoft.com/office/drawing/2014/main" id="{15812DA3-AF67-DC10-DF81-0D81E3A2DB40}"/>
              </a:ext>
            </a:extLst>
          </p:cNvPr>
          <p:cNvSpPr/>
          <p:nvPr/>
        </p:nvSpPr>
        <p:spPr>
          <a:xfrm>
            <a:off x="9050355" y="5253328"/>
            <a:ext cx="2434402" cy="4523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9218" name="Picture 2" descr="Network symbols | vijayababuj">
            <a:extLst>
              <a:ext uri="{FF2B5EF4-FFF2-40B4-BE49-F238E27FC236}">
                <a16:creationId xmlns:a16="http://schemas.microsoft.com/office/drawing/2014/main" id="{F122D075-264A-91F9-DE6A-648112DDE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319" y="1373878"/>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64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INTERCONNEXIÓ DE XARXES: ENCAMINAMENT</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4" name="CuadroTexto 3">
            <a:extLst>
              <a:ext uri="{FF2B5EF4-FFF2-40B4-BE49-F238E27FC236}">
                <a16:creationId xmlns:a16="http://schemas.microsoft.com/office/drawing/2014/main" id="{6A0E0829-B2B7-7FFB-F935-93C55697EF18}"/>
              </a:ext>
            </a:extLst>
          </p:cNvPr>
          <p:cNvSpPr txBox="1"/>
          <p:nvPr/>
        </p:nvSpPr>
        <p:spPr>
          <a:xfrm>
            <a:off x="787707" y="1173435"/>
            <a:ext cx="11139713" cy="5262979"/>
          </a:xfrm>
          <a:prstGeom prst="rect">
            <a:avLst/>
          </a:prstGeom>
          <a:noFill/>
        </p:spPr>
        <p:txBody>
          <a:bodyPr wrap="square">
            <a:spAutoFit/>
          </a:bodyPr>
          <a:lstStyle/>
          <a:p>
            <a:pPr algn="l"/>
            <a:endParaRPr lang="ca-ES" sz="1400" b="1" i="0" dirty="0">
              <a:solidFill>
                <a:srgbClr val="000000"/>
              </a:solidFill>
              <a:effectLst/>
              <a:latin typeface="Arial" panose="020B0604020202020204" pitchFamily="34" charset="0"/>
            </a:endParaRPr>
          </a:p>
          <a:p>
            <a:pPr algn="l"/>
            <a:r>
              <a:rPr lang="ca-ES" sz="1400" b="0" i="0" dirty="0">
                <a:solidFill>
                  <a:srgbClr val="000000"/>
                </a:solidFill>
                <a:effectLst/>
                <a:latin typeface="Arial" panose="020B0604020202020204" pitchFamily="34" charset="0"/>
              </a:rPr>
              <a:t>L'encaminament IP és una de les funcions fonamentals que els dispositius encaminadors han de fer. Consisteix fonamentalment a determinar quina és la ruta que ha de seguir un paquet de dades d'un node d'origen fins a un host de destinació basant-se en factors com poden ser els següents:</a:t>
            </a:r>
          </a:p>
          <a:p>
            <a:pPr algn="l"/>
            <a:r>
              <a:rPr lang="ca-ES" sz="1400" b="0" i="0" dirty="0">
                <a:solidFill>
                  <a:srgbClr val="000000"/>
                </a:solidFill>
                <a:effectLst/>
                <a:latin typeface="Arial" panose="020B0604020202020204" pitchFamily="34" charset="0"/>
              </a:rPr>
              <a:t>	</a:t>
            </a:r>
          </a:p>
          <a:p>
            <a:pPr lvl="1">
              <a:buFont typeface="Arial" panose="020B0604020202020204" pitchFamily="34" charset="0"/>
              <a:buChar char="•"/>
            </a:pPr>
            <a:r>
              <a:rPr lang="ca-ES" sz="1400" b="0" i="0" dirty="0">
                <a:solidFill>
                  <a:srgbClr val="000000"/>
                </a:solidFill>
                <a:effectLst/>
                <a:latin typeface="Arial" panose="020B0604020202020204" pitchFamily="34" charset="0"/>
              </a:rPr>
              <a:t>Nombre de salts de l'origen a la destinació</a:t>
            </a:r>
          </a:p>
          <a:p>
            <a:pPr lvl="1">
              <a:buFont typeface="Arial" panose="020B0604020202020204" pitchFamily="34" charset="0"/>
              <a:buChar char="•"/>
            </a:pPr>
            <a:r>
              <a:rPr lang="ca-ES" sz="1400" b="0" i="0" dirty="0">
                <a:solidFill>
                  <a:srgbClr val="000000"/>
                </a:solidFill>
                <a:effectLst/>
                <a:latin typeface="Arial" panose="020B0604020202020204" pitchFamily="34" charset="0"/>
              </a:rPr>
              <a:t>Amplada de banda de la línia</a:t>
            </a:r>
          </a:p>
          <a:p>
            <a:pPr lvl="1">
              <a:buFont typeface="Arial" panose="020B0604020202020204" pitchFamily="34" charset="0"/>
              <a:buChar char="•"/>
            </a:pPr>
            <a:r>
              <a:rPr lang="ca-ES" sz="1400" b="0" i="0" dirty="0">
                <a:solidFill>
                  <a:srgbClr val="000000"/>
                </a:solidFill>
                <a:effectLst/>
                <a:latin typeface="Arial" panose="020B0604020202020204" pitchFamily="34" charset="0"/>
              </a:rPr>
              <a:t>Nombre d'usuaris connectats</a:t>
            </a:r>
          </a:p>
          <a:p>
            <a:pPr lvl="1">
              <a:buFont typeface="Arial" panose="020B0604020202020204" pitchFamily="34" charset="0"/>
              <a:buChar char="•"/>
            </a:pPr>
            <a:r>
              <a:rPr lang="ca-ES" sz="1400" b="0" i="0" dirty="0">
                <a:solidFill>
                  <a:srgbClr val="000000"/>
                </a:solidFill>
                <a:effectLst/>
                <a:latin typeface="Arial" panose="020B0604020202020204" pitchFamily="34" charset="0"/>
              </a:rPr>
              <a:t>Prioritats</a:t>
            </a:r>
          </a:p>
          <a:p>
            <a:pPr lvl="1">
              <a:buFont typeface="Arial" panose="020B0604020202020204" pitchFamily="34" charset="0"/>
              <a:buChar char="•"/>
            </a:pPr>
            <a:endParaRPr lang="ca-ES" sz="1400" b="0" i="0" dirty="0">
              <a:solidFill>
                <a:srgbClr val="000000"/>
              </a:solidFill>
              <a:effectLst/>
              <a:latin typeface="Arial" panose="020B0604020202020204" pitchFamily="34" charset="0"/>
            </a:endParaRPr>
          </a:p>
          <a:p>
            <a:pPr algn="l"/>
            <a:r>
              <a:rPr lang="ca-ES" sz="1400" b="0" i="0" dirty="0">
                <a:solidFill>
                  <a:srgbClr val="000000"/>
                </a:solidFill>
                <a:effectLst/>
                <a:latin typeface="Arial" panose="020B0604020202020204" pitchFamily="34" charset="0"/>
              </a:rPr>
              <a:t>Aquest tipus d'encaminament lògic proporciona una gran flexibilitat ja que els paquets poden viatjar per diferents rutes depenen de l'estat de la xarxa en un moment determinat.</a:t>
            </a:r>
          </a:p>
          <a:p>
            <a:pPr algn="l"/>
            <a:endParaRPr lang="ca-ES" sz="1400" b="0" i="0" dirty="0">
              <a:solidFill>
                <a:srgbClr val="000000"/>
              </a:solidFill>
              <a:effectLst/>
              <a:latin typeface="Arial" panose="020B0604020202020204" pitchFamily="34" charset="0"/>
            </a:endParaRPr>
          </a:p>
          <a:p>
            <a:pPr algn="l"/>
            <a:r>
              <a:rPr lang="ca-ES" sz="1400" b="0" i="0" dirty="0">
                <a:solidFill>
                  <a:srgbClr val="000000"/>
                </a:solidFill>
                <a:effectLst/>
                <a:latin typeface="Arial" panose="020B0604020202020204" pitchFamily="34" charset="0"/>
              </a:rPr>
              <a:t>L'encaminament es pot fer de dues maneres, amb rutes estàtiques o dinàmiques.</a:t>
            </a:r>
          </a:p>
          <a:p>
            <a:pPr algn="l"/>
            <a:endParaRPr lang="ca-ES" sz="1400" dirty="0">
              <a:solidFill>
                <a:srgbClr val="000000"/>
              </a:solidFill>
              <a:latin typeface="Arial" panose="020B0604020202020204" pitchFamily="34" charset="0"/>
            </a:endParaRPr>
          </a:p>
          <a:p>
            <a:pPr algn="l"/>
            <a:r>
              <a:rPr lang="ca-ES" sz="1400" b="0" i="0" dirty="0">
                <a:solidFill>
                  <a:srgbClr val="000000"/>
                </a:solidFill>
                <a:effectLst/>
                <a:latin typeface="Arial" panose="020B0604020202020204" pitchFamily="34" charset="0"/>
              </a:rPr>
              <a:t>	Les </a:t>
            </a:r>
            <a:r>
              <a:rPr lang="ca-ES" sz="1400" i="0" dirty="0">
                <a:solidFill>
                  <a:srgbClr val="000000"/>
                </a:solidFill>
                <a:effectLst/>
                <a:latin typeface="Arial" panose="020B0604020202020204" pitchFamily="34" charset="0"/>
              </a:rPr>
              <a:t>rutes estàtiques </a:t>
            </a:r>
            <a:r>
              <a:rPr lang="ca-ES" sz="1400" b="0" i="0" dirty="0">
                <a:solidFill>
                  <a:srgbClr val="000000"/>
                </a:solidFill>
                <a:effectLst/>
                <a:latin typeface="Arial" panose="020B0604020202020204" pitchFamily="34" charset="0"/>
              </a:rPr>
              <a:t>són aquelles que l'administrador introdueix en els encaminadors manualment, això comporta que s'hagi de 	tenir un profund coneixement de la xarxa que estem configurant, a més és un sistema que no varia amb el temps i no 	s'actualitzen les taules d'encaminament d'una manera automàtica quan hi ha modificacions en la xarxa.</a:t>
            </a:r>
          </a:p>
          <a:p>
            <a:pPr algn="l"/>
            <a:endParaRPr lang="ca-ES" sz="1400" dirty="0">
              <a:solidFill>
                <a:srgbClr val="000000"/>
              </a:solidFill>
              <a:latin typeface="Arial" panose="020B0604020202020204" pitchFamily="34" charset="0"/>
            </a:endParaRPr>
          </a:p>
          <a:p>
            <a:pPr algn="l"/>
            <a:r>
              <a:rPr lang="ca-ES" sz="1400" b="0" i="0" dirty="0">
                <a:solidFill>
                  <a:srgbClr val="000000"/>
                </a:solidFill>
                <a:effectLst/>
                <a:latin typeface="Arial" panose="020B0604020202020204" pitchFamily="34" charset="0"/>
              </a:rPr>
              <a:t>	Les rutes dinàmiques es generen automàticament en els encaminadors quan activem els protocols d’encaminament per a les 	diferents xarxes, a diferència de les rutes estàtiques les taules d’encaminament es configuren automàticament davant de 	qualsevol canvi en la xarxa, això ens permet una major escalabilitat i fiabilitat per a la gestió i resolució de rutes.</a:t>
            </a:r>
          </a:p>
          <a:p>
            <a:pPr algn="l"/>
            <a:endParaRPr lang="ca-ES" sz="1400" b="1" i="0" dirty="0">
              <a:solidFill>
                <a:srgbClr val="000000"/>
              </a:solidFill>
              <a:effectLst/>
              <a:latin typeface="Arial" panose="020B0604020202020204" pitchFamily="34" charset="0"/>
            </a:endParaRPr>
          </a:p>
          <a:p>
            <a:pPr algn="l"/>
            <a:endParaRPr lang="ca-E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36388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INTERCONNEXIÓ DE XARXES: </a:t>
            </a:r>
            <a:r>
              <a:rPr lang="en-US" sz="2000" i="1">
                <a:solidFill>
                  <a:schemeClr val="accent5">
                    <a:lumMod val="75000"/>
                  </a:schemeClr>
                </a:solidFill>
              </a:rPr>
              <a:t>FIREWALLS</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4" name="CuadroTexto 3">
            <a:extLst>
              <a:ext uri="{FF2B5EF4-FFF2-40B4-BE49-F238E27FC236}">
                <a16:creationId xmlns:a16="http://schemas.microsoft.com/office/drawing/2014/main" id="{6A0E0829-B2B7-7FFB-F935-93C55697EF18}"/>
              </a:ext>
            </a:extLst>
          </p:cNvPr>
          <p:cNvSpPr txBox="1"/>
          <p:nvPr/>
        </p:nvSpPr>
        <p:spPr>
          <a:xfrm>
            <a:off x="787707" y="1173435"/>
            <a:ext cx="11139713" cy="2893100"/>
          </a:xfrm>
          <a:prstGeom prst="rect">
            <a:avLst/>
          </a:prstGeom>
          <a:noFill/>
        </p:spPr>
        <p:txBody>
          <a:bodyPr wrap="square">
            <a:spAutoFit/>
          </a:bodyPr>
          <a:lstStyle/>
          <a:p>
            <a:pPr algn="l"/>
            <a:endParaRPr lang="ca-ES" sz="1400" b="1"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El tallafocs (</a:t>
            </a:r>
            <a:r>
              <a:rPr lang="ca-ES" sz="1400" b="0" i="1">
                <a:solidFill>
                  <a:srgbClr val="000000"/>
                </a:solidFill>
                <a:effectLst/>
                <a:latin typeface="Arial" panose="020B0604020202020204" pitchFamily="34" charset="0"/>
              </a:rPr>
              <a:t>firewall</a:t>
            </a:r>
            <a:r>
              <a:rPr lang="ca-ES" sz="1400" b="0" i="0">
                <a:solidFill>
                  <a:srgbClr val="000000"/>
                </a:solidFill>
                <a:effectLst/>
                <a:latin typeface="Arial" panose="020B0604020202020204" pitchFamily="34" charset="0"/>
              </a:rPr>
              <a:t>) és un mecanisme, ja siga de programari o maquinari, per a la protecció de xarxes. Un tallafocs actua com una barrera o mur de protecció entre dues xarxes, normalment un privada i altra pública i insegura com pot ser internet.</a:t>
            </a:r>
          </a:p>
          <a:p>
            <a:pPr algn="l"/>
            <a:endParaRPr lang="ca-ES" sz="1400" b="0"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La ubicació habitual d’un tallafocs és el punt de connexió de la xarxa interna de l’organització amb la xarxa exterior que, normalment, és Internet. Els objectius del servei de tallafocs són:</a:t>
            </a:r>
          </a:p>
          <a:p>
            <a:pPr algn="l"/>
            <a:endParaRPr lang="ca-ES" sz="1400" b="0" i="0">
              <a:solidFill>
                <a:srgbClr val="000000"/>
              </a:solidFill>
              <a:effectLst/>
              <a:latin typeface="Arial" panose="020B0604020202020204" pitchFamily="34" charset="0"/>
            </a:endParaRPr>
          </a:p>
          <a:p>
            <a:pPr lvl="1">
              <a:buFont typeface="Arial" panose="020B0604020202020204" pitchFamily="34" charset="0"/>
              <a:buChar char="•"/>
            </a:pPr>
            <a:r>
              <a:rPr lang="ca-ES" sz="1400" b="0" i="0">
                <a:solidFill>
                  <a:srgbClr val="000000"/>
                </a:solidFill>
                <a:effectLst/>
                <a:latin typeface="Arial" panose="020B0604020202020204" pitchFamily="34" charset="0"/>
              </a:rPr>
              <a:t>Garantir que no es podrà accedir  als recursos interns des de l'exterior sense permís (arxius compartits, impressores de xarxa, etc.)</a:t>
            </a:r>
          </a:p>
          <a:p>
            <a:pPr lvl="1">
              <a:buFont typeface="Arial" panose="020B0604020202020204" pitchFamily="34" charset="0"/>
              <a:buChar char="•"/>
            </a:pPr>
            <a:r>
              <a:rPr lang="ca-ES" sz="1400" b="0" i="0">
                <a:solidFill>
                  <a:srgbClr val="000000"/>
                </a:solidFill>
                <a:effectLst/>
                <a:latin typeface="Arial" panose="020B0604020202020204" pitchFamily="34" charset="0"/>
              </a:rPr>
              <a:t>Filtrar els paquets d'entrada i eixida, permetent o denegant l'accés segons l'origen o el destí, tant en el que respecta a les adreces IP com als ports.</a:t>
            </a:r>
          </a:p>
          <a:p>
            <a:pPr lvl="1">
              <a:buFont typeface="Arial" panose="020B0604020202020204" pitchFamily="34" charset="0"/>
              <a:buChar char="•"/>
            </a:pPr>
            <a:r>
              <a:rPr lang="ca-ES" sz="1400" b="0" i="0">
                <a:solidFill>
                  <a:srgbClr val="000000"/>
                </a:solidFill>
                <a:effectLst/>
                <a:latin typeface="Arial" panose="020B0604020202020204" pitchFamily="34" charset="0"/>
              </a:rPr>
              <a:t>Utilitzar ferramentes de software per a dur un control sobre el trànsit de xarxa.</a:t>
            </a:r>
          </a:p>
          <a:p>
            <a:pPr algn="l"/>
            <a:endParaRPr lang="ca-ES" sz="1400" b="1" i="0">
              <a:solidFill>
                <a:srgbClr val="000000"/>
              </a:solidFill>
              <a:effectLst/>
              <a:latin typeface="Arial" panose="020B0604020202020204" pitchFamily="34" charset="0"/>
            </a:endParaRPr>
          </a:p>
          <a:p>
            <a:pPr algn="l"/>
            <a:endParaRPr lang="ca-ES" sz="1400" b="0" i="0">
              <a:solidFill>
                <a:srgbClr val="000000"/>
              </a:solidFill>
              <a:effectLst/>
              <a:latin typeface="Arial" panose="020B0604020202020204" pitchFamily="34" charset="0"/>
            </a:endParaRPr>
          </a:p>
        </p:txBody>
      </p:sp>
      <p:pic>
        <p:nvPicPr>
          <p:cNvPr id="7170" name="Picture 2" descr="Xarxa desmilitaritzada">
            <a:extLst>
              <a:ext uri="{FF2B5EF4-FFF2-40B4-BE49-F238E27FC236}">
                <a16:creationId xmlns:a16="http://schemas.microsoft.com/office/drawing/2014/main" id="{A28D4BB7-83E0-B4BE-8B63-24F4D7B78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906" y="3719125"/>
            <a:ext cx="50958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1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REGLES DEL </a:t>
            </a:r>
            <a:r>
              <a:rPr lang="en-US" sz="2000" i="1">
                <a:solidFill>
                  <a:schemeClr val="accent5">
                    <a:lumMod val="75000"/>
                  </a:schemeClr>
                </a:solidFill>
              </a:rPr>
              <a:t>FIREWALL</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4" name="CuadroTexto 3">
            <a:extLst>
              <a:ext uri="{FF2B5EF4-FFF2-40B4-BE49-F238E27FC236}">
                <a16:creationId xmlns:a16="http://schemas.microsoft.com/office/drawing/2014/main" id="{6A0E0829-B2B7-7FFB-F935-93C55697EF18}"/>
              </a:ext>
            </a:extLst>
          </p:cNvPr>
          <p:cNvSpPr txBox="1"/>
          <p:nvPr/>
        </p:nvSpPr>
        <p:spPr>
          <a:xfrm>
            <a:off x="787707" y="1173435"/>
            <a:ext cx="11139713" cy="2246769"/>
          </a:xfrm>
          <a:prstGeom prst="rect">
            <a:avLst/>
          </a:prstGeom>
          <a:noFill/>
        </p:spPr>
        <p:txBody>
          <a:bodyPr wrap="square">
            <a:spAutoFit/>
          </a:bodyPr>
          <a:lstStyle/>
          <a:p>
            <a:pPr algn="l"/>
            <a:endParaRPr lang="ca-ES" sz="1400" b="1"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Un tallafocs es pot configurar de dues formes: permissiu o restrictiu.</a:t>
            </a:r>
          </a:p>
          <a:p>
            <a:pPr algn="l"/>
            <a:endParaRPr lang="ca-ES" sz="1400" b="0"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En cas de ser </a:t>
            </a:r>
            <a:r>
              <a:rPr lang="ca-ES" sz="1400" b="1" i="0">
                <a:solidFill>
                  <a:srgbClr val="000000"/>
                </a:solidFill>
                <a:effectLst/>
                <a:latin typeface="Arial" panose="020B0604020202020204" pitchFamily="34" charset="0"/>
              </a:rPr>
              <a:t>permissiu</a:t>
            </a:r>
            <a:r>
              <a:rPr lang="ca-ES" sz="1400" b="0" i="0">
                <a:solidFill>
                  <a:srgbClr val="000000"/>
                </a:solidFill>
                <a:effectLst/>
                <a:latin typeface="Arial" panose="020B0604020202020204" pitchFamily="34" charset="0"/>
              </a:rPr>
              <a:t> deixa entrar, eixir i passar tot el trànsit. I l'administrador s'encarregarà de restringir allò que estime oportú mitjançant una llista negra (</a:t>
            </a:r>
            <a:r>
              <a:rPr lang="ca-ES" sz="1400" b="0" i="1">
                <a:solidFill>
                  <a:srgbClr val="000000"/>
                </a:solidFill>
                <a:effectLst/>
                <a:latin typeface="Arial" panose="020B0604020202020204" pitchFamily="34" charset="0"/>
              </a:rPr>
              <a:t>blacklist</a:t>
            </a:r>
            <a:r>
              <a:rPr lang="ca-ES" sz="1400" b="0" i="0">
                <a:solidFill>
                  <a:srgbClr val="000000"/>
                </a:solidFill>
                <a:effectLst/>
                <a:latin typeface="Arial" panose="020B0604020202020204" pitchFamily="34" charset="0"/>
              </a:rPr>
              <a:t>). El tallafocs </a:t>
            </a:r>
            <a:r>
              <a:rPr lang="ca-ES" sz="1400" b="1" i="0">
                <a:solidFill>
                  <a:srgbClr val="000000"/>
                </a:solidFill>
                <a:effectLst/>
                <a:latin typeface="Arial" panose="020B0604020202020204" pitchFamily="34" charset="0"/>
              </a:rPr>
              <a:t>restrictiu</a:t>
            </a:r>
            <a:r>
              <a:rPr lang="ca-ES" sz="1400" b="0" i="0">
                <a:solidFill>
                  <a:srgbClr val="000000"/>
                </a:solidFill>
                <a:effectLst/>
                <a:latin typeface="Arial" panose="020B0604020202020204" pitchFamily="34" charset="0"/>
              </a:rPr>
              <a:t>, en canvi, no deixa entrar, eixir ni passar res i és l'administrador qui permetrarà (obrirà) allò que crega convenient (</a:t>
            </a:r>
            <a:r>
              <a:rPr lang="ca-ES" sz="1400" b="0" i="1">
                <a:solidFill>
                  <a:srgbClr val="000000"/>
                </a:solidFill>
                <a:effectLst/>
                <a:latin typeface="Arial" panose="020B0604020202020204" pitchFamily="34" charset="0"/>
              </a:rPr>
              <a:t>whitelist</a:t>
            </a:r>
            <a:r>
              <a:rPr lang="ca-ES" sz="1400" b="0" i="0">
                <a:solidFill>
                  <a:srgbClr val="000000"/>
                </a:solidFill>
                <a:effectLst/>
                <a:latin typeface="Arial" panose="020B0604020202020204" pitchFamily="34" charset="0"/>
              </a:rPr>
              <a:t>).</a:t>
            </a:r>
          </a:p>
          <a:p>
            <a:pPr algn="l"/>
            <a:endParaRPr lang="ca-ES" sz="1400" b="0"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No obstant això, també es pot optar per solucions mixtes on algunes direccions estiguen restringides i altres permeses.</a:t>
            </a:r>
          </a:p>
          <a:p>
            <a:pPr algn="l"/>
            <a:endParaRPr lang="ca-ES" sz="1400" b="1" i="0">
              <a:solidFill>
                <a:srgbClr val="000000"/>
              </a:solidFill>
              <a:effectLst/>
              <a:latin typeface="Arial" panose="020B0604020202020204" pitchFamily="34" charset="0"/>
            </a:endParaRPr>
          </a:p>
          <a:p>
            <a:pPr algn="l"/>
            <a:endParaRPr lang="ca-ES" sz="1400" b="0" i="0">
              <a:solidFill>
                <a:srgbClr val="000000"/>
              </a:solidFill>
              <a:effectLst/>
              <a:latin typeface="Arial" panose="020B0604020202020204" pitchFamily="34" charset="0"/>
            </a:endParaRPr>
          </a:p>
        </p:txBody>
      </p:sp>
      <p:pic>
        <p:nvPicPr>
          <p:cNvPr id="8194" name="Picture 2" descr="Firewall: accions">
            <a:extLst>
              <a:ext uri="{FF2B5EF4-FFF2-40B4-BE49-F238E27FC236}">
                <a16:creationId xmlns:a16="http://schemas.microsoft.com/office/drawing/2014/main" id="{30DC6C99-7D66-4DF5-087E-F25661D43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397" y="3440839"/>
            <a:ext cx="2811544" cy="221691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EE298E6B-9CFA-6404-1BD3-1C62B8A61D1B}"/>
              </a:ext>
            </a:extLst>
          </p:cNvPr>
          <p:cNvPicPr>
            <a:picLocks noChangeAspect="1"/>
          </p:cNvPicPr>
          <p:nvPr/>
        </p:nvPicPr>
        <p:blipFill>
          <a:blip r:embed="rId3"/>
          <a:stretch>
            <a:fillRect/>
          </a:stretch>
        </p:blipFill>
        <p:spPr>
          <a:xfrm>
            <a:off x="5579036" y="3254682"/>
            <a:ext cx="6193008" cy="2626197"/>
          </a:xfrm>
          <a:prstGeom prst="rect">
            <a:avLst/>
          </a:prstGeom>
        </p:spPr>
      </p:pic>
    </p:spTree>
    <p:extLst>
      <p:ext uri="{BB962C8B-B14F-4D97-AF65-F5344CB8AC3E}">
        <p14:creationId xmlns:p14="http://schemas.microsoft.com/office/powerpoint/2010/main" val="2370874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NAT</a:t>
            </a:r>
            <a:endParaRPr lang="en-US" sz="2000" i="1">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4" name="CuadroTexto 3">
            <a:extLst>
              <a:ext uri="{FF2B5EF4-FFF2-40B4-BE49-F238E27FC236}">
                <a16:creationId xmlns:a16="http://schemas.microsoft.com/office/drawing/2014/main" id="{6A0E0829-B2B7-7FFB-F935-93C55697EF18}"/>
              </a:ext>
            </a:extLst>
          </p:cNvPr>
          <p:cNvSpPr txBox="1"/>
          <p:nvPr/>
        </p:nvSpPr>
        <p:spPr>
          <a:xfrm>
            <a:off x="787707" y="1173435"/>
            <a:ext cx="11139713" cy="954107"/>
          </a:xfrm>
          <a:prstGeom prst="rect">
            <a:avLst/>
          </a:prstGeom>
          <a:noFill/>
        </p:spPr>
        <p:txBody>
          <a:bodyPr wrap="square">
            <a:spAutoFit/>
          </a:bodyPr>
          <a:lstStyle/>
          <a:p>
            <a:pPr algn="l"/>
            <a:endParaRPr lang="ca-ES" sz="1400" b="1" i="0">
              <a:solidFill>
                <a:srgbClr val="000000"/>
              </a:solidFill>
              <a:effectLst/>
              <a:latin typeface="Arial" panose="020B0604020202020204" pitchFamily="34" charset="0"/>
            </a:endParaRPr>
          </a:p>
          <a:p>
            <a:pPr algn="l"/>
            <a:r>
              <a:rPr lang="ca-ES" sz="1400" b="0" i="0">
                <a:solidFill>
                  <a:srgbClr val="000000"/>
                </a:solidFill>
                <a:effectLst/>
                <a:latin typeface="Arial" panose="020B0604020202020204" pitchFamily="34" charset="0"/>
              </a:rPr>
              <a:t>TBD</a:t>
            </a:r>
          </a:p>
          <a:p>
            <a:pPr algn="l"/>
            <a:endParaRPr lang="ca-ES" sz="1400" b="1" i="0">
              <a:solidFill>
                <a:srgbClr val="000000"/>
              </a:solidFill>
              <a:effectLst/>
              <a:latin typeface="Arial" panose="020B0604020202020204" pitchFamily="34" charset="0"/>
            </a:endParaRPr>
          </a:p>
          <a:p>
            <a:pPr algn="l"/>
            <a:endParaRPr lang="ca-ES" sz="1400"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57133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SERVIDOR WEB O SERVIDOR </a:t>
            </a:r>
            <a:r>
              <a:rPr lang="en-US" sz="2000" i="1">
                <a:solidFill>
                  <a:schemeClr val="accent5">
                    <a:lumMod val="75000"/>
                  </a:schemeClr>
                </a:solidFill>
              </a:rPr>
              <a:t>HTTP</a:t>
            </a:r>
            <a:r>
              <a:rPr lang="en-US" sz="2000">
                <a:solidFill>
                  <a:schemeClr val="accent5">
                    <a:lumMod val="75000"/>
                  </a:schemeClr>
                </a:solidFill>
              </a:rPr>
              <a:t>, LA MARE DELS OUS</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6F9B66A3-0447-E5BD-C68D-8F0FAF2904AF}"/>
              </a:ext>
            </a:extLst>
          </p:cNvPr>
          <p:cNvSpPr txBox="1"/>
          <p:nvPr/>
        </p:nvSpPr>
        <p:spPr>
          <a:xfrm>
            <a:off x="923444" y="1496391"/>
            <a:ext cx="7786015" cy="2031325"/>
          </a:xfrm>
          <a:prstGeom prst="rect">
            <a:avLst/>
          </a:prstGeom>
          <a:noFill/>
        </p:spPr>
        <p:txBody>
          <a:bodyPr wrap="square">
            <a:spAutoFit/>
          </a:bodyPr>
          <a:lstStyle/>
          <a:p>
            <a:pPr algn="just"/>
            <a:r>
              <a:rPr lang="ca-ES" b="0" i="0">
                <a:solidFill>
                  <a:srgbClr val="000000"/>
                </a:solidFill>
                <a:effectLst/>
                <a:latin typeface="Arial" panose="020B0604020202020204" pitchFamily="34" charset="0"/>
              </a:rPr>
              <a:t>El protocol de transferència d’hipertext (HTTP) és un protocol client-servidor força senzill que articula els </a:t>
            </a:r>
            <a:r>
              <a:rPr lang="ca-ES" b="1" i="0">
                <a:solidFill>
                  <a:srgbClr val="000000"/>
                </a:solidFill>
                <a:effectLst/>
                <a:latin typeface="Arial" panose="020B0604020202020204" pitchFamily="34" charset="0"/>
              </a:rPr>
              <a:t>intercanvis d'informació entre els clients web i els servidors HTTP</a:t>
            </a:r>
            <a:r>
              <a:rPr lang="ca-ES" b="0" i="0">
                <a:solidFill>
                  <a:srgbClr val="000000"/>
                </a:solidFill>
                <a:effectLst/>
                <a:latin typeface="Arial" panose="020B0604020202020204" pitchFamily="34" charset="0"/>
              </a:rPr>
              <a:t>. HTTP va ser desenvolupat pel consorci W3C i la IETF. Aquesta col·laboració va culminar l’any 1999 amb la publicació d'una sèrie de RFC, el més important dels quals va ser el RFC 2616, que especificava la versió 1.1. </a:t>
            </a:r>
          </a:p>
          <a:p>
            <a:pPr algn="just"/>
            <a:endParaRPr lang="ca-ES"/>
          </a:p>
        </p:txBody>
      </p:sp>
      <p:pic>
        <p:nvPicPr>
          <p:cNvPr id="11266" name="Picture 2" descr="Tim Berners Lee">
            <a:extLst>
              <a:ext uri="{FF2B5EF4-FFF2-40B4-BE49-F238E27FC236}">
                <a16:creationId xmlns:a16="http://schemas.microsoft.com/office/drawing/2014/main" id="{36BDB4B6-7AF6-713D-5737-DBC0F6E91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9208" y="1466401"/>
            <a:ext cx="2650601" cy="170113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2EE826C-0657-6F49-F7E1-AA3ED4D8BA67}"/>
              </a:ext>
            </a:extLst>
          </p:cNvPr>
          <p:cNvSpPr txBox="1"/>
          <p:nvPr/>
        </p:nvSpPr>
        <p:spPr>
          <a:xfrm>
            <a:off x="1979673" y="3910229"/>
            <a:ext cx="9646667" cy="2062103"/>
          </a:xfrm>
          <a:prstGeom prst="rect">
            <a:avLst/>
          </a:prstGeom>
          <a:noFill/>
        </p:spPr>
        <p:txBody>
          <a:bodyPr wrap="square">
            <a:spAutoFit/>
          </a:bodyPr>
          <a:lstStyle/>
          <a:p>
            <a:pPr algn="just"/>
            <a:r>
              <a:rPr lang="ca-ES" sz="1600" b="0" i="0">
                <a:solidFill>
                  <a:srgbClr val="2B627D"/>
                </a:solidFill>
                <a:effectLst/>
                <a:latin typeface="Arial" panose="020B0604020202020204" pitchFamily="34" charset="0"/>
              </a:rPr>
              <a:t>Generalment, la via de què disposa un usuari per accedir a una pàgina web o un objecte (arxiu) és mitjançant el seu </a:t>
            </a:r>
            <a:r>
              <a:rPr lang="ca-ES" sz="1600" b="1" i="0">
                <a:solidFill>
                  <a:srgbClr val="2B627D"/>
                </a:solidFill>
                <a:effectLst/>
                <a:latin typeface="Arial" panose="020B0604020202020204" pitchFamily="34" charset="0"/>
              </a:rPr>
              <a:t>localitzador uniforme de recursos (URL)</a:t>
            </a:r>
            <a:r>
              <a:rPr lang="ca-ES" sz="1600" b="0" i="0">
                <a:solidFill>
                  <a:srgbClr val="2B627D"/>
                </a:solidFill>
                <a:effectLst/>
                <a:latin typeface="Arial" panose="020B0604020202020204" pitchFamily="34" charset="0"/>
              </a:rPr>
              <a:t>, que és una mena d’adreça que indica la localització exacta d’un document a Internet.</a:t>
            </a:r>
          </a:p>
          <a:p>
            <a:pPr algn="just"/>
            <a:r>
              <a:rPr lang="ca-ES" sz="1600" b="0" i="0">
                <a:solidFill>
                  <a:srgbClr val="2B627D"/>
                </a:solidFill>
                <a:effectLst/>
                <a:latin typeface="Arial" panose="020B0604020202020204" pitchFamily="34" charset="0"/>
              </a:rPr>
              <a:t>L’adreça que indica la localització exacta del document </a:t>
            </a:r>
            <a:r>
              <a:rPr lang="ca-ES" sz="1600" b="0" i="0" u="sng">
                <a:solidFill>
                  <a:srgbClr val="2B627D"/>
                </a:solidFill>
                <a:effectLst/>
                <a:latin typeface="Arial" panose="020B0604020202020204" pitchFamily="34" charset="0"/>
              </a:rPr>
              <a:t>es compon del nom o l’adreça d’Internet (IP, Internet protocol) del servidor i el camí relatiu del document dins del servidor</a:t>
            </a:r>
            <a:r>
              <a:rPr lang="ca-ES" sz="1600" b="0" i="0">
                <a:solidFill>
                  <a:srgbClr val="2B627D"/>
                </a:solidFill>
                <a:effectLst/>
                <a:latin typeface="Arial" panose="020B0604020202020204" pitchFamily="34" charset="0"/>
              </a:rPr>
              <a:t>. També pot incloure altres aspectes com el port pel qual se sol·licita el servei (per defecte, s’assumeix que el 80 és per al protocol HTTP, el 21 per al protocol FTP, etc.) i un nom d’usuari i una contrasenya per a aquells documents que requereixin autenticació per accedir-h</a:t>
            </a:r>
          </a:p>
        </p:txBody>
      </p:sp>
    </p:spTree>
    <p:extLst>
      <p:ext uri="{BB962C8B-B14F-4D97-AF65-F5344CB8AC3E}">
        <p14:creationId xmlns:p14="http://schemas.microsoft.com/office/powerpoint/2010/main" val="552359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SERVIDOR WEB O SERVIDOR </a:t>
            </a:r>
            <a:r>
              <a:rPr lang="en-US" sz="2000" i="1">
                <a:solidFill>
                  <a:schemeClr val="accent5">
                    <a:lumMod val="75000"/>
                  </a:schemeClr>
                </a:solidFill>
              </a:rPr>
              <a:t>HTTP</a:t>
            </a:r>
            <a:r>
              <a:rPr lang="en-US" sz="2000">
                <a:solidFill>
                  <a:schemeClr val="accent5">
                    <a:lumMod val="75000"/>
                  </a:schemeClr>
                </a:solidFill>
              </a:rPr>
              <a:t>, LA MARE DELS OUS</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6F9B66A3-0447-E5BD-C68D-8F0FAF2904AF}"/>
              </a:ext>
            </a:extLst>
          </p:cNvPr>
          <p:cNvSpPr txBox="1"/>
          <p:nvPr/>
        </p:nvSpPr>
        <p:spPr>
          <a:xfrm>
            <a:off x="894476" y="1529748"/>
            <a:ext cx="10676121" cy="4247317"/>
          </a:xfrm>
          <a:prstGeom prst="rect">
            <a:avLst/>
          </a:prstGeom>
          <a:noFill/>
        </p:spPr>
        <p:txBody>
          <a:bodyPr wrap="square">
            <a:spAutoFit/>
          </a:bodyPr>
          <a:lstStyle/>
          <a:p>
            <a:pPr algn="l"/>
            <a:r>
              <a:rPr lang="ca-ES">
                <a:solidFill>
                  <a:srgbClr val="000000"/>
                </a:solidFill>
                <a:latin typeface="Arial" panose="020B0604020202020204" pitchFamily="34" charset="0"/>
              </a:rPr>
              <a:t>El protocol HTTP e</a:t>
            </a:r>
            <a:r>
              <a:rPr lang="ca-ES" b="0" i="0">
                <a:solidFill>
                  <a:srgbClr val="000000"/>
                </a:solidFill>
                <a:effectLst/>
                <a:latin typeface="Arial" panose="020B0604020202020204" pitchFamily="34" charset="0"/>
              </a:rPr>
              <a:t>stà suportat en els serveis de connexió TCP/IP i funciona de la mateixa manera que la resta de serveis propis dels entorns UNIX.</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Tècnicament</a:t>
            </a:r>
            <a:r>
              <a:rPr lang="ca-ES" b="1" i="0">
                <a:solidFill>
                  <a:srgbClr val="000000"/>
                </a:solidFill>
                <a:effectLst/>
                <a:latin typeface="Arial" panose="020B0604020202020204" pitchFamily="34" charset="0"/>
              </a:rPr>
              <a:t>, un procés servidor escolta en un port de comunicacions TCP </a:t>
            </a:r>
            <a:r>
              <a:rPr lang="ca-ES" b="0" i="0">
                <a:solidFill>
                  <a:srgbClr val="000000"/>
                </a:solidFill>
                <a:effectLst/>
                <a:latin typeface="Arial" panose="020B0604020202020204" pitchFamily="34" charset="0"/>
              </a:rPr>
              <a:t>(per defecte, el 80) i espera les sol·licituds de connexió dels clients web. Una vegada establerta la connexió, el protocol TCP s'encarrega de mantenir la comunicació i garantir un intercanvi de dades lliure d'errors.</a:t>
            </a:r>
          </a:p>
          <a:p>
            <a:pPr algn="l"/>
            <a:endParaRPr lang="ca-ES" b="0" i="0">
              <a:solidFill>
                <a:srgbClr val="000000"/>
              </a:solidFill>
              <a:effectLst/>
              <a:latin typeface="Arial" panose="020B0604020202020204" pitchFamily="34" charset="0"/>
            </a:endParaRPr>
          </a:p>
          <a:p>
            <a:pPr algn="l"/>
            <a:r>
              <a:rPr lang="ca-ES" b="0" i="0">
                <a:solidFill>
                  <a:srgbClr val="000000"/>
                </a:solidFill>
                <a:effectLst/>
                <a:latin typeface="Arial" panose="020B0604020202020204" pitchFamily="34" charset="0"/>
              </a:rPr>
              <a:t>El protocol de transferència d'hipertext es basa en </a:t>
            </a:r>
            <a:r>
              <a:rPr lang="ca-ES" b="1" i="0">
                <a:solidFill>
                  <a:srgbClr val="000000"/>
                </a:solidFill>
                <a:effectLst/>
                <a:latin typeface="Arial" panose="020B0604020202020204" pitchFamily="34" charset="0"/>
              </a:rPr>
              <a:t>operacions senzilles de sol·licitud/resposta</a:t>
            </a:r>
            <a:r>
              <a:rPr lang="ca-ES" b="0" i="0">
                <a:solidFill>
                  <a:srgbClr val="000000"/>
                </a:solidFill>
                <a:effectLst/>
                <a:latin typeface="Arial" panose="020B0604020202020204" pitchFamily="34" charset="0"/>
              </a:rPr>
              <a:t>. Quan un client estableix una connexió amb un servidor i envia un missatge amb les dades de la sol·licitud, el servidor respon amb un missatge similar, que conté l'</a:t>
            </a:r>
            <a:r>
              <a:rPr lang="ca-ES" b="1" i="0">
                <a:solidFill>
                  <a:srgbClr val="000000"/>
                </a:solidFill>
                <a:effectLst/>
                <a:latin typeface="Arial" panose="020B0604020202020204" pitchFamily="34" charset="0"/>
              </a:rPr>
              <a:t>estat de l'operació</a:t>
            </a:r>
            <a:r>
              <a:rPr lang="ca-ES" b="0" i="0">
                <a:solidFill>
                  <a:srgbClr val="000000"/>
                </a:solidFill>
                <a:effectLst/>
                <a:latin typeface="Arial" panose="020B0604020202020204" pitchFamily="34" charset="0"/>
              </a:rPr>
              <a:t> i el seu resultat possible. Totes les operacions poden adjuntar un objecte o recurs sobre el qual actuen; cada objecte web (document HTML, arxiu multimèdia o aplicació CGI) és conegut pel seu localitzador uniforme de recursos (URL, </a:t>
            </a:r>
            <a:r>
              <a:rPr lang="ca-ES" b="0" i="1">
                <a:solidFill>
                  <a:srgbClr val="000000"/>
                </a:solidFill>
                <a:effectLst/>
                <a:latin typeface="Arial" panose="020B0604020202020204" pitchFamily="34" charset="0"/>
              </a:rPr>
              <a:t>uniform resource locator</a:t>
            </a:r>
            <a:r>
              <a:rPr lang="ca-ES" b="0" i="0">
                <a:solidFill>
                  <a:srgbClr val="000000"/>
                </a:solidFill>
                <a:effectLst/>
                <a:latin typeface="Arial" panose="020B0604020202020204" pitchFamily="34" charset="0"/>
              </a:rPr>
              <a:t>). Els recursos poden ser arxius, el resultat de l'execució d'un programa, una consulta a una base de dades, la traducció automàtica d’un document, etc</a:t>
            </a:r>
          </a:p>
          <a:p>
            <a:pPr algn="just"/>
            <a:endParaRPr lang="ca-ES"/>
          </a:p>
        </p:txBody>
      </p:sp>
    </p:spTree>
    <p:extLst>
      <p:ext uri="{BB962C8B-B14F-4D97-AF65-F5344CB8AC3E}">
        <p14:creationId xmlns:p14="http://schemas.microsoft.com/office/powerpoint/2010/main" val="3384299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LA COMUNICACIÓ HTTP</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6F9B66A3-0447-E5BD-C68D-8F0FAF2904AF}"/>
              </a:ext>
            </a:extLst>
          </p:cNvPr>
          <p:cNvSpPr txBox="1"/>
          <p:nvPr/>
        </p:nvSpPr>
        <p:spPr>
          <a:xfrm>
            <a:off x="1771870" y="4833550"/>
            <a:ext cx="3645788" cy="369332"/>
          </a:xfrm>
          <a:prstGeom prst="rect">
            <a:avLst/>
          </a:prstGeom>
          <a:noFill/>
        </p:spPr>
        <p:txBody>
          <a:bodyPr wrap="square">
            <a:spAutoFit/>
          </a:bodyPr>
          <a:lstStyle/>
          <a:p>
            <a:pPr algn="just"/>
            <a:r>
              <a:rPr lang="es-ES"/>
              <a:t>Mètodes de petició:</a:t>
            </a:r>
            <a:endParaRPr lang="ca-ES"/>
          </a:p>
        </p:txBody>
      </p:sp>
      <p:pic>
        <p:nvPicPr>
          <p:cNvPr id="12290" name="Picture 2">
            <a:extLst>
              <a:ext uri="{FF2B5EF4-FFF2-40B4-BE49-F238E27FC236}">
                <a16:creationId xmlns:a16="http://schemas.microsoft.com/office/drawing/2014/main" id="{4C380F2B-502C-FF21-7988-ADA5F8024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49" t="31817" r="7993" b="30885"/>
          <a:stretch/>
        </p:blipFill>
        <p:spPr bwMode="auto">
          <a:xfrm>
            <a:off x="1393848" y="1698982"/>
            <a:ext cx="9523976" cy="244422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hlinkClick r:id="rId3"/>
            <a:extLst>
              <a:ext uri="{FF2B5EF4-FFF2-40B4-BE49-F238E27FC236}">
                <a16:creationId xmlns:a16="http://schemas.microsoft.com/office/drawing/2014/main" id="{255008AD-5A7E-6D4E-A2F7-6A6C0E6C9B08}"/>
              </a:ext>
            </a:extLst>
          </p:cNvPr>
          <p:cNvSpPr txBox="1"/>
          <p:nvPr/>
        </p:nvSpPr>
        <p:spPr>
          <a:xfrm>
            <a:off x="4581715" y="5319865"/>
            <a:ext cx="6936907" cy="369332"/>
          </a:xfrm>
          <a:prstGeom prst="rect">
            <a:avLst/>
          </a:prstGeom>
          <a:noFill/>
        </p:spPr>
        <p:txBody>
          <a:bodyPr wrap="square">
            <a:spAutoFit/>
          </a:bodyPr>
          <a:lstStyle/>
          <a:p>
            <a:r>
              <a:rPr lang="ca-ES">
                <a:hlinkClick r:id="rId3"/>
              </a:rPr>
              <a:t>https://developer.mozilla.org/en-US/docs/Web/HTTP/Status</a:t>
            </a:r>
            <a:endParaRPr lang="ca-ES"/>
          </a:p>
        </p:txBody>
      </p:sp>
      <p:sp>
        <p:nvSpPr>
          <p:cNvPr id="7" name="CuadroTexto 6">
            <a:extLst>
              <a:ext uri="{FF2B5EF4-FFF2-40B4-BE49-F238E27FC236}">
                <a16:creationId xmlns:a16="http://schemas.microsoft.com/office/drawing/2014/main" id="{FE03C94F-2D19-7852-D514-88FFB0CCDD94}"/>
              </a:ext>
            </a:extLst>
          </p:cNvPr>
          <p:cNvSpPr txBox="1"/>
          <p:nvPr/>
        </p:nvSpPr>
        <p:spPr>
          <a:xfrm>
            <a:off x="1771870" y="5288736"/>
            <a:ext cx="3645788" cy="369332"/>
          </a:xfrm>
          <a:prstGeom prst="rect">
            <a:avLst/>
          </a:prstGeom>
          <a:noFill/>
        </p:spPr>
        <p:txBody>
          <a:bodyPr wrap="square">
            <a:spAutoFit/>
          </a:bodyPr>
          <a:lstStyle/>
          <a:p>
            <a:pPr algn="just"/>
            <a:r>
              <a:rPr lang="es-ES"/>
              <a:t>Codis d’estat:</a:t>
            </a:r>
            <a:endParaRPr lang="ca-ES"/>
          </a:p>
        </p:txBody>
      </p:sp>
      <p:sp>
        <p:nvSpPr>
          <p:cNvPr id="10" name="CuadroTexto 9">
            <a:extLst>
              <a:ext uri="{FF2B5EF4-FFF2-40B4-BE49-F238E27FC236}">
                <a16:creationId xmlns:a16="http://schemas.microsoft.com/office/drawing/2014/main" id="{E71231FD-0FC7-90B8-F28E-1A728D2D9677}"/>
              </a:ext>
            </a:extLst>
          </p:cNvPr>
          <p:cNvSpPr txBox="1"/>
          <p:nvPr/>
        </p:nvSpPr>
        <p:spPr>
          <a:xfrm>
            <a:off x="4579877" y="4881983"/>
            <a:ext cx="6936906" cy="369332"/>
          </a:xfrm>
          <a:prstGeom prst="rect">
            <a:avLst/>
          </a:prstGeom>
          <a:noFill/>
        </p:spPr>
        <p:txBody>
          <a:bodyPr wrap="square">
            <a:spAutoFit/>
          </a:bodyPr>
          <a:lstStyle/>
          <a:p>
            <a:r>
              <a:rPr lang="ca-ES">
                <a:hlinkClick r:id="rId4"/>
              </a:rPr>
              <a:t>https://developer.mozilla.org/es/docs/Web/HTTP/Methods</a:t>
            </a:r>
            <a:endParaRPr lang="ca-ES"/>
          </a:p>
        </p:txBody>
      </p:sp>
    </p:spTree>
    <p:extLst>
      <p:ext uri="{BB962C8B-B14F-4D97-AF65-F5344CB8AC3E}">
        <p14:creationId xmlns:p14="http://schemas.microsoft.com/office/powerpoint/2010/main" val="346739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QUÈ ES LA </a:t>
            </a:r>
            <a:r>
              <a:rPr lang="en-US" sz="2000" i="1">
                <a:solidFill>
                  <a:schemeClr val="accent5">
                    <a:lumMod val="75000"/>
                  </a:schemeClr>
                </a:solidFill>
              </a:rPr>
              <a:t>WORLD WIDE WEB?</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117" name="Título 1">
            <a:extLst>
              <a:ext uri="{FF2B5EF4-FFF2-40B4-BE49-F238E27FC236}">
                <a16:creationId xmlns:a16="http://schemas.microsoft.com/office/drawing/2014/main" id="{4D8358AF-3DE9-4158-947D-629D8872695E}"/>
              </a:ext>
            </a:extLst>
          </p:cNvPr>
          <p:cNvSpPr txBox="1">
            <a:spLocks/>
          </p:cNvSpPr>
          <p:nvPr/>
        </p:nvSpPr>
        <p:spPr>
          <a:xfrm>
            <a:off x="1205379" y="1511471"/>
            <a:ext cx="9881811" cy="58949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tx2"/>
                </a:solidFill>
              </a:rPr>
              <a:t>La </a:t>
            </a:r>
            <a:r>
              <a:rPr lang="en-US" sz="2000" i="1">
                <a:solidFill>
                  <a:schemeClr val="tx2"/>
                </a:solidFill>
              </a:rPr>
              <a:t>World Wide Web</a:t>
            </a:r>
            <a:r>
              <a:rPr lang="en-US" sz="2000">
                <a:solidFill>
                  <a:schemeClr val="tx2"/>
                </a:solidFill>
              </a:rPr>
              <a:t> (o simplement, </a:t>
            </a:r>
            <a:r>
              <a:rPr lang="en-US" sz="2000" i="1">
                <a:solidFill>
                  <a:schemeClr val="tx2"/>
                </a:solidFill>
              </a:rPr>
              <a:t>Internet)</a:t>
            </a:r>
            <a:r>
              <a:rPr lang="en-US" sz="2000">
                <a:solidFill>
                  <a:schemeClr val="tx2"/>
                </a:solidFill>
              </a:rPr>
              <a:t>, vista per un </a:t>
            </a:r>
            <a:r>
              <a:rPr lang="en-US" sz="2000" b="1">
                <a:solidFill>
                  <a:schemeClr val="tx2"/>
                </a:solidFill>
              </a:rPr>
              <a:t>realista</a:t>
            </a:r>
            <a:r>
              <a:rPr lang="en-US" sz="2000">
                <a:solidFill>
                  <a:schemeClr val="tx2"/>
                </a:solidFill>
              </a:rPr>
              <a:t>:</a:t>
            </a: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sp>
        <p:nvSpPr>
          <p:cNvPr id="121" name="CuadroTexto 120">
            <a:extLst>
              <a:ext uri="{FF2B5EF4-FFF2-40B4-BE49-F238E27FC236}">
                <a16:creationId xmlns:a16="http://schemas.microsoft.com/office/drawing/2014/main" id="{3B4CEF3F-AF00-41FB-A4D1-DEE1F671B9E3}"/>
              </a:ext>
            </a:extLst>
          </p:cNvPr>
          <p:cNvSpPr txBox="1"/>
          <p:nvPr/>
        </p:nvSpPr>
        <p:spPr>
          <a:xfrm>
            <a:off x="6929368" y="5711833"/>
            <a:ext cx="5057690" cy="369332"/>
          </a:xfrm>
          <a:prstGeom prst="rect">
            <a:avLst/>
          </a:prstGeom>
          <a:noFill/>
        </p:spPr>
        <p:txBody>
          <a:bodyPr wrap="square">
            <a:spAutoFit/>
          </a:bodyPr>
          <a:lstStyle/>
          <a:p>
            <a:r>
              <a:rPr lang="ca-ES">
                <a:hlinkClick r:id="rId2"/>
              </a:rPr>
              <a:t>https://corriol.github.io/sxe/UD01/index.html</a:t>
            </a:r>
            <a:endParaRPr lang="ca-ES"/>
          </a:p>
        </p:txBody>
      </p:sp>
      <p:sp>
        <p:nvSpPr>
          <p:cNvPr id="3" name="Título 1">
            <a:extLst>
              <a:ext uri="{FF2B5EF4-FFF2-40B4-BE49-F238E27FC236}">
                <a16:creationId xmlns:a16="http://schemas.microsoft.com/office/drawing/2014/main" id="{A359975A-A329-8CC1-A37A-0B20C3B1937A}"/>
              </a:ext>
            </a:extLst>
          </p:cNvPr>
          <p:cNvSpPr txBox="1">
            <a:spLocks/>
          </p:cNvSpPr>
          <p:nvPr/>
        </p:nvSpPr>
        <p:spPr>
          <a:xfrm>
            <a:off x="5202200" y="5745600"/>
            <a:ext cx="2951862" cy="43705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1800">
                <a:solidFill>
                  <a:schemeClr val="tx2"/>
                </a:solidFill>
              </a:rPr>
              <a:t>Font primària:</a:t>
            </a: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pic>
        <p:nvPicPr>
          <p:cNvPr id="3074" name="Picture 2" descr="Así es el mapa de todos los cables submarinos que le dan forma a Internet">
            <a:extLst>
              <a:ext uri="{FF2B5EF4-FFF2-40B4-BE49-F238E27FC236}">
                <a16:creationId xmlns:a16="http://schemas.microsoft.com/office/drawing/2014/main" id="{DDB99286-1281-ECC5-8B13-538D0D82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528" y="2036024"/>
            <a:ext cx="6148628" cy="345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63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00396"/>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LA COMUNICACIÓ HTTP</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6" name="CuadroTexto 5">
            <a:extLst>
              <a:ext uri="{FF2B5EF4-FFF2-40B4-BE49-F238E27FC236}">
                <a16:creationId xmlns:a16="http://schemas.microsoft.com/office/drawing/2014/main" id="{2E0CE76C-A181-81CC-E3D8-DA4571B2A9AF}"/>
              </a:ext>
            </a:extLst>
          </p:cNvPr>
          <p:cNvSpPr txBox="1"/>
          <p:nvPr/>
        </p:nvSpPr>
        <p:spPr>
          <a:xfrm>
            <a:off x="737251" y="1356283"/>
            <a:ext cx="11044276" cy="4770537"/>
          </a:xfrm>
          <a:prstGeom prst="rect">
            <a:avLst/>
          </a:prstGeom>
          <a:noFill/>
        </p:spPr>
        <p:txBody>
          <a:bodyPr wrap="square">
            <a:spAutoFit/>
          </a:bodyPr>
          <a:lstStyle/>
          <a:p>
            <a:pPr algn="l">
              <a:buFont typeface="+mj-lt"/>
              <a:buAutoNum type="arabicPeriod"/>
            </a:pPr>
            <a:r>
              <a:rPr lang="ca-ES" sz="1600" b="0" i="0">
                <a:solidFill>
                  <a:srgbClr val="000000"/>
                </a:solidFill>
                <a:effectLst/>
                <a:latin typeface="Arial" panose="020B0604020202020204" pitchFamily="34" charset="0"/>
              </a:rPr>
              <a:t>Un usuari accedeix a una adreça d’Internet (URL) seleccionant un enllaç d’un document HTML o introduint-la directament a la barra de navegació d’un navegador web des de la perspectiva del client web. El client web descodifica l’adreça d’Internet (URL) separant-ne les diferents parts. És així com s'identifiquen el </a:t>
            </a:r>
            <a:r>
              <a:rPr lang="ca-ES" sz="1600" b="1" i="0">
                <a:solidFill>
                  <a:srgbClr val="000000"/>
                </a:solidFill>
                <a:effectLst/>
                <a:latin typeface="Arial" panose="020B0604020202020204" pitchFamily="34" charset="0"/>
              </a:rPr>
              <a:t>protocol d'accés</a:t>
            </a:r>
            <a:r>
              <a:rPr lang="ca-ES" sz="1600" b="0" i="0">
                <a:solidFill>
                  <a:srgbClr val="000000"/>
                </a:solidFill>
                <a:effectLst/>
                <a:latin typeface="Arial" panose="020B0604020202020204" pitchFamily="34" charset="0"/>
              </a:rPr>
              <a:t>, el node expressat amb el nom de domini o la seua adreça IP, el possible port opcional (el valor per defecte és el 80) i l'objecte del servidor requerit.</a:t>
            </a:r>
          </a:p>
          <a:p>
            <a:pPr algn="l">
              <a:buFont typeface="+mj-lt"/>
              <a:buAutoNum type="arabicPeriod"/>
            </a:pPr>
            <a:endParaRPr lang="ca-ES" sz="1600" b="0" i="0">
              <a:solidFill>
                <a:srgbClr val="000000"/>
              </a:solidFill>
              <a:effectLst/>
              <a:latin typeface="Arial" panose="020B0604020202020204" pitchFamily="34" charset="0"/>
            </a:endParaRPr>
          </a:p>
          <a:p>
            <a:pPr algn="l">
              <a:buFont typeface="+mj-lt"/>
              <a:buAutoNum type="arabicPeriod"/>
            </a:pPr>
            <a:r>
              <a:rPr lang="ca-ES" sz="1600" b="0" i="0">
                <a:solidFill>
                  <a:srgbClr val="000000"/>
                </a:solidFill>
                <a:effectLst/>
                <a:latin typeface="Arial" panose="020B0604020202020204" pitchFamily="34" charset="0"/>
              </a:rPr>
              <a:t>S’obre una connexió TCP/IP amb el servidor cridant el port TCP corresponent. Es fa la petició. En conseqüència, s’envien l’ordre necessària (GET, POST, HEAD, etc.), l’adreça de l’objecte requerit (el contingut de l’adreça d’Internet del servidor), la versió del protocol HTTP utilitzada (en la major part de les ocasions és HTTP/1.0) i un conjunt variable d’informació que inclou dades sobre les capacitats del navegador web, dades opcionals per al servidor, etc.</a:t>
            </a:r>
          </a:p>
          <a:p>
            <a:pPr algn="l">
              <a:buFont typeface="+mj-lt"/>
              <a:buAutoNum type="arabicPeriod"/>
            </a:pPr>
            <a:endParaRPr lang="ca-ES" sz="1600" b="0" i="0">
              <a:solidFill>
                <a:srgbClr val="000000"/>
              </a:solidFill>
              <a:effectLst/>
              <a:latin typeface="Arial" panose="020B0604020202020204" pitchFamily="34" charset="0"/>
            </a:endParaRPr>
          </a:p>
          <a:p>
            <a:pPr algn="l">
              <a:buFont typeface="+mj-lt"/>
              <a:buAutoNum type="arabicPeriod"/>
            </a:pPr>
            <a:r>
              <a:rPr lang="ca-ES" sz="1600" b="0" i="0">
                <a:solidFill>
                  <a:srgbClr val="000000"/>
                </a:solidFill>
                <a:effectLst/>
                <a:latin typeface="Arial" panose="020B0604020202020204" pitchFamily="34" charset="0"/>
              </a:rPr>
              <a:t>El servidor localitza el recurs sol·licitat i torna la resposta al client.</a:t>
            </a:r>
          </a:p>
          <a:p>
            <a:pPr algn="l">
              <a:buFont typeface="+mj-lt"/>
              <a:buAutoNum type="arabicPeriod"/>
            </a:pPr>
            <a:endParaRPr lang="ca-ES" sz="1600" b="0" i="0">
              <a:solidFill>
                <a:srgbClr val="000000"/>
              </a:solidFill>
              <a:effectLst/>
              <a:latin typeface="Arial" panose="020B0604020202020204" pitchFamily="34" charset="0"/>
            </a:endParaRPr>
          </a:p>
          <a:p>
            <a:pPr algn="l">
              <a:buFont typeface="+mj-lt"/>
              <a:buAutoNum type="arabicPeriod"/>
            </a:pPr>
            <a:r>
              <a:rPr lang="ca-ES" sz="1600" b="0" i="0">
                <a:solidFill>
                  <a:srgbClr val="000000"/>
                </a:solidFill>
                <a:effectLst/>
                <a:latin typeface="Arial" panose="020B0604020202020204" pitchFamily="34" charset="0"/>
              </a:rPr>
              <a:t>Aquesta resposta consisteix en un codi d’estat i el tipus de dada amb extensions multipropòsit de correu d’Internet (MIME, </a:t>
            </a:r>
            <a:r>
              <a:rPr lang="ca-ES" sz="1600" b="0" i="1">
                <a:solidFill>
                  <a:srgbClr val="000000"/>
                </a:solidFill>
                <a:effectLst/>
                <a:latin typeface="Arial" panose="020B0604020202020204" pitchFamily="34" charset="0"/>
              </a:rPr>
              <a:t>Multipurpose Internet Mail Extension</a:t>
            </a:r>
            <a:r>
              <a:rPr lang="ca-ES" sz="1600" b="0" i="0">
                <a:solidFill>
                  <a:srgbClr val="000000"/>
                </a:solidFill>
                <a:effectLst/>
                <a:latin typeface="Arial" panose="020B0604020202020204" pitchFamily="34" charset="0"/>
              </a:rPr>
              <a:t>) de la informació de tornada, seguit de la mateixa informació.</a:t>
            </a:r>
          </a:p>
          <a:p>
            <a:pPr algn="l">
              <a:buFont typeface="+mj-lt"/>
              <a:buAutoNum type="arabicPeriod"/>
            </a:pPr>
            <a:endParaRPr lang="ca-ES" sz="1600" b="0" i="0">
              <a:solidFill>
                <a:srgbClr val="000000"/>
              </a:solidFill>
              <a:effectLst/>
              <a:latin typeface="Arial" panose="020B0604020202020204" pitchFamily="34" charset="0"/>
            </a:endParaRPr>
          </a:p>
          <a:p>
            <a:pPr algn="l">
              <a:buFont typeface="+mj-lt"/>
              <a:buAutoNum type="arabicPeriod"/>
            </a:pPr>
            <a:r>
              <a:rPr lang="ca-ES" sz="1600" b="0" i="0">
                <a:solidFill>
                  <a:srgbClr val="000000"/>
                </a:solidFill>
                <a:effectLst/>
                <a:latin typeface="Arial" panose="020B0604020202020204" pitchFamily="34" charset="0"/>
              </a:rPr>
              <a:t>El client formata i mostra el recurs rebut.</a:t>
            </a:r>
          </a:p>
          <a:p>
            <a:pPr algn="l">
              <a:buFont typeface="+mj-lt"/>
              <a:buAutoNum type="arabicPeriod"/>
            </a:pPr>
            <a:endParaRPr lang="ca-ES" sz="1600" b="0" i="0">
              <a:solidFill>
                <a:srgbClr val="000000"/>
              </a:solidFill>
              <a:effectLst/>
              <a:latin typeface="Arial" panose="020B0604020202020204" pitchFamily="34" charset="0"/>
            </a:endParaRPr>
          </a:p>
          <a:p>
            <a:pPr algn="l">
              <a:buFont typeface="+mj-lt"/>
              <a:buAutoNum type="arabicPeriod"/>
            </a:pPr>
            <a:r>
              <a:rPr lang="ca-ES" sz="1600" b="0" i="0">
                <a:solidFill>
                  <a:srgbClr val="000000"/>
                </a:solidFill>
                <a:effectLst/>
                <a:latin typeface="Arial" panose="020B0604020202020204" pitchFamily="34" charset="0"/>
              </a:rPr>
              <a:t>Es tanca la connexió TCP.</a:t>
            </a:r>
          </a:p>
        </p:txBody>
      </p:sp>
    </p:spTree>
    <p:extLst>
      <p:ext uri="{BB962C8B-B14F-4D97-AF65-F5344CB8AC3E}">
        <p14:creationId xmlns:p14="http://schemas.microsoft.com/office/powerpoint/2010/main" val="2086725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00396"/>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TIPUS MIME</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6" name="CuadroTexto 5">
            <a:extLst>
              <a:ext uri="{FF2B5EF4-FFF2-40B4-BE49-F238E27FC236}">
                <a16:creationId xmlns:a16="http://schemas.microsoft.com/office/drawing/2014/main" id="{2E0CE76C-A181-81CC-E3D8-DA4571B2A9AF}"/>
              </a:ext>
            </a:extLst>
          </p:cNvPr>
          <p:cNvSpPr txBox="1"/>
          <p:nvPr/>
        </p:nvSpPr>
        <p:spPr>
          <a:xfrm>
            <a:off x="737250" y="1231642"/>
            <a:ext cx="11179357" cy="5016758"/>
          </a:xfrm>
          <a:prstGeom prst="rect">
            <a:avLst/>
          </a:prstGeom>
          <a:noFill/>
        </p:spPr>
        <p:txBody>
          <a:bodyPr wrap="square">
            <a:spAutoFit/>
          </a:bodyPr>
          <a:lstStyle/>
          <a:p>
            <a:pPr algn="l"/>
            <a:r>
              <a:rPr lang="ca-ES" sz="1600" b="0" i="0">
                <a:solidFill>
                  <a:srgbClr val="000000"/>
                </a:solidFill>
                <a:effectLst/>
                <a:latin typeface="Arial" panose="020B0604020202020204" pitchFamily="34" charset="0"/>
              </a:rPr>
              <a:t>El protocol HTML fou dissenyat per transportar per la xarxa arxius en format ASCII. Amb el progrés de les tecnologies i la inclusió de diferents tipus d’arxius en un format diferent a l’ASCII (imatges, vídeos, sons, etc.) en les aplicacions per Internet, va sorgir la necessitat de transformar aquests format a ASCII per la seva correcta recepció en el navegador web. </a:t>
            </a:r>
            <a:endParaRPr lang="ca-ES" sz="1600">
              <a:solidFill>
                <a:srgbClr val="000000"/>
              </a:solidFill>
              <a:latin typeface="Arial" panose="020B0604020202020204" pitchFamily="34" charset="0"/>
            </a:endParaRPr>
          </a:p>
          <a:p>
            <a:pPr algn="l"/>
            <a:r>
              <a:rPr lang="ca-ES" sz="1600" b="0" i="0">
                <a:solidFill>
                  <a:srgbClr val="000000"/>
                </a:solidFill>
                <a:effectLst/>
                <a:latin typeface="Arial" panose="020B0604020202020204" pitchFamily="34" charset="0"/>
              </a:rPr>
              <a:t>El 1992, es van crear els tipus MIME, que eren especificacions per donar format a missatges en un format diferent a l’ASCII perquè poguessin ser enviats i interpretats per Internet. Més endavant es van aplicar també als documents web.</a:t>
            </a:r>
          </a:p>
          <a:p>
            <a:pPr algn="l"/>
            <a:endParaRPr lang="ca-ES" sz="1600">
              <a:solidFill>
                <a:srgbClr val="000000"/>
              </a:solidFill>
              <a:latin typeface="Arial" panose="020B0604020202020204" pitchFamily="34" charset="0"/>
            </a:endParaRPr>
          </a:p>
          <a:p>
            <a:pPr algn="l"/>
            <a:r>
              <a:rPr lang="ca-ES" sz="1600" b="0" i="0">
                <a:solidFill>
                  <a:srgbClr val="000000"/>
                </a:solidFill>
                <a:effectLst/>
                <a:latin typeface="Arial" panose="020B0604020202020204" pitchFamily="34" charset="0"/>
              </a:rPr>
              <a:t>MIME assigna un nom a cada tipus de dades. Els noms segueixen el següent format:</a:t>
            </a:r>
          </a:p>
          <a:p>
            <a:pPr algn="l"/>
            <a:endParaRPr lang="ca-ES" sz="1600">
              <a:solidFill>
                <a:srgbClr val="000000"/>
              </a:solidFill>
              <a:latin typeface="Arial" panose="020B0604020202020204" pitchFamily="34" charset="0"/>
            </a:endParaRPr>
          </a:p>
          <a:p>
            <a:pPr algn="l"/>
            <a:r>
              <a:rPr lang="ca-ES" sz="1600" b="0" i="0">
                <a:solidFill>
                  <a:srgbClr val="000000"/>
                </a:solidFill>
                <a:effectLst/>
                <a:latin typeface="Arial" panose="020B0604020202020204" pitchFamily="34" charset="0"/>
              </a:rPr>
              <a:t>	</a:t>
            </a:r>
            <a:r>
              <a:rPr lang="ca-ES" sz="1600" b="0" i="1">
                <a:solidFill>
                  <a:srgbClr val="000000"/>
                </a:solidFill>
                <a:effectLst/>
                <a:latin typeface="Arial" panose="020B0604020202020204" pitchFamily="34" charset="0"/>
              </a:rPr>
              <a:t>tipus / subtipus (tipus com a subtipus són cadenes de caràcters)</a:t>
            </a:r>
          </a:p>
          <a:p>
            <a:pPr algn="l"/>
            <a:endParaRPr lang="ca-ES" sz="1600" b="0" i="0">
              <a:solidFill>
                <a:srgbClr val="000000"/>
              </a:solidFill>
              <a:effectLst/>
              <a:latin typeface="Arial" panose="020B0604020202020204" pitchFamily="34" charset="0"/>
            </a:endParaRPr>
          </a:p>
          <a:p>
            <a:pPr algn="l"/>
            <a:r>
              <a:rPr lang="ca-ES" sz="1600" b="0" i="0">
                <a:solidFill>
                  <a:srgbClr val="000000"/>
                </a:solidFill>
                <a:effectLst/>
                <a:latin typeface="Arial" panose="020B0604020202020204" pitchFamily="34" charset="0"/>
              </a:rPr>
              <a:t>El tipus defineix la categoria general de les dades i el subtipus defineix un tipus més específic d'aquestes dades. El tipus tenir els següents valors:</a:t>
            </a:r>
          </a:p>
          <a:p>
            <a:pPr algn="l">
              <a:buFont typeface="+mj-lt"/>
              <a:buAutoNum type="arabicPeriod"/>
            </a:pPr>
            <a:endParaRPr lang="ca-ES" sz="1600" b="0" i="0">
              <a:solidFill>
                <a:srgbClr val="000000"/>
              </a:solidFill>
              <a:effectLst/>
              <a:latin typeface="Arial" panose="020B0604020202020204" pitchFamily="34" charset="0"/>
            </a:endParaRPr>
          </a:p>
          <a:p>
            <a:pPr lvl="1"/>
            <a:r>
              <a:rPr lang="ca-ES" sz="1400" b="0" i="1">
                <a:solidFill>
                  <a:srgbClr val="000000"/>
                </a:solidFill>
                <a:effectLst/>
                <a:latin typeface="Arial" panose="020B0604020202020204" pitchFamily="34" charset="0"/>
              </a:rPr>
              <a:t>text: Indica que el contingut és text pla. Exemples de subtipus: html, xml</a:t>
            </a:r>
          </a:p>
          <a:p>
            <a:pPr lvl="1"/>
            <a:r>
              <a:rPr lang="ca-ES" sz="1400" b="0" i="1">
                <a:solidFill>
                  <a:srgbClr val="000000"/>
                </a:solidFill>
                <a:effectLst/>
                <a:latin typeface="Arial" panose="020B0604020202020204" pitchFamily="34" charset="0"/>
              </a:rPr>
              <a:t>multipart: Indica que té múltiples parts de dades independents. Exemples de subtipus: form-data, enviat a diari</a:t>
            </a:r>
          </a:p>
          <a:p>
            <a:pPr lvl="1"/>
            <a:r>
              <a:rPr lang="ca-ES" sz="1400" b="0" i="1">
                <a:solidFill>
                  <a:srgbClr val="000000"/>
                </a:solidFill>
                <a:effectLst/>
                <a:latin typeface="Arial" panose="020B0604020202020204" pitchFamily="34" charset="0"/>
              </a:rPr>
              <a:t>message: Per encapsular un missatge existent. Per exemple quan volem respondre a un missatge de correu incorporant el missatge origen. Exemples de subtipus: partial, RFC822</a:t>
            </a:r>
          </a:p>
          <a:p>
            <a:pPr lvl="1"/>
            <a:r>
              <a:rPr lang="ca-ES" sz="1400" b="0" i="1">
                <a:solidFill>
                  <a:srgbClr val="000000"/>
                </a:solidFill>
                <a:effectLst/>
                <a:latin typeface="Arial" panose="020B0604020202020204" pitchFamily="34" charset="0"/>
              </a:rPr>
              <a:t>image: Indica que és una imatge. Ex de subtipus: png, gif</a:t>
            </a:r>
          </a:p>
          <a:p>
            <a:pPr lvl="1"/>
            <a:r>
              <a:rPr lang="ca-ES" sz="1400" b="0" i="1">
                <a:solidFill>
                  <a:srgbClr val="000000"/>
                </a:solidFill>
                <a:effectLst/>
                <a:latin typeface="Arial" panose="020B0604020202020204" pitchFamily="34" charset="0"/>
              </a:rPr>
              <a:t>audio: Indica que és un àudio. Exemples de subtipus: mpeg, avi</a:t>
            </a:r>
          </a:p>
          <a:p>
            <a:pPr lvl="1"/>
            <a:r>
              <a:rPr lang="ca-ES" sz="1400" b="0" i="1">
                <a:solidFill>
                  <a:srgbClr val="000000"/>
                </a:solidFill>
                <a:effectLst/>
                <a:latin typeface="Arial" panose="020B0604020202020204" pitchFamily="34" charset="0"/>
              </a:rPr>
              <a:t>video: Indica que és un vídeo. Exemples de subtipus: mp4, 32kadpcm</a:t>
            </a:r>
          </a:p>
          <a:p>
            <a:pPr lvl="1"/>
            <a:r>
              <a:rPr lang="ca-ES" sz="1400" b="0" i="1">
                <a:solidFill>
                  <a:srgbClr val="000000"/>
                </a:solidFill>
                <a:effectLst/>
                <a:latin typeface="Arial" panose="020B0604020202020204" pitchFamily="34" charset="0"/>
              </a:rPr>
              <a:t>application: Indica que es tracta de dades d'aplicació dels quals poden ser binaris. Exemples de subtipus: json, pdf</a:t>
            </a:r>
          </a:p>
        </p:txBody>
      </p:sp>
    </p:spTree>
    <p:extLst>
      <p:ext uri="{BB962C8B-B14F-4D97-AF65-F5344CB8AC3E}">
        <p14:creationId xmlns:p14="http://schemas.microsoft.com/office/powerpoint/2010/main" val="1395893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MENSAJE HTTP</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6F9B66A3-0447-E5BD-C68D-8F0FAF2904AF}"/>
              </a:ext>
            </a:extLst>
          </p:cNvPr>
          <p:cNvSpPr txBox="1"/>
          <p:nvPr/>
        </p:nvSpPr>
        <p:spPr>
          <a:xfrm>
            <a:off x="1220800" y="1463861"/>
            <a:ext cx="9871397" cy="369332"/>
          </a:xfrm>
          <a:prstGeom prst="rect">
            <a:avLst/>
          </a:prstGeom>
          <a:noFill/>
        </p:spPr>
        <p:txBody>
          <a:bodyPr wrap="square">
            <a:spAutoFit/>
          </a:bodyPr>
          <a:lstStyle/>
          <a:p>
            <a:pPr algn="just"/>
            <a:r>
              <a:rPr lang="es-ES"/>
              <a:t>los mensajes HTTP se componen de una cabecera (metadatos) y un cuerpo (datos).</a:t>
            </a:r>
            <a:endParaRPr lang="ca-ES"/>
          </a:p>
        </p:txBody>
      </p:sp>
      <p:pic>
        <p:nvPicPr>
          <p:cNvPr id="13314" name="Picture 2">
            <a:extLst>
              <a:ext uri="{FF2B5EF4-FFF2-40B4-BE49-F238E27FC236}">
                <a16:creationId xmlns:a16="http://schemas.microsoft.com/office/drawing/2014/main" id="{B9D2C56F-507E-2103-EA7E-0A9DEDB6E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229" y="2214296"/>
            <a:ext cx="7953624" cy="267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84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LES GALETES (</a:t>
            </a:r>
            <a:r>
              <a:rPr lang="en-US" sz="2000" i="1">
                <a:solidFill>
                  <a:schemeClr val="accent5">
                    <a:lumMod val="75000"/>
                  </a:schemeClr>
                </a:solidFill>
              </a:rPr>
              <a:t>COOKIES</a:t>
            </a:r>
            <a:r>
              <a:rPr lang="en-US" sz="2000">
                <a:solidFill>
                  <a:schemeClr val="accent5">
                    <a:lumMod val="75000"/>
                  </a:schemeClr>
                </a:solidFill>
              </a:rPr>
              <a:t>)</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CuadroTexto 2">
            <a:extLst>
              <a:ext uri="{FF2B5EF4-FFF2-40B4-BE49-F238E27FC236}">
                <a16:creationId xmlns:a16="http://schemas.microsoft.com/office/drawing/2014/main" id="{6F9B66A3-0447-E5BD-C68D-8F0FAF2904AF}"/>
              </a:ext>
            </a:extLst>
          </p:cNvPr>
          <p:cNvSpPr txBox="1"/>
          <p:nvPr/>
        </p:nvSpPr>
        <p:spPr>
          <a:xfrm>
            <a:off x="894476" y="1529748"/>
            <a:ext cx="10676121" cy="1754326"/>
          </a:xfrm>
          <a:prstGeom prst="rect">
            <a:avLst/>
          </a:prstGeom>
          <a:noFill/>
        </p:spPr>
        <p:txBody>
          <a:bodyPr wrap="square">
            <a:spAutoFit/>
          </a:bodyPr>
          <a:lstStyle/>
          <a:p>
            <a:pPr algn="l"/>
            <a:r>
              <a:rPr lang="ca-ES" b="1" i="0">
                <a:solidFill>
                  <a:srgbClr val="000000"/>
                </a:solidFill>
                <a:effectLst/>
                <a:latin typeface="Arial" panose="020B0604020202020204" pitchFamily="34" charset="0"/>
              </a:rPr>
              <a:t>HTTP és un protocol sense estat</a:t>
            </a:r>
            <a:r>
              <a:rPr lang="ca-ES" b="0" i="0">
                <a:solidFill>
                  <a:srgbClr val="000000"/>
                </a:solidFill>
                <a:effectLst/>
                <a:latin typeface="Arial" panose="020B0604020202020204" pitchFamily="34" charset="0"/>
              </a:rPr>
              <a:t>, és a dir, no guarda cap informació sobre connexions anteriors. El desenvolupament d'aplicacions web freqüentment necessita mantenir estat. Per això s'utilitzen les galetes (</a:t>
            </a:r>
            <a:r>
              <a:rPr lang="ca-ES" b="0" i="1">
                <a:solidFill>
                  <a:srgbClr val="000000"/>
                </a:solidFill>
                <a:effectLst/>
                <a:latin typeface="Arial" panose="020B0604020202020204" pitchFamily="34" charset="0"/>
              </a:rPr>
              <a:t>cookies</a:t>
            </a:r>
            <a:r>
              <a:rPr lang="ca-ES" b="0" i="0">
                <a:solidFill>
                  <a:srgbClr val="000000"/>
                </a:solidFill>
                <a:effectLst/>
                <a:latin typeface="Arial" panose="020B0604020202020204" pitchFamily="34" charset="0"/>
              </a:rPr>
              <a:t>), és a dir, la informació que un servidor pot emmagatzemar en el sistema client. Això permet que les aplicacions web institueixin la noció de “sessió”, i, alhora, permet rastrejar usuaris, ja que les galetes es poden emmagatzemar en el client durant un temps indeterminat.</a:t>
            </a:r>
          </a:p>
          <a:p>
            <a:pPr algn="just"/>
            <a:endParaRPr lang="ca-ES"/>
          </a:p>
        </p:txBody>
      </p:sp>
    </p:spTree>
    <p:extLst>
      <p:ext uri="{BB962C8B-B14F-4D97-AF65-F5344CB8AC3E}">
        <p14:creationId xmlns:p14="http://schemas.microsoft.com/office/powerpoint/2010/main" val="198878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DESPLEGAMENT FÍSIC DE LA </a:t>
            </a:r>
            <a:r>
              <a:rPr lang="en-US" sz="2000" i="1">
                <a:solidFill>
                  <a:schemeClr val="accent5">
                    <a:lumMod val="75000"/>
                  </a:schemeClr>
                </a:solidFill>
              </a:rPr>
              <a:t>WWW</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6146" name="Picture 2">
            <a:extLst>
              <a:ext uri="{FF2B5EF4-FFF2-40B4-BE49-F238E27FC236}">
                <a16:creationId xmlns:a16="http://schemas.microsoft.com/office/drawing/2014/main" id="{1B8CA38B-A6AF-4510-6944-C366F1C66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316" y="3288081"/>
            <a:ext cx="10343649" cy="345327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ables Submarinos">
            <a:extLst>
              <a:ext uri="{FF2B5EF4-FFF2-40B4-BE49-F238E27FC236}">
                <a16:creationId xmlns:a16="http://schemas.microsoft.com/office/drawing/2014/main" id="{7573E143-C7F6-7691-E688-760A0ABD3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743" y="469357"/>
            <a:ext cx="5501864" cy="249417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ables Submarinos Espana">
            <a:extLst>
              <a:ext uri="{FF2B5EF4-FFF2-40B4-BE49-F238E27FC236}">
                <a16:creationId xmlns:a16="http://schemas.microsoft.com/office/drawing/2014/main" id="{4B314009-CB0D-7EBD-F645-63FF5F64F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481" y="1357422"/>
            <a:ext cx="4286250" cy="24098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hlinkClick r:id="rId5"/>
            <a:extLst>
              <a:ext uri="{FF2B5EF4-FFF2-40B4-BE49-F238E27FC236}">
                <a16:creationId xmlns:a16="http://schemas.microsoft.com/office/drawing/2014/main" id="{79E992C3-ADC8-51D0-9703-9C691A04D0C9}"/>
              </a:ext>
            </a:extLst>
          </p:cNvPr>
          <p:cNvSpPr txBox="1"/>
          <p:nvPr/>
        </p:nvSpPr>
        <p:spPr>
          <a:xfrm>
            <a:off x="1173051" y="3845270"/>
            <a:ext cx="6118964" cy="369332"/>
          </a:xfrm>
          <a:prstGeom prst="rect">
            <a:avLst/>
          </a:prstGeom>
          <a:noFill/>
        </p:spPr>
        <p:txBody>
          <a:bodyPr wrap="square">
            <a:spAutoFit/>
          </a:bodyPr>
          <a:lstStyle/>
          <a:p>
            <a:r>
              <a:rPr lang="ca-ES">
                <a:hlinkClick r:id="rId5"/>
              </a:rPr>
              <a:t>https://www.submarinecablemap.com/</a:t>
            </a:r>
            <a:endParaRPr lang="ca-ES"/>
          </a:p>
        </p:txBody>
      </p:sp>
    </p:spTree>
    <p:extLst>
      <p:ext uri="{BB962C8B-B14F-4D97-AF65-F5344CB8AC3E}">
        <p14:creationId xmlns:p14="http://schemas.microsoft.com/office/powerpoint/2010/main" val="9300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EL DESPLEGAMENT FÍSIC DE LA </a:t>
            </a:r>
            <a:r>
              <a:rPr lang="en-US" sz="2000" i="1">
                <a:solidFill>
                  <a:schemeClr val="accent5">
                    <a:lumMod val="75000"/>
                  </a:schemeClr>
                </a:solidFill>
              </a:rPr>
              <a:t>WWW</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Título 1">
            <a:extLst>
              <a:ext uri="{FF2B5EF4-FFF2-40B4-BE49-F238E27FC236}">
                <a16:creationId xmlns:a16="http://schemas.microsoft.com/office/drawing/2014/main" id="{8E910A82-F165-8801-DECE-C014BEE44D92}"/>
              </a:ext>
            </a:extLst>
          </p:cNvPr>
          <p:cNvSpPr txBox="1">
            <a:spLocks/>
          </p:cNvSpPr>
          <p:nvPr/>
        </p:nvSpPr>
        <p:spPr>
          <a:xfrm>
            <a:off x="1205379" y="1511471"/>
            <a:ext cx="9881811" cy="58949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tx2"/>
                </a:solidFill>
              </a:rPr>
              <a:t>Es Internet </a:t>
            </a:r>
            <a:r>
              <a:rPr lang="en-US" sz="2000" i="1">
                <a:solidFill>
                  <a:schemeClr val="tx2"/>
                </a:solidFill>
              </a:rPr>
              <a:t>públic?</a:t>
            </a:r>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a:p>
            <a:pPr algn="l"/>
            <a:endParaRPr lang="en-US" sz="2000">
              <a:solidFill>
                <a:schemeClr val="tx2"/>
              </a:solidFill>
            </a:endParaRPr>
          </a:p>
        </p:txBody>
      </p:sp>
      <p:pic>
        <p:nvPicPr>
          <p:cNvPr id="10242" name="Picture 2" descr="Graph of content provider bandwidth usage. ">
            <a:extLst>
              <a:ext uri="{FF2B5EF4-FFF2-40B4-BE49-F238E27FC236}">
                <a16:creationId xmlns:a16="http://schemas.microsoft.com/office/drawing/2014/main" id="{F3562A67-E326-F1F6-912D-C957222EA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319" y="2131741"/>
            <a:ext cx="6096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4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a:solidFill>
                  <a:schemeClr val="accent5">
                    <a:lumMod val="75000"/>
                  </a:schemeClr>
                </a:solidFill>
              </a:rPr>
              <a:t>ARQUITECTURA DE LA </a:t>
            </a:r>
            <a:r>
              <a:rPr lang="en-US" sz="2000" i="1">
                <a:solidFill>
                  <a:schemeClr val="accent5">
                    <a:lumMod val="75000"/>
                  </a:schemeClr>
                </a:solidFill>
              </a:rPr>
              <a:t>WWW</a:t>
            </a:r>
            <a:endParaRPr lang="en-US" sz="2000">
              <a:solidFill>
                <a:schemeClr val="accent5">
                  <a:lumMod val="75000"/>
                </a:schemeClr>
              </a:solidFill>
            </a:endParaRP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sp>
        <p:nvSpPr>
          <p:cNvPr id="3" name="Título 1">
            <a:extLst>
              <a:ext uri="{FF2B5EF4-FFF2-40B4-BE49-F238E27FC236}">
                <a16:creationId xmlns:a16="http://schemas.microsoft.com/office/drawing/2014/main" id="{F61ED1B9-C615-A3CC-0AB7-63C6FC400DB2}"/>
              </a:ext>
            </a:extLst>
          </p:cNvPr>
          <p:cNvSpPr txBox="1">
            <a:spLocks/>
          </p:cNvSpPr>
          <p:nvPr/>
        </p:nvSpPr>
        <p:spPr>
          <a:xfrm>
            <a:off x="980235" y="1597331"/>
            <a:ext cx="9881811" cy="4060427"/>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dirty="0">
                <a:solidFill>
                  <a:schemeClr val="tx2"/>
                </a:solidFill>
              </a:rPr>
              <a:t>A grans trets, Internet </a:t>
            </a:r>
            <a:r>
              <a:rPr lang="en-US" sz="2000" dirty="0" err="1">
                <a:solidFill>
                  <a:schemeClr val="tx2"/>
                </a:solidFill>
              </a:rPr>
              <a:t>és</a:t>
            </a:r>
            <a:r>
              <a:rPr lang="en-US" sz="2000" dirty="0">
                <a:solidFill>
                  <a:schemeClr val="tx2"/>
                </a:solidFill>
              </a:rPr>
              <a:t> la </a:t>
            </a:r>
            <a:r>
              <a:rPr lang="en-US" sz="2000" dirty="0" err="1">
                <a:solidFill>
                  <a:schemeClr val="tx2"/>
                </a:solidFill>
              </a:rPr>
              <a:t>conjunció</a:t>
            </a:r>
            <a:r>
              <a:rPr lang="en-US" sz="2000" dirty="0">
                <a:solidFill>
                  <a:schemeClr val="tx2"/>
                </a:solidFill>
              </a:rPr>
              <a:t> de </a:t>
            </a:r>
            <a:r>
              <a:rPr lang="en-US" sz="2000" strike="sngStrike" dirty="0" err="1">
                <a:solidFill>
                  <a:schemeClr val="tx2"/>
                </a:solidFill>
              </a:rPr>
              <a:t>tres</a:t>
            </a:r>
            <a:r>
              <a:rPr lang="en-US" sz="2000" dirty="0">
                <a:solidFill>
                  <a:schemeClr val="tx2"/>
                </a:solidFill>
              </a:rPr>
              <a:t> quatre </a:t>
            </a:r>
            <a:r>
              <a:rPr lang="en-US" sz="2000" dirty="0" err="1">
                <a:solidFill>
                  <a:schemeClr val="tx2"/>
                </a:solidFill>
              </a:rPr>
              <a:t>tecnologies</a:t>
            </a:r>
            <a:r>
              <a:rPr lang="en-US" sz="2000" dirty="0">
                <a:solidFill>
                  <a:schemeClr val="tx2"/>
                </a:solidFill>
              </a:rPr>
              <a:t>:</a:t>
            </a:r>
          </a:p>
          <a:p>
            <a:pPr algn="l"/>
            <a:endParaRPr lang="en-US" sz="2000" dirty="0">
              <a:solidFill>
                <a:schemeClr val="tx2"/>
              </a:solidFill>
            </a:endParaRPr>
          </a:p>
          <a:p>
            <a:pPr algn="l"/>
            <a:endParaRPr lang="en-US" sz="2000" dirty="0">
              <a:solidFill>
                <a:schemeClr val="tx2"/>
              </a:solidFill>
            </a:endParaRPr>
          </a:p>
          <a:p>
            <a:pPr algn="l"/>
            <a:r>
              <a:rPr lang="en-US" sz="2000" dirty="0">
                <a:solidFill>
                  <a:schemeClr val="tx2"/>
                </a:solidFill>
              </a:rPr>
              <a:t>-Un </a:t>
            </a:r>
            <a:r>
              <a:rPr lang="en-US" sz="2000" b="1" dirty="0">
                <a:solidFill>
                  <a:schemeClr val="tx2"/>
                </a:solidFill>
              </a:rPr>
              <a:t>format </a:t>
            </a:r>
            <a:r>
              <a:rPr lang="en-US" sz="2000" dirty="0" err="1">
                <a:solidFill>
                  <a:schemeClr val="tx2"/>
                </a:solidFill>
              </a:rPr>
              <a:t>estàndard</a:t>
            </a:r>
            <a:r>
              <a:rPr lang="en-US" sz="2000" b="1" dirty="0">
                <a:solidFill>
                  <a:schemeClr val="tx2"/>
                </a:solidFill>
              </a:rPr>
              <a:t> </a:t>
            </a:r>
            <a:r>
              <a:rPr lang="en-US" sz="2000" dirty="0" err="1">
                <a:solidFill>
                  <a:schemeClr val="tx2"/>
                </a:solidFill>
              </a:rPr>
              <a:t>d’intercanvi</a:t>
            </a:r>
            <a:r>
              <a:rPr lang="en-US" sz="2000" dirty="0">
                <a:solidFill>
                  <a:schemeClr val="tx2"/>
                </a:solidFill>
              </a:rPr>
              <a:t> </a:t>
            </a:r>
            <a:r>
              <a:rPr lang="en-US" sz="2000" dirty="0" err="1">
                <a:solidFill>
                  <a:schemeClr val="tx2"/>
                </a:solidFill>
              </a:rPr>
              <a:t>d’informació</a:t>
            </a:r>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r>
              <a:rPr lang="en-US" sz="2000" dirty="0">
                <a:solidFill>
                  <a:schemeClr val="tx2"/>
                </a:solidFill>
              </a:rPr>
              <a:t>-Un </a:t>
            </a:r>
            <a:r>
              <a:rPr lang="en-US" sz="2000" dirty="0" err="1">
                <a:solidFill>
                  <a:schemeClr val="tx2"/>
                </a:solidFill>
              </a:rPr>
              <a:t>estàndar</a:t>
            </a:r>
            <a:r>
              <a:rPr lang="en-US" sz="2000" dirty="0">
                <a:solidFill>
                  <a:schemeClr val="tx2"/>
                </a:solidFill>
              </a:rPr>
              <a:t> de </a:t>
            </a:r>
            <a:r>
              <a:rPr lang="en-US" sz="2000" b="1" dirty="0" err="1">
                <a:solidFill>
                  <a:schemeClr val="tx2"/>
                </a:solidFill>
              </a:rPr>
              <a:t>noms</a:t>
            </a:r>
            <a:r>
              <a:rPr lang="en-US" sz="2000" b="1" dirty="0">
                <a:solidFill>
                  <a:schemeClr val="tx2"/>
                </a:solidFill>
              </a:rPr>
              <a:t> de </a:t>
            </a:r>
            <a:r>
              <a:rPr lang="en-US" sz="2000" b="1" dirty="0" err="1">
                <a:solidFill>
                  <a:schemeClr val="tx2"/>
                </a:solidFill>
              </a:rPr>
              <a:t>recursos</a:t>
            </a:r>
            <a:endParaRPr lang="en-US" sz="2000" b="1" dirty="0">
              <a:solidFill>
                <a:schemeClr val="tx2"/>
              </a:solidFill>
            </a:endParaRPr>
          </a:p>
          <a:p>
            <a:pPr algn="l"/>
            <a:r>
              <a:rPr lang="en-US" sz="2000" dirty="0">
                <a:solidFill>
                  <a:schemeClr val="tx2"/>
                </a:solidFill>
              </a:rPr>
              <a:t>	(URL: Uniform Resource Locator)</a:t>
            </a:r>
          </a:p>
          <a:p>
            <a:pPr algn="l"/>
            <a:endParaRPr lang="en-US" sz="2000" dirty="0">
              <a:solidFill>
                <a:schemeClr val="tx2"/>
              </a:solidFill>
            </a:endParaRPr>
          </a:p>
          <a:p>
            <a:pPr algn="l"/>
            <a:endParaRPr lang="en-US" sz="2000" dirty="0">
              <a:solidFill>
                <a:schemeClr val="tx2"/>
              </a:solidFill>
            </a:endParaRPr>
          </a:p>
          <a:p>
            <a:pPr algn="l"/>
            <a:r>
              <a:rPr lang="en-US" sz="2000" dirty="0">
                <a:solidFill>
                  <a:schemeClr val="tx2"/>
                </a:solidFill>
              </a:rPr>
              <a:t>-Un </a:t>
            </a:r>
            <a:r>
              <a:rPr lang="en-US" sz="2000" b="1" dirty="0">
                <a:solidFill>
                  <a:schemeClr val="tx2"/>
                </a:solidFill>
              </a:rPr>
              <a:t>protocol de </a:t>
            </a:r>
            <a:r>
              <a:rPr lang="en-US" sz="2000" b="1" dirty="0" err="1">
                <a:solidFill>
                  <a:schemeClr val="tx2"/>
                </a:solidFill>
              </a:rPr>
              <a:t>transmissió</a:t>
            </a:r>
            <a:r>
              <a:rPr lang="en-US" sz="2000" b="1" dirty="0">
                <a:solidFill>
                  <a:schemeClr val="tx2"/>
                </a:solidFill>
              </a:rPr>
              <a:t> </a:t>
            </a:r>
            <a:r>
              <a:rPr lang="en-US" sz="2000" b="1" dirty="0" err="1">
                <a:solidFill>
                  <a:schemeClr val="tx2"/>
                </a:solidFill>
              </a:rPr>
              <a:t>i</a:t>
            </a:r>
            <a:r>
              <a:rPr lang="en-US" sz="2000" b="1" dirty="0">
                <a:solidFill>
                  <a:schemeClr val="tx2"/>
                </a:solidFill>
              </a:rPr>
              <a:t> </a:t>
            </a:r>
            <a:r>
              <a:rPr lang="en-US" sz="2000" b="1" dirty="0" err="1">
                <a:solidFill>
                  <a:schemeClr val="tx2"/>
                </a:solidFill>
              </a:rPr>
              <a:t>encaminament</a:t>
            </a:r>
            <a:r>
              <a:rPr lang="en-US" sz="2000" b="1" dirty="0">
                <a:solidFill>
                  <a:schemeClr val="tx2"/>
                </a:solidFill>
              </a:rPr>
              <a:t> </a:t>
            </a:r>
            <a:r>
              <a:rPr lang="en-US" sz="2000" dirty="0">
                <a:solidFill>
                  <a:schemeClr val="tx2"/>
                </a:solidFill>
              </a:rPr>
              <a:t>de </a:t>
            </a:r>
            <a:r>
              <a:rPr lang="en-US" sz="2000" dirty="0" err="1">
                <a:solidFill>
                  <a:schemeClr val="tx2"/>
                </a:solidFill>
              </a:rPr>
              <a:t>dades</a:t>
            </a:r>
            <a:endParaRPr lang="en-US" sz="2000" dirty="0">
              <a:solidFill>
                <a:schemeClr val="tx2"/>
              </a:solidFill>
            </a:endParaRPr>
          </a:p>
          <a:p>
            <a:pPr algn="l"/>
            <a:r>
              <a:rPr lang="en-US" sz="2000" dirty="0">
                <a:solidFill>
                  <a:schemeClr val="tx2"/>
                </a:solidFill>
              </a:rPr>
              <a:t>	(TCP/IP)</a:t>
            </a:r>
          </a:p>
          <a:p>
            <a:pPr algn="l"/>
            <a:endParaRPr lang="en-US" sz="2000" dirty="0">
              <a:solidFill>
                <a:schemeClr val="tx2"/>
              </a:solidFill>
            </a:endParaRPr>
          </a:p>
          <a:p>
            <a:pPr algn="l"/>
            <a:endParaRPr lang="en-US" sz="2000" dirty="0">
              <a:solidFill>
                <a:schemeClr val="tx2"/>
              </a:solidFill>
            </a:endParaRPr>
          </a:p>
          <a:p>
            <a:pPr algn="l"/>
            <a:r>
              <a:rPr lang="en-US" sz="2000" dirty="0">
                <a:solidFill>
                  <a:schemeClr val="tx2"/>
                </a:solidFill>
              </a:rPr>
              <a:t>-Una </a:t>
            </a:r>
            <a:r>
              <a:rPr lang="en-US" sz="2000" b="1" dirty="0" err="1">
                <a:solidFill>
                  <a:schemeClr val="tx2"/>
                </a:solidFill>
              </a:rPr>
              <a:t>xarxa</a:t>
            </a:r>
            <a:r>
              <a:rPr lang="en-US" sz="2000" b="1" dirty="0">
                <a:solidFill>
                  <a:schemeClr val="tx2"/>
                </a:solidFill>
              </a:rPr>
              <a:t> de </a:t>
            </a:r>
            <a:r>
              <a:rPr lang="en-US" sz="2000" b="1" dirty="0" err="1">
                <a:solidFill>
                  <a:schemeClr val="tx2"/>
                </a:solidFill>
              </a:rPr>
              <a:t>comunicacions</a:t>
            </a:r>
            <a:r>
              <a:rPr lang="en-US" sz="2000" b="1" dirty="0">
                <a:solidFill>
                  <a:schemeClr val="tx2"/>
                </a:solidFill>
              </a:rPr>
              <a:t> </a:t>
            </a:r>
            <a:r>
              <a:rPr lang="en-US" sz="2000" dirty="0">
                <a:solidFill>
                  <a:schemeClr val="tx2"/>
                </a:solidFill>
              </a:rPr>
              <a:t>global </a:t>
            </a:r>
            <a:r>
              <a:rPr lang="en-US" sz="2000" dirty="0" err="1">
                <a:solidFill>
                  <a:schemeClr val="tx2"/>
                </a:solidFill>
              </a:rPr>
              <a:t>i</a:t>
            </a:r>
            <a:r>
              <a:rPr lang="en-US" sz="2000" dirty="0">
                <a:solidFill>
                  <a:schemeClr val="tx2"/>
                </a:solidFill>
              </a:rPr>
              <a:t> </a:t>
            </a:r>
            <a:r>
              <a:rPr lang="en-US" sz="2000" dirty="0" err="1">
                <a:solidFill>
                  <a:schemeClr val="tx2"/>
                </a:solidFill>
              </a:rPr>
              <a:t>interconnectada</a:t>
            </a:r>
            <a:endParaRPr lang="en-US" sz="2000" dirty="0">
              <a:solidFill>
                <a:schemeClr val="tx2"/>
              </a:solidFill>
            </a:endParaRPr>
          </a:p>
          <a:p>
            <a:pPr algn="l"/>
            <a:r>
              <a:rPr lang="en-US" sz="2000" dirty="0">
                <a:solidFill>
                  <a:schemeClr val="tx2"/>
                </a:solidFill>
              </a:rPr>
              <a:t>	(</a:t>
            </a:r>
            <a:r>
              <a:rPr lang="en-US" sz="2000" dirty="0" err="1">
                <a:solidFill>
                  <a:schemeClr val="tx2"/>
                </a:solidFill>
              </a:rPr>
              <a:t>xarxa</a:t>
            </a:r>
            <a:r>
              <a:rPr lang="en-US" sz="2000" dirty="0">
                <a:solidFill>
                  <a:schemeClr val="tx2"/>
                </a:solidFill>
              </a:rPr>
              <a:t> de </a:t>
            </a:r>
            <a:r>
              <a:rPr lang="en-US" sz="2000" dirty="0" err="1">
                <a:solidFill>
                  <a:schemeClr val="tx2"/>
                </a:solidFill>
              </a:rPr>
              <a:t>xarxes</a:t>
            </a:r>
            <a:r>
              <a:rPr lang="en-US" sz="2000" dirty="0">
                <a:solidFill>
                  <a:schemeClr val="tx2"/>
                </a:solidFill>
              </a:rPr>
              <a:t>) </a:t>
            </a: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a:p>
            <a:pPr algn="l"/>
            <a:endParaRPr lang="en-US" sz="2000" dirty="0">
              <a:solidFill>
                <a:schemeClr val="tx2"/>
              </a:solidFill>
            </a:endParaRPr>
          </a:p>
        </p:txBody>
      </p:sp>
      <p:pic>
        <p:nvPicPr>
          <p:cNvPr id="4098" name="Picture 2">
            <a:extLst>
              <a:ext uri="{FF2B5EF4-FFF2-40B4-BE49-F238E27FC236}">
                <a16:creationId xmlns:a16="http://schemas.microsoft.com/office/drawing/2014/main" id="{FF3572A0-C8A1-A864-EE27-AE827650C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9215" y="1895694"/>
            <a:ext cx="1527388" cy="9889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ebsite Logo PNG, Web Site Logos Free Download - Free Transparent PNG Logos">
            <a:extLst>
              <a:ext uri="{FF2B5EF4-FFF2-40B4-BE49-F238E27FC236}">
                <a16:creationId xmlns:a16="http://schemas.microsoft.com/office/drawing/2014/main" id="{3BE2B1BC-4193-0AA4-898C-599B51CF0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004" y="2892593"/>
            <a:ext cx="866739" cy="8787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January 2019 – Page 3 – MVPS.net Blog">
            <a:extLst>
              <a:ext uri="{FF2B5EF4-FFF2-40B4-BE49-F238E27FC236}">
                <a16:creationId xmlns:a16="http://schemas.microsoft.com/office/drawing/2014/main" id="{B4079404-74B1-4E98-6C17-298C85A4C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7907" y="3499432"/>
            <a:ext cx="1190003" cy="11900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5G - Wikipedia">
            <a:extLst>
              <a:ext uri="{FF2B5EF4-FFF2-40B4-BE49-F238E27FC236}">
                <a16:creationId xmlns:a16="http://schemas.microsoft.com/office/drawing/2014/main" id="{4B0CD618-03E0-06A5-FDDE-49004EB76A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4516" y="4294208"/>
            <a:ext cx="834735" cy="50248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DSL Icon - Download in Glyph Style">
            <a:extLst>
              <a:ext uri="{FF2B5EF4-FFF2-40B4-BE49-F238E27FC236}">
                <a16:creationId xmlns:a16="http://schemas.microsoft.com/office/drawing/2014/main" id="{6E9784B1-96A2-86A8-78C4-FD6B8A0C00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0834" y="4805855"/>
            <a:ext cx="695462" cy="6954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Fiber Optics Icon #226259 - Free Icons Library">
            <a:extLst>
              <a:ext uri="{FF2B5EF4-FFF2-40B4-BE49-F238E27FC236}">
                <a16:creationId xmlns:a16="http://schemas.microsoft.com/office/drawing/2014/main" id="{896CB210-2F79-45EE-C712-963EDDC8A2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0150" y="4825941"/>
            <a:ext cx="618168" cy="61571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Download Starlink Logo in SVG Vector or PNG File Format - Logo.wine">
            <a:extLst>
              <a:ext uri="{FF2B5EF4-FFF2-40B4-BE49-F238E27FC236}">
                <a16:creationId xmlns:a16="http://schemas.microsoft.com/office/drawing/2014/main" id="{0F79A704-EC6E-27A5-2DC2-655644E883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3885" y="5088969"/>
            <a:ext cx="1607181" cy="107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11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8340697"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i="1">
                <a:solidFill>
                  <a:schemeClr val="accent5">
                    <a:lumMod val="75000"/>
                  </a:schemeClr>
                </a:solidFill>
              </a:rPr>
              <a:t>THEN &amp; NOW... </a:t>
            </a:r>
            <a:r>
              <a:rPr lang="en-US" sz="2000">
                <a:solidFill>
                  <a:schemeClr val="accent5">
                    <a:lumMod val="75000"/>
                  </a:schemeClr>
                </a:solidFill>
              </a:rPr>
              <a:t>PERÒ LA MATEIXA ARQUITECTURA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5122" name="Picture 2" descr="home.cern,Accelerators">
            <a:extLst>
              <a:ext uri="{FF2B5EF4-FFF2-40B4-BE49-F238E27FC236}">
                <a16:creationId xmlns:a16="http://schemas.microsoft.com/office/drawing/2014/main" id="{4DBC63D4-9465-3C66-BC64-2AE75DDAA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14" y="1709050"/>
            <a:ext cx="5913599" cy="3572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ravis Scott's first Fortnite concert was surreal and spectacular - The  Verge">
            <a:extLst>
              <a:ext uri="{FF2B5EF4-FFF2-40B4-BE49-F238E27FC236}">
                <a16:creationId xmlns:a16="http://schemas.microsoft.com/office/drawing/2014/main" id="{7121F905-B8FB-0D1C-E3D7-50F59EFAC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064" y="1709050"/>
            <a:ext cx="5365607" cy="357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73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Subtítulo 2">
            <a:extLst>
              <a:ext uri="{FF2B5EF4-FFF2-40B4-BE49-F238E27FC236}">
                <a16:creationId xmlns:a16="http://schemas.microsoft.com/office/drawing/2014/main" id="{C726C74B-D888-4964-8A50-15DA665C00F3}"/>
              </a:ext>
            </a:extLst>
          </p:cNvPr>
          <p:cNvSpPr txBox="1">
            <a:spLocks/>
          </p:cNvSpPr>
          <p:nvPr/>
        </p:nvSpPr>
        <p:spPr>
          <a:xfrm>
            <a:off x="8326918" y="6376895"/>
            <a:ext cx="3742992" cy="31214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en-US" sz="1100">
                <a:solidFill>
                  <a:schemeClr val="tx2"/>
                </a:solidFill>
              </a:rPr>
              <a:t>Professor: Albert Guardiola Escrihuela · ETP Xavier</a:t>
            </a:r>
          </a:p>
        </p:txBody>
      </p:sp>
      <p:sp>
        <p:nvSpPr>
          <p:cNvPr id="5" name="Rectángulo 4">
            <a:extLst>
              <a:ext uri="{FF2B5EF4-FFF2-40B4-BE49-F238E27FC236}">
                <a16:creationId xmlns:a16="http://schemas.microsoft.com/office/drawing/2014/main" id="{10FB0923-BADD-4697-99AF-2C85FD29B2B2}"/>
              </a:ext>
            </a:extLst>
          </p:cNvPr>
          <p:cNvSpPr/>
          <p:nvPr/>
        </p:nvSpPr>
        <p:spPr>
          <a:xfrm>
            <a:off x="592432" y="652910"/>
            <a:ext cx="11400827" cy="5606070"/>
          </a:xfrm>
          <a:prstGeom prst="rect">
            <a:avLst/>
          </a:prstGeom>
          <a:noFill/>
          <a:ln w="38100">
            <a:prstDash val="solid"/>
            <a:extLst>
              <a:ext uri="{C807C97D-BFC1-408E-A445-0C87EB9F89A2}">
                <ask:lineSketchStyleProps xmlns:ask="http://schemas.microsoft.com/office/drawing/2018/sketchyshapes" sd="231066123">
                  <a:custGeom>
                    <a:avLst/>
                    <a:gdLst>
                      <a:gd name="connsiteX0" fmla="*/ 0 w 11763479"/>
                      <a:gd name="connsiteY0" fmla="*/ 0 h 5606070"/>
                      <a:gd name="connsiteX1" fmla="*/ 470539 w 11763479"/>
                      <a:gd name="connsiteY1" fmla="*/ 0 h 5606070"/>
                      <a:gd name="connsiteX2" fmla="*/ 1293983 w 11763479"/>
                      <a:gd name="connsiteY2" fmla="*/ 0 h 5606070"/>
                      <a:gd name="connsiteX3" fmla="*/ 1882157 w 11763479"/>
                      <a:gd name="connsiteY3" fmla="*/ 0 h 5606070"/>
                      <a:gd name="connsiteX4" fmla="*/ 2352696 w 11763479"/>
                      <a:gd name="connsiteY4" fmla="*/ 0 h 5606070"/>
                      <a:gd name="connsiteX5" fmla="*/ 3176139 w 11763479"/>
                      <a:gd name="connsiteY5" fmla="*/ 0 h 5606070"/>
                      <a:gd name="connsiteX6" fmla="*/ 3999583 w 11763479"/>
                      <a:gd name="connsiteY6" fmla="*/ 0 h 5606070"/>
                      <a:gd name="connsiteX7" fmla="*/ 4823026 w 11763479"/>
                      <a:gd name="connsiteY7" fmla="*/ 0 h 5606070"/>
                      <a:gd name="connsiteX8" fmla="*/ 5411200 w 11763479"/>
                      <a:gd name="connsiteY8" fmla="*/ 0 h 5606070"/>
                      <a:gd name="connsiteX9" fmla="*/ 5881740 w 11763479"/>
                      <a:gd name="connsiteY9" fmla="*/ 0 h 5606070"/>
                      <a:gd name="connsiteX10" fmla="*/ 6587548 w 11763479"/>
                      <a:gd name="connsiteY10" fmla="*/ 0 h 5606070"/>
                      <a:gd name="connsiteX11" fmla="*/ 6822818 w 11763479"/>
                      <a:gd name="connsiteY11" fmla="*/ 0 h 5606070"/>
                      <a:gd name="connsiteX12" fmla="*/ 7293357 w 11763479"/>
                      <a:gd name="connsiteY12" fmla="*/ 0 h 5606070"/>
                      <a:gd name="connsiteX13" fmla="*/ 7999166 w 11763479"/>
                      <a:gd name="connsiteY13" fmla="*/ 0 h 5606070"/>
                      <a:gd name="connsiteX14" fmla="*/ 8352070 w 11763479"/>
                      <a:gd name="connsiteY14" fmla="*/ 0 h 5606070"/>
                      <a:gd name="connsiteX15" fmla="*/ 8940244 w 11763479"/>
                      <a:gd name="connsiteY15" fmla="*/ 0 h 5606070"/>
                      <a:gd name="connsiteX16" fmla="*/ 9646053 w 11763479"/>
                      <a:gd name="connsiteY16" fmla="*/ 0 h 5606070"/>
                      <a:gd name="connsiteX17" fmla="*/ 10351862 w 11763479"/>
                      <a:gd name="connsiteY17" fmla="*/ 0 h 5606070"/>
                      <a:gd name="connsiteX18" fmla="*/ 11175305 w 11763479"/>
                      <a:gd name="connsiteY18" fmla="*/ 0 h 5606070"/>
                      <a:gd name="connsiteX19" fmla="*/ 11763479 w 11763479"/>
                      <a:gd name="connsiteY19" fmla="*/ 0 h 5606070"/>
                      <a:gd name="connsiteX20" fmla="*/ 11763479 w 11763479"/>
                      <a:gd name="connsiteY20" fmla="*/ 448486 h 5606070"/>
                      <a:gd name="connsiteX21" fmla="*/ 11763479 w 11763479"/>
                      <a:gd name="connsiteY21" fmla="*/ 1121214 h 5606070"/>
                      <a:gd name="connsiteX22" fmla="*/ 11763479 w 11763479"/>
                      <a:gd name="connsiteY22" fmla="*/ 1569700 h 5606070"/>
                      <a:gd name="connsiteX23" fmla="*/ 11763479 w 11763479"/>
                      <a:gd name="connsiteY23" fmla="*/ 2186367 h 5606070"/>
                      <a:gd name="connsiteX24" fmla="*/ 11763479 w 11763479"/>
                      <a:gd name="connsiteY24" fmla="*/ 2690914 h 5606070"/>
                      <a:gd name="connsiteX25" fmla="*/ 11763479 w 11763479"/>
                      <a:gd name="connsiteY25" fmla="*/ 3195460 h 5606070"/>
                      <a:gd name="connsiteX26" fmla="*/ 11763479 w 11763479"/>
                      <a:gd name="connsiteY26" fmla="*/ 3700006 h 5606070"/>
                      <a:gd name="connsiteX27" fmla="*/ 11763479 w 11763479"/>
                      <a:gd name="connsiteY27" fmla="*/ 4148492 h 5606070"/>
                      <a:gd name="connsiteX28" fmla="*/ 11763479 w 11763479"/>
                      <a:gd name="connsiteY28" fmla="*/ 4596977 h 5606070"/>
                      <a:gd name="connsiteX29" fmla="*/ 11763479 w 11763479"/>
                      <a:gd name="connsiteY29" fmla="*/ 5606070 h 5606070"/>
                      <a:gd name="connsiteX30" fmla="*/ 11410575 w 11763479"/>
                      <a:gd name="connsiteY30" fmla="*/ 5606070 h 5606070"/>
                      <a:gd name="connsiteX31" fmla="*/ 11057670 w 11763479"/>
                      <a:gd name="connsiteY31" fmla="*/ 5606070 h 5606070"/>
                      <a:gd name="connsiteX32" fmla="*/ 10587131 w 11763479"/>
                      <a:gd name="connsiteY32" fmla="*/ 5606070 h 5606070"/>
                      <a:gd name="connsiteX33" fmla="*/ 9998957 w 11763479"/>
                      <a:gd name="connsiteY33" fmla="*/ 5606070 h 5606070"/>
                      <a:gd name="connsiteX34" fmla="*/ 9175514 w 11763479"/>
                      <a:gd name="connsiteY34" fmla="*/ 5606070 h 5606070"/>
                      <a:gd name="connsiteX35" fmla="*/ 8587340 w 11763479"/>
                      <a:gd name="connsiteY35" fmla="*/ 5606070 h 5606070"/>
                      <a:gd name="connsiteX36" fmla="*/ 7999166 w 11763479"/>
                      <a:gd name="connsiteY36" fmla="*/ 5606070 h 5606070"/>
                      <a:gd name="connsiteX37" fmla="*/ 7646261 w 11763479"/>
                      <a:gd name="connsiteY37" fmla="*/ 5606070 h 5606070"/>
                      <a:gd name="connsiteX38" fmla="*/ 7175722 w 11763479"/>
                      <a:gd name="connsiteY38" fmla="*/ 5606070 h 5606070"/>
                      <a:gd name="connsiteX39" fmla="*/ 6352279 w 11763479"/>
                      <a:gd name="connsiteY39" fmla="*/ 5606070 h 5606070"/>
                      <a:gd name="connsiteX40" fmla="*/ 5764105 w 11763479"/>
                      <a:gd name="connsiteY40" fmla="*/ 5606070 h 5606070"/>
                      <a:gd name="connsiteX41" fmla="*/ 5528835 w 11763479"/>
                      <a:gd name="connsiteY41" fmla="*/ 5606070 h 5606070"/>
                      <a:gd name="connsiteX42" fmla="*/ 4705392 w 11763479"/>
                      <a:gd name="connsiteY42" fmla="*/ 5606070 h 5606070"/>
                      <a:gd name="connsiteX43" fmla="*/ 3881948 w 11763479"/>
                      <a:gd name="connsiteY43" fmla="*/ 5606070 h 5606070"/>
                      <a:gd name="connsiteX44" fmla="*/ 3646678 w 11763479"/>
                      <a:gd name="connsiteY44" fmla="*/ 5606070 h 5606070"/>
                      <a:gd name="connsiteX45" fmla="*/ 3058505 w 11763479"/>
                      <a:gd name="connsiteY45" fmla="*/ 5606070 h 5606070"/>
                      <a:gd name="connsiteX46" fmla="*/ 2823235 w 11763479"/>
                      <a:gd name="connsiteY46" fmla="*/ 5606070 h 5606070"/>
                      <a:gd name="connsiteX47" fmla="*/ 1999791 w 11763479"/>
                      <a:gd name="connsiteY47" fmla="*/ 5606070 h 5606070"/>
                      <a:gd name="connsiteX48" fmla="*/ 1293983 w 11763479"/>
                      <a:gd name="connsiteY48" fmla="*/ 5606070 h 5606070"/>
                      <a:gd name="connsiteX49" fmla="*/ 0 w 11763479"/>
                      <a:gd name="connsiteY49" fmla="*/ 5606070 h 5606070"/>
                      <a:gd name="connsiteX50" fmla="*/ 0 w 11763479"/>
                      <a:gd name="connsiteY50" fmla="*/ 5101524 h 5606070"/>
                      <a:gd name="connsiteX51" fmla="*/ 0 w 11763479"/>
                      <a:gd name="connsiteY51" fmla="*/ 4540917 h 5606070"/>
                      <a:gd name="connsiteX52" fmla="*/ 0 w 11763479"/>
                      <a:gd name="connsiteY52" fmla="*/ 3980310 h 5606070"/>
                      <a:gd name="connsiteX53" fmla="*/ 0 w 11763479"/>
                      <a:gd name="connsiteY53" fmla="*/ 3587885 h 5606070"/>
                      <a:gd name="connsiteX54" fmla="*/ 0 w 11763479"/>
                      <a:gd name="connsiteY54" fmla="*/ 2915156 h 5606070"/>
                      <a:gd name="connsiteX55" fmla="*/ 0 w 11763479"/>
                      <a:gd name="connsiteY55" fmla="*/ 2522731 h 5606070"/>
                      <a:gd name="connsiteX56" fmla="*/ 0 w 11763479"/>
                      <a:gd name="connsiteY56" fmla="*/ 1850003 h 5606070"/>
                      <a:gd name="connsiteX57" fmla="*/ 0 w 11763479"/>
                      <a:gd name="connsiteY57" fmla="*/ 1289396 h 5606070"/>
                      <a:gd name="connsiteX58" fmla="*/ 0 w 11763479"/>
                      <a:gd name="connsiteY58" fmla="*/ 672728 h 5606070"/>
                      <a:gd name="connsiteX59" fmla="*/ 0 w 11763479"/>
                      <a:gd name="connsiteY59" fmla="*/ 0 h 560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763479" h="5606070" extrusionOk="0">
                        <a:moveTo>
                          <a:pt x="0" y="0"/>
                        </a:moveTo>
                        <a:cubicBezTo>
                          <a:pt x="234532" y="-23621"/>
                          <a:pt x="245974" y="52953"/>
                          <a:pt x="470539" y="0"/>
                        </a:cubicBezTo>
                        <a:cubicBezTo>
                          <a:pt x="695104" y="-52953"/>
                          <a:pt x="1049711" y="15098"/>
                          <a:pt x="1293983" y="0"/>
                        </a:cubicBezTo>
                        <a:cubicBezTo>
                          <a:pt x="1538255" y="-15098"/>
                          <a:pt x="1720232" y="9921"/>
                          <a:pt x="1882157" y="0"/>
                        </a:cubicBezTo>
                        <a:cubicBezTo>
                          <a:pt x="2044082" y="-9921"/>
                          <a:pt x="2216431" y="18968"/>
                          <a:pt x="2352696" y="0"/>
                        </a:cubicBezTo>
                        <a:cubicBezTo>
                          <a:pt x="2488961" y="-18968"/>
                          <a:pt x="2991532" y="74064"/>
                          <a:pt x="3176139" y="0"/>
                        </a:cubicBezTo>
                        <a:cubicBezTo>
                          <a:pt x="3360746" y="-74064"/>
                          <a:pt x="3611287" y="33947"/>
                          <a:pt x="3999583" y="0"/>
                        </a:cubicBezTo>
                        <a:cubicBezTo>
                          <a:pt x="4387879" y="-33947"/>
                          <a:pt x="4602017" y="91751"/>
                          <a:pt x="4823026" y="0"/>
                        </a:cubicBezTo>
                        <a:cubicBezTo>
                          <a:pt x="5044035" y="-91751"/>
                          <a:pt x="5160936" y="11137"/>
                          <a:pt x="5411200" y="0"/>
                        </a:cubicBezTo>
                        <a:cubicBezTo>
                          <a:pt x="5661464" y="-11137"/>
                          <a:pt x="5689199" y="40280"/>
                          <a:pt x="5881740" y="0"/>
                        </a:cubicBezTo>
                        <a:cubicBezTo>
                          <a:pt x="6074281" y="-40280"/>
                          <a:pt x="6235278" y="2987"/>
                          <a:pt x="6587548" y="0"/>
                        </a:cubicBezTo>
                        <a:cubicBezTo>
                          <a:pt x="6939818" y="-2987"/>
                          <a:pt x="6708309" y="2298"/>
                          <a:pt x="6822818" y="0"/>
                        </a:cubicBezTo>
                        <a:cubicBezTo>
                          <a:pt x="6937327" y="-2298"/>
                          <a:pt x="7160644" y="14440"/>
                          <a:pt x="7293357" y="0"/>
                        </a:cubicBezTo>
                        <a:cubicBezTo>
                          <a:pt x="7426070" y="-14440"/>
                          <a:pt x="7811869" y="61114"/>
                          <a:pt x="7999166" y="0"/>
                        </a:cubicBezTo>
                        <a:cubicBezTo>
                          <a:pt x="8186463" y="-61114"/>
                          <a:pt x="8199662" y="6053"/>
                          <a:pt x="8352070" y="0"/>
                        </a:cubicBezTo>
                        <a:cubicBezTo>
                          <a:pt x="8504478" y="-6053"/>
                          <a:pt x="8801234" y="48266"/>
                          <a:pt x="8940244" y="0"/>
                        </a:cubicBezTo>
                        <a:cubicBezTo>
                          <a:pt x="9079254" y="-48266"/>
                          <a:pt x="9402832" y="8292"/>
                          <a:pt x="9646053" y="0"/>
                        </a:cubicBezTo>
                        <a:cubicBezTo>
                          <a:pt x="9889274" y="-8292"/>
                          <a:pt x="10185372" y="43401"/>
                          <a:pt x="10351862" y="0"/>
                        </a:cubicBezTo>
                        <a:cubicBezTo>
                          <a:pt x="10518352" y="-43401"/>
                          <a:pt x="10911489" y="57367"/>
                          <a:pt x="11175305" y="0"/>
                        </a:cubicBezTo>
                        <a:cubicBezTo>
                          <a:pt x="11439121" y="-57367"/>
                          <a:pt x="11496198" y="14461"/>
                          <a:pt x="11763479" y="0"/>
                        </a:cubicBezTo>
                        <a:cubicBezTo>
                          <a:pt x="11784765" y="211167"/>
                          <a:pt x="11751082" y="244800"/>
                          <a:pt x="11763479" y="448486"/>
                        </a:cubicBezTo>
                        <a:cubicBezTo>
                          <a:pt x="11775876" y="652172"/>
                          <a:pt x="11693226" y="837392"/>
                          <a:pt x="11763479" y="1121214"/>
                        </a:cubicBezTo>
                        <a:cubicBezTo>
                          <a:pt x="11833732" y="1405036"/>
                          <a:pt x="11756868" y="1475052"/>
                          <a:pt x="11763479" y="1569700"/>
                        </a:cubicBezTo>
                        <a:cubicBezTo>
                          <a:pt x="11770090" y="1664348"/>
                          <a:pt x="11709583" y="2015107"/>
                          <a:pt x="11763479" y="2186367"/>
                        </a:cubicBezTo>
                        <a:cubicBezTo>
                          <a:pt x="11817375" y="2357627"/>
                          <a:pt x="11729710" y="2454886"/>
                          <a:pt x="11763479" y="2690914"/>
                        </a:cubicBezTo>
                        <a:cubicBezTo>
                          <a:pt x="11797248" y="2926942"/>
                          <a:pt x="11746527" y="3057866"/>
                          <a:pt x="11763479" y="3195460"/>
                        </a:cubicBezTo>
                        <a:cubicBezTo>
                          <a:pt x="11780431" y="3333054"/>
                          <a:pt x="11710463" y="3547917"/>
                          <a:pt x="11763479" y="3700006"/>
                        </a:cubicBezTo>
                        <a:cubicBezTo>
                          <a:pt x="11816495" y="3852095"/>
                          <a:pt x="11711537" y="3950182"/>
                          <a:pt x="11763479" y="4148492"/>
                        </a:cubicBezTo>
                        <a:cubicBezTo>
                          <a:pt x="11815421" y="4346802"/>
                          <a:pt x="11735815" y="4468568"/>
                          <a:pt x="11763479" y="4596977"/>
                        </a:cubicBezTo>
                        <a:cubicBezTo>
                          <a:pt x="11791143" y="4725386"/>
                          <a:pt x="11696302" y="5241035"/>
                          <a:pt x="11763479" y="5606070"/>
                        </a:cubicBezTo>
                        <a:cubicBezTo>
                          <a:pt x="11675491" y="5634024"/>
                          <a:pt x="11507011" y="5564559"/>
                          <a:pt x="11410575" y="5606070"/>
                        </a:cubicBezTo>
                        <a:cubicBezTo>
                          <a:pt x="11314139" y="5647581"/>
                          <a:pt x="11222949" y="5599717"/>
                          <a:pt x="11057670" y="5606070"/>
                        </a:cubicBezTo>
                        <a:cubicBezTo>
                          <a:pt x="10892391" y="5612423"/>
                          <a:pt x="10772737" y="5595355"/>
                          <a:pt x="10587131" y="5606070"/>
                        </a:cubicBezTo>
                        <a:cubicBezTo>
                          <a:pt x="10401525" y="5616785"/>
                          <a:pt x="10256381" y="5598434"/>
                          <a:pt x="9998957" y="5606070"/>
                        </a:cubicBezTo>
                        <a:cubicBezTo>
                          <a:pt x="9741533" y="5613706"/>
                          <a:pt x="9399939" y="5590968"/>
                          <a:pt x="9175514" y="5606070"/>
                        </a:cubicBezTo>
                        <a:cubicBezTo>
                          <a:pt x="8951089" y="5621172"/>
                          <a:pt x="8739959" y="5559103"/>
                          <a:pt x="8587340" y="5606070"/>
                        </a:cubicBezTo>
                        <a:cubicBezTo>
                          <a:pt x="8434721" y="5653037"/>
                          <a:pt x="8176619" y="5550597"/>
                          <a:pt x="7999166" y="5606070"/>
                        </a:cubicBezTo>
                        <a:cubicBezTo>
                          <a:pt x="7821713" y="5661543"/>
                          <a:pt x="7798153" y="5594298"/>
                          <a:pt x="7646261" y="5606070"/>
                        </a:cubicBezTo>
                        <a:cubicBezTo>
                          <a:pt x="7494370" y="5617842"/>
                          <a:pt x="7310318" y="5586986"/>
                          <a:pt x="7175722" y="5606070"/>
                        </a:cubicBezTo>
                        <a:cubicBezTo>
                          <a:pt x="7041126" y="5625154"/>
                          <a:pt x="6707397" y="5513588"/>
                          <a:pt x="6352279" y="5606070"/>
                        </a:cubicBezTo>
                        <a:cubicBezTo>
                          <a:pt x="5997161" y="5698552"/>
                          <a:pt x="5999903" y="5557037"/>
                          <a:pt x="5764105" y="5606070"/>
                        </a:cubicBezTo>
                        <a:cubicBezTo>
                          <a:pt x="5528307" y="5655103"/>
                          <a:pt x="5645238" y="5593148"/>
                          <a:pt x="5528835" y="5606070"/>
                        </a:cubicBezTo>
                        <a:cubicBezTo>
                          <a:pt x="5412432" y="5618992"/>
                          <a:pt x="5087788" y="5550467"/>
                          <a:pt x="4705392" y="5606070"/>
                        </a:cubicBezTo>
                        <a:cubicBezTo>
                          <a:pt x="4322996" y="5661673"/>
                          <a:pt x="4227628" y="5514707"/>
                          <a:pt x="3881948" y="5606070"/>
                        </a:cubicBezTo>
                        <a:cubicBezTo>
                          <a:pt x="3536268" y="5697433"/>
                          <a:pt x="3760630" y="5586039"/>
                          <a:pt x="3646678" y="5606070"/>
                        </a:cubicBezTo>
                        <a:cubicBezTo>
                          <a:pt x="3532726" y="5626101"/>
                          <a:pt x="3268393" y="5569835"/>
                          <a:pt x="3058505" y="5606070"/>
                        </a:cubicBezTo>
                        <a:cubicBezTo>
                          <a:pt x="2848617" y="5642305"/>
                          <a:pt x="2909072" y="5592879"/>
                          <a:pt x="2823235" y="5606070"/>
                        </a:cubicBezTo>
                        <a:cubicBezTo>
                          <a:pt x="2737398" y="5619261"/>
                          <a:pt x="2247226" y="5522245"/>
                          <a:pt x="1999791" y="5606070"/>
                        </a:cubicBezTo>
                        <a:cubicBezTo>
                          <a:pt x="1752356" y="5689895"/>
                          <a:pt x="1564626" y="5571359"/>
                          <a:pt x="1293983" y="5606070"/>
                        </a:cubicBezTo>
                        <a:cubicBezTo>
                          <a:pt x="1023340" y="5640781"/>
                          <a:pt x="598595" y="5486051"/>
                          <a:pt x="0" y="5606070"/>
                        </a:cubicBezTo>
                        <a:cubicBezTo>
                          <a:pt x="-53856" y="5487518"/>
                          <a:pt x="57814" y="5303270"/>
                          <a:pt x="0" y="5101524"/>
                        </a:cubicBezTo>
                        <a:cubicBezTo>
                          <a:pt x="-57814" y="4899778"/>
                          <a:pt x="12492" y="4817822"/>
                          <a:pt x="0" y="4540917"/>
                        </a:cubicBezTo>
                        <a:cubicBezTo>
                          <a:pt x="-12492" y="4264012"/>
                          <a:pt x="1012" y="4247339"/>
                          <a:pt x="0" y="3980310"/>
                        </a:cubicBezTo>
                        <a:cubicBezTo>
                          <a:pt x="-1012" y="3713281"/>
                          <a:pt x="46550" y="3725152"/>
                          <a:pt x="0" y="3587885"/>
                        </a:cubicBezTo>
                        <a:cubicBezTo>
                          <a:pt x="-46550" y="3450618"/>
                          <a:pt x="7671" y="3146774"/>
                          <a:pt x="0" y="2915156"/>
                        </a:cubicBezTo>
                        <a:cubicBezTo>
                          <a:pt x="-7671" y="2683538"/>
                          <a:pt x="44669" y="2684913"/>
                          <a:pt x="0" y="2522731"/>
                        </a:cubicBezTo>
                        <a:cubicBezTo>
                          <a:pt x="-44669" y="2360550"/>
                          <a:pt x="9290" y="2079772"/>
                          <a:pt x="0" y="1850003"/>
                        </a:cubicBezTo>
                        <a:cubicBezTo>
                          <a:pt x="-9290" y="1620234"/>
                          <a:pt x="23600" y="1534231"/>
                          <a:pt x="0" y="1289396"/>
                        </a:cubicBezTo>
                        <a:cubicBezTo>
                          <a:pt x="-23600" y="1044561"/>
                          <a:pt x="63392" y="897483"/>
                          <a:pt x="0" y="672728"/>
                        </a:cubicBezTo>
                        <a:cubicBezTo>
                          <a:pt x="-63392" y="447973"/>
                          <a:pt x="32011" y="171813"/>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16" name="Título 1">
            <a:extLst>
              <a:ext uri="{FF2B5EF4-FFF2-40B4-BE49-F238E27FC236}">
                <a16:creationId xmlns:a16="http://schemas.microsoft.com/office/drawing/2014/main" id="{85A409E5-5957-4E22-85CB-5B54BBEE032D}"/>
              </a:ext>
            </a:extLst>
          </p:cNvPr>
          <p:cNvSpPr txBox="1">
            <a:spLocks/>
          </p:cNvSpPr>
          <p:nvPr/>
        </p:nvSpPr>
        <p:spPr>
          <a:xfrm>
            <a:off x="805203" y="739000"/>
            <a:ext cx="11092199" cy="6014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pPr algn="l"/>
            <a:r>
              <a:rPr lang="en-US" sz="2000" dirty="0">
                <a:solidFill>
                  <a:schemeClr val="accent5">
                    <a:lumMod val="75000"/>
                  </a:schemeClr>
                </a:solidFill>
              </a:rPr>
              <a:t>SUCCESSIVES “VERSIONS” DE </a:t>
            </a:r>
            <a:r>
              <a:rPr lang="en-US" sz="2000" i="1" dirty="0">
                <a:solidFill>
                  <a:schemeClr val="accent5">
                    <a:lumMod val="75000"/>
                  </a:schemeClr>
                </a:solidFill>
              </a:rPr>
              <a:t>INTERNET</a:t>
            </a:r>
            <a:r>
              <a:rPr lang="en-US" sz="2000" dirty="0">
                <a:solidFill>
                  <a:schemeClr val="accent5">
                    <a:lumMod val="75000"/>
                  </a:schemeClr>
                </a:solidFill>
              </a:rPr>
              <a:t>... PERÒ LA MATEIXA ARQUITECTURA</a:t>
            </a:r>
          </a:p>
        </p:txBody>
      </p:sp>
      <p:sp>
        <p:nvSpPr>
          <p:cNvPr id="126" name="Subtítulo 2">
            <a:extLst>
              <a:ext uri="{FF2B5EF4-FFF2-40B4-BE49-F238E27FC236}">
                <a16:creationId xmlns:a16="http://schemas.microsoft.com/office/drawing/2014/main" id="{F61FADC2-5FE2-4875-8E99-C817D9E82312}"/>
              </a:ext>
            </a:extLst>
          </p:cNvPr>
          <p:cNvSpPr>
            <a:spLocks noGrp="1"/>
          </p:cNvSpPr>
          <p:nvPr>
            <p:ph type="subTitle" idx="1"/>
          </p:nvPr>
        </p:nvSpPr>
        <p:spPr>
          <a:xfrm>
            <a:off x="172915" y="6379902"/>
            <a:ext cx="5496791" cy="304734"/>
          </a:xfrm>
        </p:spPr>
        <p:txBody>
          <a:bodyPr vert="horz" lIns="91440" tIns="45720" rIns="91440" bIns="45720" rtlCol="0">
            <a:normAutofit/>
          </a:bodyPr>
          <a:lstStyle/>
          <a:p>
            <a:pPr marL="228600" indent="-228600" algn="l">
              <a:buFont typeface="+mj-lt"/>
              <a:buAutoNum type="arabicPeriod"/>
            </a:pPr>
            <a:r>
              <a:rPr lang="en-US" sz="1100">
                <a:solidFill>
                  <a:schemeClr val="tx2"/>
                </a:solidFill>
              </a:rPr>
              <a:t>MP8-Desplegament d’Aplicacions Web· CFGS DAW</a:t>
            </a:r>
          </a:p>
        </p:txBody>
      </p:sp>
      <p:sp>
        <p:nvSpPr>
          <p:cNvPr id="132" name="Título 1">
            <a:extLst>
              <a:ext uri="{FF2B5EF4-FFF2-40B4-BE49-F238E27FC236}">
                <a16:creationId xmlns:a16="http://schemas.microsoft.com/office/drawing/2014/main" id="{9922D4F5-5C5D-42BD-9DB1-8AD051576FEF}"/>
              </a:ext>
            </a:extLst>
          </p:cNvPr>
          <p:cNvSpPr>
            <a:spLocks noGrp="1"/>
          </p:cNvSpPr>
          <p:nvPr>
            <p:ph type="ctrTitle"/>
          </p:nvPr>
        </p:nvSpPr>
        <p:spPr>
          <a:xfrm>
            <a:off x="240187" y="38140"/>
            <a:ext cx="5271266" cy="601432"/>
          </a:xfrm>
        </p:spPr>
        <p:txBody>
          <a:bodyPr vert="horz" lIns="91440" tIns="45720" rIns="91440" bIns="45720" rtlCol="0" anchor="ctr">
            <a:normAutofit/>
          </a:bodyPr>
          <a:lstStyle/>
          <a:p>
            <a:pPr algn="l"/>
            <a:r>
              <a:rPr lang="en-US" sz="1600">
                <a:solidFill>
                  <a:schemeClr val="tx2"/>
                </a:solidFill>
              </a:rPr>
              <a:t>Introducció a las xarxes</a:t>
            </a:r>
          </a:p>
        </p:txBody>
      </p:sp>
      <p:pic>
        <p:nvPicPr>
          <p:cNvPr id="10242" name="Picture 2" descr="Evolucion de la Web desde la 1.0 a la 7.0 - Dr Pedro Salcedo">
            <a:extLst>
              <a:ext uri="{FF2B5EF4-FFF2-40B4-BE49-F238E27FC236}">
                <a16:creationId xmlns:a16="http://schemas.microsoft.com/office/drawing/2014/main" id="{CD2AB6B6-1D1D-205D-4CEC-1EF68D625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349680"/>
            <a:ext cx="6430027" cy="482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134689"/>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1C2831"/>
      </a:dk2>
      <a:lt2>
        <a:srgbClr val="F0F3F1"/>
      </a:lt2>
      <a:accent1>
        <a:srgbClr val="E729D3"/>
      </a:accent1>
      <a:accent2>
        <a:srgbClr val="9917D5"/>
      </a:accent2>
      <a:accent3>
        <a:srgbClr val="5C29E7"/>
      </a:accent3>
      <a:accent4>
        <a:srgbClr val="2842D8"/>
      </a:accent4>
      <a:accent5>
        <a:srgbClr val="2994E7"/>
      </a:accent5>
      <a:accent6>
        <a:srgbClr val="15BFC2"/>
      </a:accent6>
      <a:hlink>
        <a:srgbClr val="3F72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4863</TotalTime>
  <Words>4473</Words>
  <Application>Microsoft Office PowerPoint</Application>
  <PresentationFormat>Panorámica</PresentationFormat>
  <Paragraphs>453</Paragraphs>
  <Slides>43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Avenir Next LT Pro</vt:lpstr>
      <vt:lpstr>Posterama</vt:lpstr>
      <vt:lpstr>SineVTI</vt:lpstr>
      <vt:lpstr>Introducció a la WWW</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lpstr>Introducció a las xarxes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U1-Introducció a les bases de dades i als SGDB</dc:title>
  <dc:creator>Albert Guardiola</dc:creator>
  <cp:lastModifiedBy>Albert Guardiola</cp:lastModifiedBy>
  <cp:revision>244</cp:revision>
  <dcterms:created xsi:type="dcterms:W3CDTF">2021-07-22T08:21:48Z</dcterms:created>
  <dcterms:modified xsi:type="dcterms:W3CDTF">2023-09-17T09:22:11Z</dcterms:modified>
</cp:coreProperties>
</file>