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7" r:id="rId9"/>
    <p:sldId id="273" r:id="rId10"/>
    <p:sldId id="27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94732"/>
  </p:normalViewPr>
  <p:slideViewPr>
    <p:cSldViewPr snapToGrid="0">
      <p:cViewPr varScale="1">
        <p:scale>
          <a:sx n="90" d="100"/>
          <a:sy n="90" d="100"/>
        </p:scale>
        <p:origin x="4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17674-D85D-EB4E-BFB0-51A4501C1C77}" type="datetimeFigureOut">
              <a:rPr lang="es-ES_tradnl" smtClean="0"/>
              <a:t>10/5/20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6D774-7B54-A642-95C7-E646B04615A6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03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2D61-2938-46CA-BDAE-86B766709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45C1-D75A-4CCC-A4DD-96A6029D4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CDC8-C520-48C6-A30F-2D15C670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7953-D37F-40FD-8823-91087849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8205-83B5-4AB8-8A68-248F3FD5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66D5-8901-4520-9981-7EAB964D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129FD-A5A4-4DBE-85B9-7BDD0442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643B-B205-48E6-A586-C222E2EE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6520-7A59-40AF-AC9D-BAAE400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BD4B-D9A9-4A5F-A396-90A7D8A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6B606-5B45-4708-9840-F6AFDEB3B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41F2C-6597-4794-A79E-E8A5CA7C1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D37E-C9A2-4440-9390-4EB0834D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6C38-4DDF-43D9-B000-EE062AF4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690B-58BA-4798-BB85-C6ECF005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9939-1C79-4A8B-88E5-527457E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AD61-BFAF-417E-871F-CFDBD6D4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0F3C-18E4-4EDF-ACEF-6D42C44E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7403-62F3-47FD-AC63-5F274DF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3B35-786D-41CA-939E-2C59D439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4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59E1-F23A-4839-BE73-15EDE5E0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9086-BE41-4953-B274-0E4232FC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A319-0638-419F-979D-585BEB21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7978-0913-40F3-ABD2-0009EDC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7289-DBF8-4CA4-BB4A-DBD2FE1C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F50A-2FDF-4004-9A64-A7EA5AD8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ABDC-3BA0-43F6-AF37-181112292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819D-CAEA-4E0A-B5C8-FB99387D8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51580-3FA7-4074-B1EA-A20A86D0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4282-843F-4D09-BF5A-AD4D10BB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1CE2-7403-4CF5-A255-FCAD0316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B6FA-5FD1-47CA-9818-647E87E7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A205-F4E9-4F06-86F0-2A5E5ED1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9402-C328-4207-8FC0-FA65B6A8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C597F-CF27-450C-A3EF-682FC774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EDD2-5ACD-4045-A0D7-B1DCF091B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D7D83-C111-4AE6-8A21-759F897C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81EAA-31F0-4C18-A7C5-24CCD169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6BF58-45F5-41B0-B4A7-5178C939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6496-6C04-4D20-B63E-427FEED4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5E15A-65EC-45A0-89CE-C2A563EC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2064-FCF4-4287-9C53-3737278C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CCB18-E8DB-40F8-B052-71DBC2F4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4D1A9-2668-4565-A996-0B639F95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F3C2C-3F01-4497-8A0C-D5280001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5EB1E-36EF-4E02-8404-A1906F42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CAE1-CC7E-43A0-8BE0-158B503B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1DCD-7F62-45FF-9239-EB2430B4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1887-C164-4F6E-B61D-99FBE01E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BB6-BB41-4969-BA5B-7A84E8C2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A1B4-074C-4D21-A580-2E31EC3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A0AA-C0A2-452C-A4C0-BA07DDB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D991-F92C-4EA4-BF26-FEEFECA7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F108F-F291-46F2-9831-9F54D910D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A251B-46C6-45ED-AC9B-1C0EFC491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2581-AFD4-4011-B6D2-25774FD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C29C-5549-4C21-9D65-AD402DC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D594-6795-493E-BAC9-4D92DFF7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8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3F6DB-F996-4FD4-B08C-CB5B45C5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7FB3-6ADD-4890-B468-173C9A47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D70E-2AD9-436D-8C38-C02BC6BA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3E30-D7A6-4CCA-9A02-8DBC6515BAC5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21A3-7CBC-4572-AC2F-24983EC8D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BA52-427A-4702-A249-492DC442C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956-8815-4B2A-AA22-912AF350D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B21-B4EA-4896-A269-FE0968044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Science in Duke Athletics Performance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Image result for duke athletes">
            <a:extLst>
              <a:ext uri="{FF2B5EF4-FFF2-40B4-BE49-F238E27FC236}">
                <a16:creationId xmlns:a16="http://schemas.microsoft.com/office/drawing/2014/main" id="{7978B6BF-8F5D-461D-A992-EBC5ADD0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A69E9CD-F69F-3A48-A278-6995C7236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75C1E-1A9B-4704-94A3-464A6F9CB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96" y="2240864"/>
            <a:ext cx="7097808" cy="32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2040" y="1619945"/>
            <a:ext cx="8639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Evaluation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OOS performance of our lasso model is 99.74%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model can be used to predict which players we can expect will have more points per game, if they get playing time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Focused on athlete wellness and properly setting goals and expectations that are achievable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Future 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Limitation of small sample size, more data for more players is needed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 monetary ROI calculation for deployment of model would help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9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Recommendations to Coach Staff, Admin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2040" y="1619945"/>
            <a:ext cx="86399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Availability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More robust dataset, standardized over years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Migrate from Excel to centralized and powerful database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Increase the frequency of data collection</a:t>
            </a:r>
          </a:p>
          <a:p>
            <a:pPr marL="1085850" lvl="2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More precise time-series for future models</a:t>
            </a:r>
          </a:p>
          <a:p>
            <a:pPr marL="628650" lvl="1" indent="-171450" algn="just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Additional Variables for Consideration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Only calculated KPI is the “Pound for Pound” metric</a:t>
            </a:r>
          </a:p>
          <a:p>
            <a:pPr marL="1085850" lvl="2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Not an actionable insight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Variable naming conventions should also be established and adhered to, among and across all sports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Minutes played must be tracked more closely</a:t>
            </a:r>
          </a:p>
          <a:p>
            <a:pPr lvl="1" algn="just"/>
            <a:endParaRPr lang="en-US" sz="2000" dirty="0">
              <a:solidFill>
                <a:schemeClr val="tx2"/>
              </a:solidFill>
            </a:endParaRP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The variables Duke Lacrosse is collecting now are not the correct type of data to drive actionable insights from a causal data study.</a:t>
            </a:r>
          </a:p>
          <a:p>
            <a:pPr marL="628650" lvl="1" indent="-171450" algn="just">
              <a:buFontTx/>
              <a:buChar char="-"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628650" lvl="1" indent="-171450" algn="just">
              <a:buFontTx/>
              <a:buChar char="-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7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78602" y="1827261"/>
            <a:ext cx="7837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Business Understanding</a:t>
            </a:r>
          </a:p>
          <a:p>
            <a:pPr algn="just"/>
            <a:r>
              <a:rPr lang="en-US" sz="2400" b="1" dirty="0">
                <a:solidFill>
                  <a:schemeClr val="tx2"/>
                </a:solidFill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Data Understanding and Processing</a:t>
            </a:r>
          </a:p>
          <a:p>
            <a:pPr algn="just"/>
            <a:endParaRPr lang="en-US" sz="2400" b="1" dirty="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Modelling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Evaluation</a:t>
            </a:r>
          </a:p>
          <a:p>
            <a:pPr algn="just"/>
            <a:endParaRPr lang="en-US" sz="2400" b="1" dirty="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Summary</a:t>
            </a:r>
          </a:p>
        </p:txBody>
      </p:sp>
      <p:pic>
        <p:nvPicPr>
          <p:cNvPr id="11" name="Picture 2" descr="Image result for duke athletes">
            <a:extLst>
              <a:ext uri="{FF2B5EF4-FFF2-40B4-BE49-F238E27FC236}">
                <a16:creationId xmlns:a16="http://schemas.microsoft.com/office/drawing/2014/main" id="{02758C9F-1A50-4668-A53E-4020B577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24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Understanding</a:t>
            </a:r>
          </a:p>
        </p:txBody>
      </p:sp>
      <p:pic>
        <p:nvPicPr>
          <p:cNvPr id="1030" name="Picture 6" descr="Image result for duke Rowing">
            <a:extLst>
              <a:ext uri="{FF2B5EF4-FFF2-40B4-BE49-F238E27FC236}">
                <a16:creationId xmlns:a16="http://schemas.microsoft.com/office/drawing/2014/main" id="{1AE57CC7-0161-4ECB-98BC-EC11341F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38" y="2564981"/>
            <a:ext cx="3061692" cy="16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ke Lacrosse">
            <a:extLst>
              <a:ext uri="{FF2B5EF4-FFF2-40B4-BE49-F238E27FC236}">
                <a16:creationId xmlns:a16="http://schemas.microsoft.com/office/drawing/2014/main" id="{45FCDC52-E82A-4C0C-981D-BB2DFDFE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6" y="2464158"/>
            <a:ext cx="3043732" cy="171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uke Track and Field">
            <a:extLst>
              <a:ext uri="{FF2B5EF4-FFF2-40B4-BE49-F238E27FC236}">
                <a16:creationId xmlns:a16="http://schemas.microsoft.com/office/drawing/2014/main" id="{B4812550-605D-407B-8577-64521E79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78" y="4231940"/>
            <a:ext cx="3043733" cy="17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uke Basketball">
            <a:extLst>
              <a:ext uri="{FF2B5EF4-FFF2-40B4-BE49-F238E27FC236}">
                <a16:creationId xmlns:a16="http://schemas.microsoft.com/office/drawing/2014/main" id="{4B62BABE-48B7-4A42-98A6-9F3232DD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58" y="1515390"/>
            <a:ext cx="3564680" cy="17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uke Football">
            <a:extLst>
              <a:ext uri="{FF2B5EF4-FFF2-40B4-BE49-F238E27FC236}">
                <a16:creationId xmlns:a16="http://schemas.microsoft.com/office/drawing/2014/main" id="{CB13499F-C48E-41A3-BAF2-7DFCE120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24" y="4240046"/>
            <a:ext cx="3043733" cy="17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040CB5-269C-4EE6-923A-F3F1948E7840}"/>
              </a:ext>
            </a:extLst>
          </p:cNvPr>
          <p:cNvSpPr txBox="1"/>
          <p:nvPr/>
        </p:nvSpPr>
        <p:spPr>
          <a:xfrm>
            <a:off x="282550" y="6111248"/>
            <a:ext cx="1162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u="sng" dirty="0"/>
              <a:t>Enable Duke Athletics to use the data they have, and improve the data they get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2134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2040" y="1983361"/>
            <a:ext cx="863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Duke Athletics invested heavily in performance analytics collection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Specialized weightlifting platforms, monitors, cameras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Lots of data captured, but poorly managed and under-utilized</a:t>
            </a:r>
          </a:p>
          <a:p>
            <a:pPr marL="171450" indent="-171450" algn="just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Department seeking standardized data best-practices that can drive actionable insight</a:t>
            </a:r>
          </a:p>
          <a:p>
            <a:pPr algn="just"/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Project Target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Use certain strength and speed variables to predict strength progression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Identify strength exercises that better predict on-field performance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Advise how to better structure, store, and use data going forward</a:t>
            </a:r>
          </a:p>
          <a:p>
            <a:pPr marL="171450" indent="-171450" algn="just">
              <a:buFontTx/>
              <a:buChar char="-"/>
            </a:pP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2D314E1-CD81-462C-97B5-840B2B9D48A2}"/>
              </a:ext>
            </a:extLst>
          </p:cNvPr>
          <p:cNvSpPr/>
          <p:nvPr/>
        </p:nvSpPr>
        <p:spPr>
          <a:xfrm>
            <a:off x="1225062" y="2033952"/>
            <a:ext cx="527538" cy="39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053AE9-F106-450F-8E10-5341C8CB622A}"/>
              </a:ext>
            </a:extLst>
          </p:cNvPr>
          <p:cNvSpPr/>
          <p:nvPr/>
        </p:nvSpPr>
        <p:spPr>
          <a:xfrm>
            <a:off x="1225062" y="3476077"/>
            <a:ext cx="527538" cy="39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582BFD-5E8A-495F-AC26-955CC839C2D3}"/>
              </a:ext>
            </a:extLst>
          </p:cNvPr>
          <p:cNvSpPr/>
          <p:nvPr/>
        </p:nvSpPr>
        <p:spPr>
          <a:xfrm>
            <a:off x="1225062" y="2767524"/>
            <a:ext cx="527538" cy="39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3367B5-7FCA-4F3E-AB69-1CA72EFB2CC6}"/>
              </a:ext>
            </a:extLst>
          </p:cNvPr>
          <p:cNvSpPr/>
          <p:nvPr/>
        </p:nvSpPr>
        <p:spPr>
          <a:xfrm>
            <a:off x="1225062" y="4273059"/>
            <a:ext cx="527538" cy="39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6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Understanding and Processing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42040" y="2018530"/>
            <a:ext cx="86399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Duke Lacrosse as ideal partner :  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High data collection ratio 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Substantial time-series data available 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Robust publicly-available game and season-specific data that easily matches</a:t>
            </a:r>
          </a:p>
          <a:p>
            <a:pPr marL="628650" lvl="1" indent="-171450" algn="just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Two Data sources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Strength and speed performance data – collected and stored by Coaching Staff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On-field performance YoY data – collected by Sports Information Directors and available publicly</a:t>
            </a:r>
          </a:p>
          <a:p>
            <a:pPr marL="628650" lvl="1" indent="-171450" algn="just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Strength Dataset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97 players 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13 variables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on-field performance across six seasons (from 2013-2018)</a:t>
            </a: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Modeling -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42040" y="1619945"/>
            <a:ext cx="86399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Strength Performance 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BODY WEIGHT - Weight of the player, in United States pounds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NO STEP VERTICAL - Vertical jump height without a running step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5-10-10 - LEFT - Agility Test. Variable dropped due to insufficient data</a:t>
            </a:r>
          </a:p>
          <a:p>
            <a:pPr marL="628650" lvl="1" indent="-171450" algn="just">
              <a:buFontTx/>
              <a:buChar char="-"/>
            </a:pPr>
            <a:r>
              <a:rPr lang="en-US" altLang="zh-CN" sz="2000" dirty="0">
                <a:solidFill>
                  <a:schemeClr val="tx2"/>
                </a:solidFill>
              </a:rPr>
              <a:t>……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On-field Performance YoY data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Games Played - Number of games in which the player made an appearance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Goals while up - Number of goals scored while the team was up a player</a:t>
            </a:r>
          </a:p>
          <a:p>
            <a:pPr marL="628650" lvl="1" indent="-171450" algn="just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Ground Balls - Number of ground balls retrieved</a:t>
            </a:r>
          </a:p>
          <a:p>
            <a:pPr marL="628650" lvl="1" indent="-171450" algn="just">
              <a:buFontTx/>
              <a:buChar char="-"/>
            </a:pPr>
            <a:r>
              <a:rPr lang="en-US" altLang="zh-CN" sz="2000" dirty="0">
                <a:solidFill>
                  <a:schemeClr val="tx2"/>
                </a:solidFill>
              </a:rPr>
              <a:t>……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</a:rPr>
              <a:t>Three calculated variables</a:t>
            </a:r>
          </a:p>
          <a:p>
            <a:pPr marL="628650" lvl="1" indent="-171450" algn="just">
              <a:buFontTx/>
              <a:buChar char="-"/>
            </a:pPr>
            <a:r>
              <a:rPr lang="en-US" altLang="zh-CN" sz="2000" dirty="0">
                <a:solidFill>
                  <a:schemeClr val="tx2"/>
                </a:solidFill>
              </a:rPr>
              <a:t>Turnover Efficiency: caused turnovers divided by turnovers committed</a:t>
            </a:r>
          </a:p>
          <a:p>
            <a:pPr marL="628650" lvl="1" indent="-171450" algn="just">
              <a:buFontTx/>
              <a:buChar char="-"/>
            </a:pPr>
            <a:r>
              <a:rPr lang="en-US" altLang="zh-CN" sz="2000" dirty="0">
                <a:solidFill>
                  <a:schemeClr val="tx2"/>
                </a:solidFill>
              </a:rPr>
              <a:t>Start Percentage: The percentage of games played that player started in</a:t>
            </a:r>
          </a:p>
          <a:p>
            <a:pPr marL="628650" lvl="1" indent="-171450" algn="just">
              <a:buFontTx/>
              <a:buChar char="-"/>
            </a:pPr>
            <a:r>
              <a:rPr lang="en-US" altLang="zh-CN" sz="2000" dirty="0">
                <a:solidFill>
                  <a:schemeClr val="tx2"/>
                </a:solidFill>
              </a:rPr>
              <a:t>Points per Game: Sum of Goals and Assists, divided by the total number of games in which that player played</a:t>
            </a: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1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Modeling - Trends from intra- and inter-dataset correlations</a:t>
            </a: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0BDAF-2241-4E42-AB5F-3369012A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09" y="2067148"/>
            <a:ext cx="4571001" cy="3404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5C2DE-0351-48F7-8523-31E31F8F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" y="2070824"/>
            <a:ext cx="3648218" cy="34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6734BB-F701-4413-8D1A-ACDDC2C00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605" y="2067148"/>
            <a:ext cx="3823395" cy="3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4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Modeling - Trends from intra- and inter-dataset correlations</a:t>
            </a: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35F847F3-3A9C-43C3-BB3B-CEF9C6056F4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91490" y="1524218"/>
            <a:ext cx="6409020" cy="51697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809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9B6F-B287-48FD-9EA9-DD8718F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pic>
        <p:nvPicPr>
          <p:cNvPr id="6" name="Picture 2" descr="Image result for duke athletes">
            <a:extLst>
              <a:ext uri="{FF2B5EF4-FFF2-40B4-BE49-F238E27FC236}">
                <a16:creationId xmlns:a16="http://schemas.microsoft.com/office/drawing/2014/main" id="{CB604BA7-6341-48BC-AEE6-495A7C54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6B6E98-AD23-4055-90E7-8A099603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52" y="2531677"/>
            <a:ext cx="4117674" cy="2563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00F8E-A892-4F9D-8226-69069C38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72" y="2190178"/>
            <a:ext cx="4103934" cy="3246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D66DB-DC4C-415A-A835-3E135BD01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20074"/>
            <a:ext cx="4544832" cy="29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5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498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 Data Science in Duke Athletics Performance </vt:lpstr>
      <vt:lpstr>Agenda</vt:lpstr>
      <vt:lpstr>Business Understanding</vt:lpstr>
      <vt:lpstr>Business Understanding</vt:lpstr>
      <vt:lpstr>Data Understanding and Processing</vt:lpstr>
      <vt:lpstr>Modeling - Data</vt:lpstr>
      <vt:lpstr>Modeling - Trends from intra- and inter-dataset correlations</vt:lpstr>
      <vt:lpstr>Modeling - Trends from intra- and inter-dataset correlations</vt:lpstr>
      <vt:lpstr>Modeling</vt:lpstr>
      <vt:lpstr>Modeling</vt:lpstr>
      <vt:lpstr>Evaluation</vt:lpstr>
      <vt:lpstr>Recommendations to Coach Staff,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Ontario Teacher’s Pension Fund</dc:title>
  <dc:creator>Stephen Hasty</dc:creator>
  <cp:lastModifiedBy>Microsoft Office User</cp:lastModifiedBy>
  <cp:revision>196</cp:revision>
  <cp:lastPrinted>2019-10-13T21:31:19Z</cp:lastPrinted>
  <dcterms:created xsi:type="dcterms:W3CDTF">2019-03-29T15:07:43Z</dcterms:created>
  <dcterms:modified xsi:type="dcterms:W3CDTF">2020-05-10T21:55:43Z</dcterms:modified>
</cp:coreProperties>
</file>