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6" r:id="rId6"/>
    <p:sldId id="267" r:id="rId7"/>
    <p:sldId id="268" r:id="rId8"/>
    <p:sldId id="271" r:id="rId9"/>
    <p:sldId id="272" r:id="rId10"/>
    <p:sldId id="273" r:id="rId11"/>
    <p:sldId id="274" r:id="rId12"/>
    <p:sldId id="275" r:id="rId13"/>
    <p:sldId id="276" r:id="rId14"/>
    <p:sldId id="277" r:id="rId15"/>
    <p:sldId id="278" r:id="rId16"/>
    <p:sldId id="25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96" d="100"/>
          <a:sy n="96" d="100"/>
        </p:scale>
        <p:origin x="6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4B70-0127-4A50-BD42-2D24DD43A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99B608-99F7-430E-BADD-8C95447D3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50E998-193B-4E76-BAC0-2976A9CA3A51}"/>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5" name="Footer Placeholder 4">
            <a:extLst>
              <a:ext uri="{FF2B5EF4-FFF2-40B4-BE49-F238E27FC236}">
                <a16:creationId xmlns:a16="http://schemas.microsoft.com/office/drawing/2014/main" id="{88CF6BC2-A773-4A45-AEB8-1D6E04D1E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30E77-895A-42D9-B816-4895703F518F}"/>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184982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5F94-0F5F-4E94-A924-969D56285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8F04F-A8DA-419C-82E8-C2A2C424E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F9161-054B-4B43-951D-C3066C7A938D}"/>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5" name="Footer Placeholder 4">
            <a:extLst>
              <a:ext uri="{FF2B5EF4-FFF2-40B4-BE49-F238E27FC236}">
                <a16:creationId xmlns:a16="http://schemas.microsoft.com/office/drawing/2014/main" id="{4111A820-41D6-48CC-BEFA-5DCFF4A31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7FA7F-FB4A-4875-A199-1D7276EF1350}"/>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49248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FEEA9-11FB-4E4C-9E6A-05AFE6ABC0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73E-9234-433F-A4A3-444AB1FD76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5996C-03CB-4175-8D6A-33E35AE182D5}"/>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5" name="Footer Placeholder 4">
            <a:extLst>
              <a:ext uri="{FF2B5EF4-FFF2-40B4-BE49-F238E27FC236}">
                <a16:creationId xmlns:a16="http://schemas.microsoft.com/office/drawing/2014/main" id="{A9CF94DF-96D2-47B5-A6BD-5B11A0EC6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79FF9-E09D-45F5-8641-40A6C82E59FC}"/>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65189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53CA-AAD0-45F7-B718-E8B239B1D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345B6-AA1C-4BAC-B983-DEFA2753A4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B7B45-A366-483E-AC50-779147107A12}"/>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5" name="Footer Placeholder 4">
            <a:extLst>
              <a:ext uri="{FF2B5EF4-FFF2-40B4-BE49-F238E27FC236}">
                <a16:creationId xmlns:a16="http://schemas.microsoft.com/office/drawing/2014/main" id="{3F57D53D-CB46-46BF-94DD-DDD9F8C0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36B29-84EC-4987-B424-CB93B6C175FC}"/>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5624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EB58-CDD1-4ED4-9E9F-508AE52C5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BE0DD-A3CF-421B-8A93-A47C5C7E5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16B844-CD6A-4AD0-A4DD-FFC93D5DFA24}"/>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5" name="Footer Placeholder 4">
            <a:extLst>
              <a:ext uri="{FF2B5EF4-FFF2-40B4-BE49-F238E27FC236}">
                <a16:creationId xmlns:a16="http://schemas.microsoft.com/office/drawing/2014/main" id="{8CC2D6BD-F68B-4566-947D-E831BF19C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13C81-4A56-4F8F-B0C7-11AD284D2532}"/>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77232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0471-692F-417F-9F9D-FABE9E495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3C150-0D2A-4FE0-9E45-94FDE026C9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EFC96-8760-4583-BACF-C15C8524D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57F5F-BA4A-4290-BEDD-C823C4457E0B}"/>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6" name="Footer Placeholder 5">
            <a:extLst>
              <a:ext uri="{FF2B5EF4-FFF2-40B4-BE49-F238E27FC236}">
                <a16:creationId xmlns:a16="http://schemas.microsoft.com/office/drawing/2014/main" id="{BF0E7BD8-C547-4389-ABAD-E0CEBAA587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218D9-1DE2-4D73-86ED-6350F26AF7AC}"/>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344592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E8FD-A0D2-4639-A86C-6DFF9CB9C5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3924C-0B03-4554-8837-30A9125AF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1ECB3E-0EDD-437C-ABAA-6465A1EFF7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6D7D2-5431-453E-BF28-8AD10E9F2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7DBB82-FF08-4084-994D-BED60937E2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E98B8-FAC6-419D-8EEA-09224C8DEC30}"/>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8" name="Footer Placeholder 7">
            <a:extLst>
              <a:ext uri="{FF2B5EF4-FFF2-40B4-BE49-F238E27FC236}">
                <a16:creationId xmlns:a16="http://schemas.microsoft.com/office/drawing/2014/main" id="{96DA110D-B276-4103-850D-29ADA8751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00074-E22F-4C37-9FB6-7378D7ED91A4}"/>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263676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921A-A273-4224-8762-3BCFAE9D69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BFBFA-ACC7-4D2C-AD24-81FB8D7D3AF6}"/>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4" name="Footer Placeholder 3">
            <a:extLst>
              <a:ext uri="{FF2B5EF4-FFF2-40B4-BE49-F238E27FC236}">
                <a16:creationId xmlns:a16="http://schemas.microsoft.com/office/drawing/2014/main" id="{88C721D4-69E3-42EC-A00A-126DA18E2C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C39F9-67D2-4CB0-A4EF-4477BFBE05E3}"/>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8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50B2E-8FBC-48B8-8130-9DA9CD9B8B55}"/>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3" name="Footer Placeholder 2">
            <a:extLst>
              <a:ext uri="{FF2B5EF4-FFF2-40B4-BE49-F238E27FC236}">
                <a16:creationId xmlns:a16="http://schemas.microsoft.com/office/drawing/2014/main" id="{E43EED2D-4C0B-4F98-B907-FBB59ADEE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032222-77E2-4479-B006-E0C2BF25D233}"/>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60794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4673-C146-45F3-9447-560D1D555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A7D93E-0DBC-4164-94A4-04BCCAE05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1CAD98-A9F2-4051-ADA0-7D1B43374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C6BB78-9045-463E-B85E-74A259C34F75}"/>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6" name="Footer Placeholder 5">
            <a:extLst>
              <a:ext uri="{FF2B5EF4-FFF2-40B4-BE49-F238E27FC236}">
                <a16:creationId xmlns:a16="http://schemas.microsoft.com/office/drawing/2014/main" id="{DE66107E-346D-441C-BE8A-807F13EEA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91CBB-CA68-4B6C-9A09-B31BEB23B6AB}"/>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362171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B484-A477-4377-9A67-CF88B98FC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CBD1F2-A634-434D-95FA-8367B2A14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C899F7-4A56-48C4-9E8B-0E092640B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977DBB-5B96-4FC5-9436-A33DECF22336}"/>
              </a:ext>
            </a:extLst>
          </p:cNvPr>
          <p:cNvSpPr>
            <a:spLocks noGrp="1"/>
          </p:cNvSpPr>
          <p:nvPr>
            <p:ph type="dt" sz="half" idx="10"/>
          </p:nvPr>
        </p:nvSpPr>
        <p:spPr/>
        <p:txBody>
          <a:bodyPr/>
          <a:lstStyle/>
          <a:p>
            <a:fld id="{F669E0D6-B0E3-41BE-BCB6-9D0C6839B866}" type="datetimeFigureOut">
              <a:rPr lang="en-US" smtClean="0"/>
              <a:t>5/16/20</a:t>
            </a:fld>
            <a:endParaRPr lang="en-US"/>
          </a:p>
        </p:txBody>
      </p:sp>
      <p:sp>
        <p:nvSpPr>
          <p:cNvPr id="6" name="Footer Placeholder 5">
            <a:extLst>
              <a:ext uri="{FF2B5EF4-FFF2-40B4-BE49-F238E27FC236}">
                <a16:creationId xmlns:a16="http://schemas.microsoft.com/office/drawing/2014/main" id="{239063E7-A805-4CD0-BE9E-407269108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19A4B-0657-4A2A-B367-3EBD286A2386}"/>
              </a:ext>
            </a:extLst>
          </p:cNvPr>
          <p:cNvSpPr>
            <a:spLocks noGrp="1"/>
          </p:cNvSpPr>
          <p:nvPr>
            <p:ph type="sldNum" sz="quarter" idx="12"/>
          </p:nvPr>
        </p:nvSpPr>
        <p:spPr/>
        <p:txBody>
          <a:bodyPr/>
          <a:lstStyle/>
          <a:p>
            <a:fld id="{57EA601D-1B98-4387-B33D-2ED86479706F}" type="slidenum">
              <a:rPr lang="en-US" smtClean="0"/>
              <a:t>‹#›</a:t>
            </a:fld>
            <a:endParaRPr lang="en-US"/>
          </a:p>
        </p:txBody>
      </p:sp>
    </p:spTree>
    <p:extLst>
      <p:ext uri="{BB962C8B-B14F-4D97-AF65-F5344CB8AC3E}">
        <p14:creationId xmlns:p14="http://schemas.microsoft.com/office/powerpoint/2010/main" val="82831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1C7F9-D6FF-4D9D-BB6F-65110EBE8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7991E-290D-4BBD-BA64-A16724EDF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77B7A-87AD-4E4A-9CDA-D2C60244F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9E0D6-B0E3-41BE-BCB6-9D0C6839B866}" type="datetimeFigureOut">
              <a:rPr lang="en-US" smtClean="0"/>
              <a:t>5/16/20</a:t>
            </a:fld>
            <a:endParaRPr lang="en-US"/>
          </a:p>
        </p:txBody>
      </p:sp>
      <p:sp>
        <p:nvSpPr>
          <p:cNvPr id="5" name="Footer Placeholder 4">
            <a:extLst>
              <a:ext uri="{FF2B5EF4-FFF2-40B4-BE49-F238E27FC236}">
                <a16:creationId xmlns:a16="http://schemas.microsoft.com/office/drawing/2014/main" id="{B162E39A-6A0F-4D00-85D5-8AFB74351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314CC1-7A5D-40CB-81C8-9ABAA1A6D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A601D-1B98-4387-B33D-2ED86479706F}" type="slidenum">
              <a:rPr lang="en-US" smtClean="0"/>
              <a:t>‹#›</a:t>
            </a:fld>
            <a:endParaRPr lang="en-US"/>
          </a:p>
        </p:txBody>
      </p:sp>
    </p:spTree>
    <p:extLst>
      <p:ext uri="{BB962C8B-B14F-4D97-AF65-F5344CB8AC3E}">
        <p14:creationId xmlns:p14="http://schemas.microsoft.com/office/powerpoint/2010/main" val="1932564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13F-EDBF-49F2-BE26-FEEBEC8361FD}"/>
              </a:ext>
            </a:extLst>
          </p:cNvPr>
          <p:cNvSpPr>
            <a:spLocks noGrp="1"/>
          </p:cNvSpPr>
          <p:nvPr>
            <p:ph type="ctrTitle"/>
          </p:nvPr>
        </p:nvSpPr>
        <p:spPr>
          <a:xfrm>
            <a:off x="1228267" y="5089012"/>
            <a:ext cx="9293960" cy="1264588"/>
          </a:xfrm>
        </p:spPr>
        <p:txBody>
          <a:bodyPr anchor="ctr">
            <a:noAutofit/>
          </a:bodyPr>
          <a:lstStyle/>
          <a:p>
            <a:r>
              <a:rPr lang="en-US" sz="3000" b="1" dirty="0"/>
              <a:t>Peloton’s Pricing Model</a:t>
            </a:r>
            <a:r>
              <a:rPr lang="en-US" sz="2800" b="1" dirty="0"/>
              <a:t> Analysis</a:t>
            </a:r>
          </a:p>
        </p:txBody>
      </p:sp>
      <p:pic>
        <p:nvPicPr>
          <p:cNvPr id="5" name="Picture 4">
            <a:extLst>
              <a:ext uri="{FF2B5EF4-FFF2-40B4-BE49-F238E27FC236}">
                <a16:creationId xmlns:a16="http://schemas.microsoft.com/office/drawing/2014/main" id="{CFDDB3F3-6B08-48BD-9B3B-AB318F1ACD2C}"/>
              </a:ext>
            </a:extLst>
          </p:cNvPr>
          <p:cNvPicPr>
            <a:picLocks noChangeAspect="1"/>
          </p:cNvPicPr>
          <p:nvPr/>
        </p:nvPicPr>
        <p:blipFill rotWithShape="1">
          <a:blip r:embed="rId2">
            <a:extLst>
              <a:ext uri="{28A0092B-C50C-407E-A947-70E740481C1C}">
                <a14:useLocalDpi xmlns:a14="http://schemas.microsoft.com/office/drawing/2010/main" val="0"/>
              </a:ext>
            </a:extLst>
          </a:blip>
          <a:srcRect t="20127" b="20350"/>
          <a:stretch/>
        </p:blipFill>
        <p:spPr>
          <a:xfrm>
            <a:off x="0" y="390864"/>
            <a:ext cx="12192000" cy="4571990"/>
          </a:xfrm>
          <a:prstGeom prst="rect">
            <a:avLst/>
          </a:prstGeom>
        </p:spPr>
      </p:pic>
      <p:cxnSp>
        <p:nvCxnSpPr>
          <p:cNvPr id="12"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1966B111-3CA3-D54C-8D19-2A54F91F1C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05804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9FE687-65EB-458B-A6E6-707F88211217}"/>
              </a:ext>
            </a:extLst>
          </p:cNvPr>
          <p:cNvSpPr>
            <a:spLocks noGrp="1"/>
          </p:cNvSpPr>
          <p:nvPr>
            <p:ph type="title"/>
          </p:nvPr>
        </p:nvSpPr>
        <p:spPr>
          <a:xfrm>
            <a:off x="833002" y="365125"/>
            <a:ext cx="10520702" cy="1325563"/>
          </a:xfrm>
        </p:spPr>
        <p:txBody>
          <a:bodyPr>
            <a:normAutofit/>
          </a:bodyPr>
          <a:lstStyle/>
          <a:p>
            <a:r>
              <a:rPr lang="en-US" dirty="0"/>
              <a:t>New Customer Profiles</a:t>
            </a:r>
            <a:endParaRPr lang="en-US" dirty="0">
              <a:solidFill>
                <a:srgbClr val="FFFFFF"/>
              </a:solidFill>
            </a:endParaRPr>
          </a:p>
        </p:txBody>
      </p:sp>
      <p:sp>
        <p:nvSpPr>
          <p:cNvPr id="9" name="Rectangle 8">
            <a:extLst>
              <a:ext uri="{FF2B5EF4-FFF2-40B4-BE49-F238E27FC236}">
                <a16:creationId xmlns:a16="http://schemas.microsoft.com/office/drawing/2014/main" id="{30906CFD-73EE-4F52-8E94-B59A06FB334B}"/>
              </a:ext>
            </a:extLst>
          </p:cNvPr>
          <p:cNvSpPr/>
          <p:nvPr/>
        </p:nvSpPr>
        <p:spPr>
          <a:xfrm>
            <a:off x="6160495" y="1786116"/>
            <a:ext cx="4492487" cy="4525347"/>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Usage Pattern: 4+ times per week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Age between 30-45, married and has high disposable income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Enthusiast in biking exercises and can be characterized as ride or die hard fan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Enjoys the community and the group feeling offered by peloton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Promotes family members to bike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B29E32-4649-4487-99B1-E1D2B13B7C2C}"/>
              </a:ext>
            </a:extLst>
          </p:cNvPr>
          <p:cNvSpPr/>
          <p:nvPr/>
        </p:nvSpPr>
        <p:spPr>
          <a:xfrm>
            <a:off x="1668008" y="1786115"/>
            <a:ext cx="4492487" cy="4525347"/>
          </a:xfrm>
          <a:prstGeom prst="rect">
            <a:avLst/>
          </a:prstGeom>
          <a:solidFill>
            <a:schemeClr val="tx1">
              <a:lumMod val="75000"/>
            </a:schemeClr>
          </a:solidFill>
          <a:ln>
            <a:solidFill>
              <a:schemeClr val="bg1">
                <a:lumMod val="9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Usage Pattern: 0-3 times per week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Age between 25-35, has disposable income but is cautious to not overspend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Desire to get in shape and is starting to exercise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Doesn’t have lot of time and probably travels a lot for 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Possible to have received Peloton bike as a gift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6D238E7-DA99-4FAA-9C52-EB4384ECAA04}"/>
              </a:ext>
            </a:extLst>
          </p:cNvPr>
          <p:cNvSpPr txBox="1"/>
          <p:nvPr/>
        </p:nvSpPr>
        <p:spPr>
          <a:xfrm>
            <a:off x="7512077" y="1930219"/>
            <a:ext cx="16459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Spin Enthusiast</a:t>
            </a:r>
          </a:p>
        </p:txBody>
      </p:sp>
      <p:sp>
        <p:nvSpPr>
          <p:cNvPr id="13" name="TextBox 12">
            <a:extLst>
              <a:ext uri="{FF2B5EF4-FFF2-40B4-BE49-F238E27FC236}">
                <a16:creationId xmlns:a16="http://schemas.microsoft.com/office/drawing/2014/main" id="{86D238E7-DA99-4FAA-9C52-EB4384ECAA04}"/>
              </a:ext>
            </a:extLst>
          </p:cNvPr>
          <p:cNvSpPr txBox="1"/>
          <p:nvPr/>
        </p:nvSpPr>
        <p:spPr>
          <a:xfrm>
            <a:off x="2961063" y="1930219"/>
            <a:ext cx="16459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Casual Cyclist</a:t>
            </a:r>
          </a:p>
        </p:txBody>
      </p:sp>
    </p:spTree>
    <p:extLst>
      <p:ext uri="{BB962C8B-B14F-4D97-AF65-F5344CB8AC3E}">
        <p14:creationId xmlns:p14="http://schemas.microsoft.com/office/powerpoint/2010/main" val="41963300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81578"/>
            <a:ext cx="10520702" cy="1325563"/>
          </a:xfrm>
        </p:spPr>
        <p:txBody>
          <a:bodyPr>
            <a:normAutofit/>
          </a:bodyPr>
          <a:lstStyle/>
          <a:p>
            <a:r>
              <a:rPr lang="en-US" dirty="0"/>
              <a:t>Currently Peloton class subscription is vastly underpriced compared to EVC</a:t>
            </a:r>
          </a:p>
        </p:txBody>
      </p:sp>
      <p:sp>
        <p:nvSpPr>
          <p:cNvPr id="25" name="Content Placeholder 2">
            <a:extLst>
              <a:ext uri="{FF2B5EF4-FFF2-40B4-BE49-F238E27FC236}">
                <a16:creationId xmlns:a16="http://schemas.microsoft.com/office/drawing/2014/main" id="{EDFB43A3-3C6F-4ADB-A936-5DA8942CAFD6}"/>
              </a:ext>
            </a:extLst>
          </p:cNvPr>
          <p:cNvSpPr txBox="1">
            <a:spLocks/>
          </p:cNvSpPr>
          <p:nvPr/>
        </p:nvSpPr>
        <p:spPr>
          <a:xfrm>
            <a:off x="488197" y="1945266"/>
            <a:ext cx="11298557" cy="1898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400" b="1" dirty="0">
                <a:solidFill>
                  <a:prstClr val="white"/>
                </a:solidFill>
                <a:latin typeface="Calibri" panose="020F0502020204030204"/>
              </a:rPr>
              <a:t>Key assumptions</a:t>
            </a:r>
            <a:r>
              <a:rPr lang="en-IN" sz="2400" b="1" baseline="30000" dirty="0">
                <a:solidFill>
                  <a:prstClr val="white"/>
                </a:solidFill>
                <a:latin typeface="Calibri" panose="020F0502020204030204"/>
              </a:rPr>
              <a:t>1</a:t>
            </a:r>
            <a:endParaRPr kumimoji="0" lang="en-IN" sz="2400" b="1" i="0" u="none" strike="noStrike" kern="1200" cap="none" spc="0" normalizeH="0" baseline="30000" noProof="0" dirty="0">
              <a:ln>
                <a:noFill/>
              </a:ln>
              <a:solidFill>
                <a:prstClr val="white"/>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The cycle once bought will be used for 5 years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Average gym goers go to 3 classes per week or 12 times a month</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D1A083D-A8EA-4C49-9EE4-AC23878934CE}"/>
              </a:ext>
            </a:extLst>
          </p:cNvPr>
          <p:cNvSpPr/>
          <p:nvPr/>
        </p:nvSpPr>
        <p:spPr>
          <a:xfrm>
            <a:off x="4619625" y="4424581"/>
            <a:ext cx="2657475" cy="1604744"/>
          </a:xfrm>
          <a:prstGeom prst="rect">
            <a:avLst/>
          </a:prstGeom>
          <a:solidFill>
            <a:schemeClr val="tx1">
              <a:lumMod val="7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83DA7A5-1625-42C8-ADA1-369C6606EDE3}"/>
              </a:ext>
            </a:extLst>
          </p:cNvPr>
          <p:cNvSpPr/>
          <p:nvPr/>
        </p:nvSpPr>
        <p:spPr>
          <a:xfrm>
            <a:off x="8193664" y="4456038"/>
            <a:ext cx="2657475" cy="1604744"/>
          </a:xfrm>
          <a:prstGeom prst="rect">
            <a:avLst/>
          </a:prstGeom>
          <a:solidFill>
            <a:schemeClr val="tx1">
              <a:lumMod val="7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FFC102E3-4199-4B85-8E9D-FFB095EEA51E}"/>
              </a:ext>
            </a:extLst>
          </p:cNvPr>
          <p:cNvSpPr txBox="1"/>
          <p:nvPr/>
        </p:nvSpPr>
        <p:spPr>
          <a:xfrm>
            <a:off x="5042623" y="4813073"/>
            <a:ext cx="1643927" cy="523220"/>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$339</a:t>
            </a:r>
          </a:p>
        </p:txBody>
      </p:sp>
      <p:sp>
        <p:nvSpPr>
          <p:cNvPr id="35" name="TextBox 34">
            <a:extLst>
              <a:ext uri="{FF2B5EF4-FFF2-40B4-BE49-F238E27FC236}">
                <a16:creationId xmlns:a16="http://schemas.microsoft.com/office/drawing/2014/main" id="{304C8DB2-A3EF-4B83-96C7-59F7605E8658}"/>
              </a:ext>
            </a:extLst>
          </p:cNvPr>
          <p:cNvSpPr txBox="1"/>
          <p:nvPr/>
        </p:nvSpPr>
        <p:spPr>
          <a:xfrm>
            <a:off x="4574600" y="3746376"/>
            <a:ext cx="2657474" cy="646331"/>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panose="020F0502020204030204"/>
                <a:ea typeface="+mn-ea"/>
                <a:cs typeface="+mn-cs"/>
              </a:rPr>
              <a:t>Monthly EVC</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panose="020F0502020204030204"/>
                <a:ea typeface="+mn-ea"/>
                <a:cs typeface="+mn-cs"/>
              </a:rPr>
              <a:t>3 classes per week</a:t>
            </a:r>
          </a:p>
        </p:txBody>
      </p:sp>
      <p:sp>
        <p:nvSpPr>
          <p:cNvPr id="36" name="TextBox 35">
            <a:extLst>
              <a:ext uri="{FF2B5EF4-FFF2-40B4-BE49-F238E27FC236}">
                <a16:creationId xmlns:a16="http://schemas.microsoft.com/office/drawing/2014/main" id="{FF55B57B-9C22-482F-B55F-27ED93D1810D}"/>
              </a:ext>
            </a:extLst>
          </p:cNvPr>
          <p:cNvSpPr txBox="1"/>
          <p:nvPr/>
        </p:nvSpPr>
        <p:spPr>
          <a:xfrm>
            <a:off x="7765298" y="3746376"/>
            <a:ext cx="3192004" cy="646331"/>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panose="020F0502020204030204"/>
                <a:ea typeface="+mn-ea"/>
                <a:cs typeface="+mn-cs"/>
              </a:rPr>
              <a:t>Monthly EVC</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panose="020F0502020204030204"/>
                <a:ea typeface="+mn-ea"/>
                <a:cs typeface="+mn-cs"/>
              </a:rPr>
              <a:t>5 or more classes per week</a:t>
            </a:r>
          </a:p>
        </p:txBody>
      </p:sp>
      <p:sp>
        <p:nvSpPr>
          <p:cNvPr id="37" name="TextBox 36">
            <a:extLst>
              <a:ext uri="{FF2B5EF4-FFF2-40B4-BE49-F238E27FC236}">
                <a16:creationId xmlns:a16="http://schemas.microsoft.com/office/drawing/2014/main" id="{2435BD8A-022E-49B0-AED2-4FD33575E9FC}"/>
              </a:ext>
            </a:extLst>
          </p:cNvPr>
          <p:cNvSpPr txBox="1"/>
          <p:nvPr/>
        </p:nvSpPr>
        <p:spPr>
          <a:xfrm>
            <a:off x="8607738" y="4829851"/>
            <a:ext cx="1643927" cy="523220"/>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$453</a:t>
            </a:r>
          </a:p>
        </p:txBody>
      </p:sp>
      <p:sp>
        <p:nvSpPr>
          <p:cNvPr id="13" name="Rectangle 12">
            <a:extLst>
              <a:ext uri="{FF2B5EF4-FFF2-40B4-BE49-F238E27FC236}">
                <a16:creationId xmlns:a16="http://schemas.microsoft.com/office/drawing/2014/main" id="{4111EB3C-D143-4E5F-9C8F-C6B6D0038558}"/>
              </a:ext>
            </a:extLst>
          </p:cNvPr>
          <p:cNvSpPr/>
          <p:nvPr/>
        </p:nvSpPr>
        <p:spPr>
          <a:xfrm>
            <a:off x="561975" y="4434106"/>
            <a:ext cx="2657475" cy="1604744"/>
          </a:xfrm>
          <a:prstGeom prst="rect">
            <a:avLst/>
          </a:prstGeom>
          <a:solidFill>
            <a:schemeClr val="tx1">
              <a:lumMod val="7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7963E2A-107E-4CB6-9DB7-733997DF78B3}"/>
              </a:ext>
            </a:extLst>
          </p:cNvPr>
          <p:cNvSpPr txBox="1"/>
          <p:nvPr/>
        </p:nvSpPr>
        <p:spPr>
          <a:xfrm>
            <a:off x="288350" y="3746375"/>
            <a:ext cx="2931100" cy="646331"/>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panose="020F0502020204030204"/>
                <a:ea typeface="+mn-ea"/>
                <a:cs typeface="+mn-cs"/>
              </a:rPr>
              <a:t>Current Monthly  Price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panose="020F0502020204030204"/>
                <a:ea typeface="+mn-ea"/>
                <a:cs typeface="+mn-cs"/>
              </a:rPr>
              <a:t>Unlimited classes</a:t>
            </a:r>
          </a:p>
        </p:txBody>
      </p:sp>
      <p:cxnSp>
        <p:nvCxnSpPr>
          <p:cNvPr id="4" name="Straight Connector 3">
            <a:extLst>
              <a:ext uri="{FF2B5EF4-FFF2-40B4-BE49-F238E27FC236}">
                <a16:creationId xmlns:a16="http://schemas.microsoft.com/office/drawing/2014/main" id="{F14471E9-81C1-435E-A6C3-9F450169E64E}"/>
              </a:ext>
            </a:extLst>
          </p:cNvPr>
          <p:cNvCxnSpPr/>
          <p:nvPr/>
        </p:nvCxnSpPr>
        <p:spPr>
          <a:xfrm>
            <a:off x="3790950" y="3795084"/>
            <a:ext cx="0" cy="274320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37DFF6E2-EBB9-465D-AB23-582100974EC7}"/>
              </a:ext>
            </a:extLst>
          </p:cNvPr>
          <p:cNvSpPr txBox="1"/>
          <p:nvPr/>
        </p:nvSpPr>
        <p:spPr>
          <a:xfrm>
            <a:off x="984973" y="4813073"/>
            <a:ext cx="1643927" cy="523220"/>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$39</a:t>
            </a:r>
          </a:p>
        </p:txBody>
      </p:sp>
      <p:sp>
        <p:nvSpPr>
          <p:cNvPr id="20" name="Content Placeholder 2">
            <a:extLst>
              <a:ext uri="{FF2B5EF4-FFF2-40B4-BE49-F238E27FC236}">
                <a16:creationId xmlns:a16="http://schemas.microsoft.com/office/drawing/2014/main" id="{EA31AA96-DE3A-4603-8D43-06AA94CA94FC}"/>
              </a:ext>
            </a:extLst>
          </p:cNvPr>
          <p:cNvSpPr txBox="1">
            <a:spLocks/>
          </p:cNvSpPr>
          <p:nvPr/>
        </p:nvSpPr>
        <p:spPr>
          <a:xfrm>
            <a:off x="488197" y="6507913"/>
            <a:ext cx="11298557" cy="325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solidFill>
                  <a:prstClr val="white"/>
                </a:solidFill>
                <a:effectLst/>
                <a:uLnTx/>
                <a:uFillTx/>
                <a:latin typeface="Calibri" panose="020F0502020204030204"/>
                <a:ea typeface="+mn-ea"/>
                <a:cs typeface="+mn-cs"/>
              </a:rPr>
              <a:t>1 Further assumptions and detailed calculation in appendix</a:t>
            </a:r>
          </a:p>
        </p:txBody>
      </p:sp>
    </p:spTree>
    <p:extLst>
      <p:ext uri="{BB962C8B-B14F-4D97-AF65-F5344CB8AC3E}">
        <p14:creationId xmlns:p14="http://schemas.microsoft.com/office/powerpoint/2010/main" val="8637332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14903"/>
            <a:ext cx="10520702" cy="1325563"/>
          </a:xfrm>
        </p:spPr>
        <p:txBody>
          <a:bodyPr>
            <a:normAutofit/>
          </a:bodyPr>
          <a:lstStyle/>
          <a:p>
            <a:r>
              <a:rPr lang="en-US" dirty="0"/>
              <a:t>Different Willingness to Pay</a:t>
            </a:r>
          </a:p>
        </p:txBody>
      </p:sp>
      <p:sp>
        <p:nvSpPr>
          <p:cNvPr id="23" name="Content Placeholder 2">
            <a:extLst>
              <a:ext uri="{FF2B5EF4-FFF2-40B4-BE49-F238E27FC236}">
                <a16:creationId xmlns:a16="http://schemas.microsoft.com/office/drawing/2014/main" id="{6746486F-A829-46D6-9711-E746E9F48637}"/>
              </a:ext>
            </a:extLst>
          </p:cNvPr>
          <p:cNvSpPr>
            <a:spLocks noGrp="1"/>
          </p:cNvSpPr>
          <p:nvPr>
            <p:ph idx="1"/>
          </p:nvPr>
        </p:nvSpPr>
        <p:spPr>
          <a:xfrm>
            <a:off x="488197" y="1707141"/>
            <a:ext cx="11298557" cy="1415767"/>
          </a:xfrm>
        </p:spPr>
        <p:txBody>
          <a:bodyPr>
            <a:normAutofit/>
          </a:bodyPr>
          <a:lstStyle/>
          <a:p>
            <a:r>
              <a:rPr lang="en-IN" dirty="0"/>
              <a:t>Customer survey also showed that customer have different willingness to pay and are also willing to pay more than the current price ($39 per month for unlimited classes)</a:t>
            </a:r>
          </a:p>
        </p:txBody>
      </p:sp>
      <p:pic>
        <p:nvPicPr>
          <p:cNvPr id="3074" name="Picture 2" descr="https://cdn2.hubspot.net/hubfs/120299/WTP%20-%20class%20per%20w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320" y="3061236"/>
            <a:ext cx="7555359" cy="348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6318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81578"/>
            <a:ext cx="10520702" cy="1325563"/>
          </a:xfrm>
        </p:spPr>
        <p:txBody>
          <a:bodyPr>
            <a:normAutofit/>
          </a:bodyPr>
          <a:lstStyle/>
          <a:p>
            <a:r>
              <a:rPr lang="en-US" dirty="0"/>
              <a:t>Tiered Pricing Recommendation</a:t>
            </a:r>
          </a:p>
        </p:txBody>
      </p:sp>
      <p:sp>
        <p:nvSpPr>
          <p:cNvPr id="23" name="Content Placeholder 2">
            <a:extLst>
              <a:ext uri="{FF2B5EF4-FFF2-40B4-BE49-F238E27FC236}">
                <a16:creationId xmlns:a16="http://schemas.microsoft.com/office/drawing/2014/main" id="{6746486F-A829-46D6-9711-E746E9F48637}"/>
              </a:ext>
            </a:extLst>
          </p:cNvPr>
          <p:cNvSpPr>
            <a:spLocks noGrp="1"/>
          </p:cNvSpPr>
          <p:nvPr>
            <p:ph idx="1"/>
          </p:nvPr>
        </p:nvSpPr>
        <p:spPr>
          <a:xfrm>
            <a:off x="493366" y="1400175"/>
            <a:ext cx="11522828" cy="2305049"/>
          </a:xfrm>
        </p:spPr>
        <p:txBody>
          <a:bodyPr>
            <a:noAutofit/>
          </a:bodyPr>
          <a:lstStyle/>
          <a:p>
            <a:r>
              <a:rPr lang="en-IN" sz="2000" dirty="0"/>
              <a:t>The current pricing leaves money on the table and does not reflect different customer’s full WTP</a:t>
            </a:r>
          </a:p>
          <a:p>
            <a:r>
              <a:rPr lang="en-IN" sz="2000" dirty="0"/>
              <a:t>Peloton has incentives to continue to price low and expand customer base</a:t>
            </a:r>
          </a:p>
          <a:p>
            <a:r>
              <a:rPr lang="en-IN" sz="2000" dirty="0"/>
              <a:t>However, there is room to customize pricing based on the customer’s WTP</a:t>
            </a:r>
          </a:p>
          <a:p>
            <a:r>
              <a:rPr lang="en-IN" sz="2000" dirty="0"/>
              <a:t>We recommend introducing a 2 tiered pricing strategy to gain new users and extract more profit from existing user base</a:t>
            </a:r>
          </a:p>
          <a:p>
            <a:r>
              <a:rPr lang="en-IN" sz="2000" dirty="0"/>
              <a:t>We split the current pricing of $39 for unlimited classes in the proportion of WTP for 3 classes/week and 4+ classes/week in order to arrive at a pricing strategy of $27 and $50 for the two categories respectively.</a:t>
            </a:r>
          </a:p>
        </p:txBody>
      </p:sp>
      <p:sp>
        <p:nvSpPr>
          <p:cNvPr id="10" name="Content Placeholder 2">
            <a:extLst>
              <a:ext uri="{FF2B5EF4-FFF2-40B4-BE49-F238E27FC236}">
                <a16:creationId xmlns:a16="http://schemas.microsoft.com/office/drawing/2014/main" id="{6746486F-A829-46D6-9711-E746E9F48637}"/>
              </a:ext>
            </a:extLst>
          </p:cNvPr>
          <p:cNvSpPr txBox="1">
            <a:spLocks/>
          </p:cNvSpPr>
          <p:nvPr/>
        </p:nvSpPr>
        <p:spPr>
          <a:xfrm>
            <a:off x="488197" y="4358767"/>
            <a:ext cx="11298557" cy="21046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t>Potential strategy: 27$ for 3 classes /week and 50$ for unlimited classes/week </a:t>
            </a:r>
            <a:r>
              <a:rPr kumimoji="0" lang="en-IN" sz="2000" b="0" i="1" u="none" strike="noStrike" kern="1200" cap="none" spc="0" normalizeH="0" baseline="0" noProof="0" dirty="0">
                <a:ln>
                  <a:noFill/>
                </a:ln>
                <a:solidFill>
                  <a:prstClr val="white"/>
                </a:solidFill>
                <a:effectLst/>
                <a:uLnTx/>
                <a:uFillTx/>
                <a:latin typeface="Calibri" panose="020F0502020204030204"/>
                <a:ea typeface="+mn-ea"/>
                <a:cs typeface="+mn-cs"/>
              </a:rPr>
              <a:t>if at least 52% of Peloton client base consists of Spin Enthusiast. </a:t>
            </a:r>
            <a:r>
              <a:rPr kumimoji="0" lang="en-IN" sz="1400" b="0" i="1" u="none" strike="noStrike" kern="1200" cap="none" spc="0" normalizeH="0" baseline="0" noProof="0" dirty="0">
                <a:ln>
                  <a:noFill/>
                </a:ln>
                <a:solidFill>
                  <a:prstClr val="white"/>
                </a:solidFill>
                <a:effectLst/>
                <a:uLnTx/>
                <a:uFillTx/>
                <a:latin typeface="Calibri" panose="020F0502020204030204"/>
                <a:ea typeface="+mn-ea"/>
                <a:cs typeface="+mn-cs"/>
              </a:rPr>
              <a:t>(Calculations shown in Appendix)</a:t>
            </a:r>
          </a:p>
          <a:p>
            <a:pPr>
              <a:lnSpc>
                <a:spcPct val="100000"/>
              </a:lnSpc>
              <a:defRPr/>
            </a:pPr>
            <a:r>
              <a:rPr lang="en-IN" sz="2000" dirty="0">
                <a:solidFill>
                  <a:prstClr val="white"/>
                </a:solidFill>
              </a:rPr>
              <a:t>With Peloton’s data on customer group sizes, they could use same methodology to calculate and implement the profit-maximizing price menu.</a:t>
            </a:r>
          </a:p>
        </p:txBody>
      </p:sp>
      <p:pic>
        <p:nvPicPr>
          <p:cNvPr id="6" name="Picture 5">
            <a:extLst>
              <a:ext uri="{FF2B5EF4-FFF2-40B4-BE49-F238E27FC236}">
                <a16:creationId xmlns:a16="http://schemas.microsoft.com/office/drawing/2014/main" id="{A62328AC-449E-449D-B630-B48BA26E1A62}"/>
              </a:ext>
            </a:extLst>
          </p:cNvPr>
          <p:cNvPicPr>
            <a:picLocks noChangeAspect="1"/>
          </p:cNvPicPr>
          <p:nvPr/>
        </p:nvPicPr>
        <p:blipFill rotWithShape="1">
          <a:blip r:embed="rId2"/>
          <a:srcRect r="21387" b="-4052"/>
          <a:stretch/>
        </p:blipFill>
        <p:spPr>
          <a:xfrm>
            <a:off x="2207585" y="4029628"/>
            <a:ext cx="6732757" cy="1041612"/>
          </a:xfrm>
          <a:prstGeom prst="rect">
            <a:avLst/>
          </a:prstGeom>
        </p:spPr>
      </p:pic>
    </p:spTree>
    <p:extLst>
      <p:ext uri="{BB962C8B-B14F-4D97-AF65-F5344CB8AC3E}">
        <p14:creationId xmlns:p14="http://schemas.microsoft.com/office/powerpoint/2010/main" val="462219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81578"/>
            <a:ext cx="10520702" cy="1325563"/>
          </a:xfrm>
        </p:spPr>
        <p:txBody>
          <a:bodyPr>
            <a:normAutofit/>
          </a:bodyPr>
          <a:lstStyle/>
          <a:p>
            <a:r>
              <a:rPr lang="en-US" dirty="0"/>
              <a:t>Customer Lifetime Value (CLV)</a:t>
            </a:r>
          </a:p>
        </p:txBody>
      </p:sp>
      <p:sp>
        <p:nvSpPr>
          <p:cNvPr id="23" name="Content Placeholder 2">
            <a:extLst>
              <a:ext uri="{FF2B5EF4-FFF2-40B4-BE49-F238E27FC236}">
                <a16:creationId xmlns:a16="http://schemas.microsoft.com/office/drawing/2014/main" id="{6746486F-A829-46D6-9711-E746E9F48637}"/>
              </a:ext>
            </a:extLst>
          </p:cNvPr>
          <p:cNvSpPr>
            <a:spLocks noGrp="1"/>
          </p:cNvSpPr>
          <p:nvPr>
            <p:ph idx="1"/>
          </p:nvPr>
        </p:nvSpPr>
        <p:spPr>
          <a:xfrm>
            <a:off x="711740" y="4421944"/>
            <a:ext cx="11404060" cy="1847036"/>
          </a:xfrm>
        </p:spPr>
        <p:txBody>
          <a:bodyPr>
            <a:normAutofit lnSpcReduction="10000"/>
          </a:bodyPr>
          <a:lstStyle/>
          <a:p>
            <a:r>
              <a:rPr lang="en-US" dirty="0"/>
              <a:t>The two user groups have different churn rates</a:t>
            </a:r>
          </a:p>
          <a:p>
            <a:r>
              <a:rPr lang="en-US" dirty="0"/>
              <a:t>Understand CLV to optimize CAC</a:t>
            </a:r>
          </a:p>
          <a:p>
            <a:r>
              <a:rPr lang="en-US" dirty="0"/>
              <a:t>Further potential to reduce churn rate of Casual Cyclist based on targeted marketing</a:t>
            </a:r>
          </a:p>
        </p:txBody>
      </p:sp>
      <p:grpSp>
        <p:nvGrpSpPr>
          <p:cNvPr id="5" name="Group 4">
            <a:extLst>
              <a:ext uri="{FF2B5EF4-FFF2-40B4-BE49-F238E27FC236}">
                <a16:creationId xmlns:a16="http://schemas.microsoft.com/office/drawing/2014/main" id="{588D6E65-A34F-49FF-9590-0D64097286ED}"/>
              </a:ext>
            </a:extLst>
          </p:cNvPr>
          <p:cNvGrpSpPr/>
          <p:nvPr/>
        </p:nvGrpSpPr>
        <p:grpSpPr>
          <a:xfrm>
            <a:off x="711740" y="1707141"/>
            <a:ext cx="7405324" cy="2483859"/>
            <a:chOff x="711740" y="1707141"/>
            <a:chExt cx="7405324" cy="2483859"/>
          </a:xfrm>
        </p:grpSpPr>
        <p:pic>
          <p:nvPicPr>
            <p:cNvPr id="4" name="Picture 3">
              <a:extLst>
                <a:ext uri="{FF2B5EF4-FFF2-40B4-BE49-F238E27FC236}">
                  <a16:creationId xmlns:a16="http://schemas.microsoft.com/office/drawing/2014/main" id="{6631C3AF-E7D9-489D-A778-C5877C15D1F2}"/>
                </a:ext>
              </a:extLst>
            </p:cNvPr>
            <p:cNvPicPr>
              <a:picLocks noChangeAspect="1"/>
            </p:cNvPicPr>
            <p:nvPr/>
          </p:nvPicPr>
          <p:blipFill rotWithShape="1">
            <a:blip r:embed="rId2"/>
            <a:srcRect t="2265" b="23430"/>
            <a:stretch/>
          </p:blipFill>
          <p:spPr>
            <a:xfrm>
              <a:off x="711740" y="1707141"/>
              <a:ext cx="7405324" cy="2483859"/>
            </a:xfrm>
            <a:prstGeom prst="rect">
              <a:avLst/>
            </a:prstGeom>
          </p:spPr>
        </p:pic>
        <p:sp>
          <p:nvSpPr>
            <p:cNvPr id="12" name="Rectangle 11">
              <a:extLst>
                <a:ext uri="{FF2B5EF4-FFF2-40B4-BE49-F238E27FC236}">
                  <a16:creationId xmlns:a16="http://schemas.microsoft.com/office/drawing/2014/main" id="{580DBB2C-F608-4F39-8AD5-C5B1C324FE4D}"/>
                </a:ext>
              </a:extLst>
            </p:cNvPr>
            <p:cNvSpPr/>
            <p:nvPr/>
          </p:nvSpPr>
          <p:spPr>
            <a:xfrm>
              <a:off x="5464212" y="2231194"/>
              <a:ext cx="2475239" cy="311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61BD6E-FCBA-4193-93C5-339C7CAB133F}"/>
                </a:ext>
              </a:extLst>
            </p:cNvPr>
            <p:cNvSpPr/>
            <p:nvPr/>
          </p:nvSpPr>
          <p:spPr>
            <a:xfrm>
              <a:off x="5454687" y="3326569"/>
              <a:ext cx="2475239" cy="311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87997168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9FE687-65EB-458B-A6E6-707F88211217}"/>
              </a:ext>
            </a:extLst>
          </p:cNvPr>
          <p:cNvSpPr>
            <a:spLocks noGrp="1"/>
          </p:cNvSpPr>
          <p:nvPr>
            <p:ph type="title"/>
          </p:nvPr>
        </p:nvSpPr>
        <p:spPr>
          <a:xfrm>
            <a:off x="833002" y="365125"/>
            <a:ext cx="10520702" cy="1325563"/>
          </a:xfrm>
        </p:spPr>
        <p:txBody>
          <a:bodyPr>
            <a:normAutofit/>
          </a:bodyPr>
          <a:lstStyle/>
          <a:p>
            <a:r>
              <a:rPr lang="en-US" dirty="0"/>
              <a:t>Communication and Promotional Plan</a:t>
            </a:r>
            <a:endParaRPr lang="en-US" dirty="0">
              <a:solidFill>
                <a:srgbClr val="FFFFFF"/>
              </a:solidFill>
            </a:endParaRPr>
          </a:p>
        </p:txBody>
      </p:sp>
      <p:sp>
        <p:nvSpPr>
          <p:cNvPr id="3" name="Content Placeholder 2">
            <a:extLst>
              <a:ext uri="{FF2B5EF4-FFF2-40B4-BE49-F238E27FC236}">
                <a16:creationId xmlns:a16="http://schemas.microsoft.com/office/drawing/2014/main" id="{809A9FFB-073C-49C9-8A94-836F3605873E}"/>
              </a:ext>
            </a:extLst>
          </p:cNvPr>
          <p:cNvSpPr>
            <a:spLocks noGrp="1"/>
          </p:cNvSpPr>
          <p:nvPr>
            <p:ph idx="1"/>
          </p:nvPr>
        </p:nvSpPr>
        <p:spPr>
          <a:xfrm>
            <a:off x="838201" y="1544321"/>
            <a:ext cx="10515598" cy="4632642"/>
          </a:xfrm>
        </p:spPr>
        <p:txBody>
          <a:bodyPr>
            <a:noAutofit/>
          </a:bodyPr>
          <a:lstStyle/>
          <a:p>
            <a:pPr marL="285750" indent="-285750"/>
            <a:r>
              <a:rPr lang="en-US" sz="2000" dirty="0"/>
              <a:t>Communicate clearly economic value-add (price savings and extra features.) to both the segments in order to charge their full WTP  </a:t>
            </a:r>
          </a:p>
          <a:p>
            <a:pPr marL="285750" indent="-285750"/>
            <a:endParaRPr lang="en-US" sz="2000" dirty="0"/>
          </a:p>
          <a:p>
            <a:pPr marL="285750" indent="-285750"/>
            <a:r>
              <a:rPr lang="en-US" sz="2000" dirty="0"/>
              <a:t>Since the peloton subscribers are active social media users, announce via different social media platforms such as Instagram, Facebook communities of peloton</a:t>
            </a:r>
          </a:p>
          <a:p>
            <a:pPr marL="285750" indent="-285750"/>
            <a:endParaRPr lang="en-US" sz="2000" dirty="0"/>
          </a:p>
          <a:p>
            <a:pPr marL="285750" indent="-285750"/>
            <a:r>
              <a:rPr lang="en-US" sz="2000" dirty="0"/>
              <a:t>Leverage the brands strong community of trainers to convey the message as people trust them.</a:t>
            </a:r>
          </a:p>
          <a:p>
            <a:pPr marL="285750" indent="-285750"/>
            <a:endParaRPr lang="en-US" sz="2000" dirty="0"/>
          </a:p>
          <a:p>
            <a:pPr marL="285750" indent="-285750"/>
            <a:r>
              <a:rPr lang="en-US" sz="2000" dirty="0"/>
              <a:t>Make announcements 3-4 months before new pricing plan comes into effect, providing enough time for consumers to process this information.</a:t>
            </a:r>
          </a:p>
          <a:p>
            <a:pPr marL="285750" indent="-285750"/>
            <a:endParaRPr lang="en-US" sz="2000" dirty="0"/>
          </a:p>
          <a:p>
            <a:pPr marL="285750" indent="-285750"/>
            <a:r>
              <a:rPr lang="en-US" sz="2000" dirty="0"/>
              <a:t>Identify and act upon the needs of spin enthusiasts as they drive higher revenues because of higher CLV</a:t>
            </a:r>
          </a:p>
        </p:txBody>
      </p:sp>
    </p:spTree>
    <p:extLst>
      <p:ext uri="{BB962C8B-B14F-4D97-AF65-F5344CB8AC3E}">
        <p14:creationId xmlns:p14="http://schemas.microsoft.com/office/powerpoint/2010/main" val="144428791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33246-9EE5-42E7-87A6-91D31051782E}"/>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Appendix</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91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81578"/>
            <a:ext cx="10520702" cy="1325563"/>
          </a:xfrm>
        </p:spPr>
        <p:txBody>
          <a:bodyPr>
            <a:normAutofit/>
          </a:bodyPr>
          <a:lstStyle/>
          <a:p>
            <a:r>
              <a:rPr lang="en-US" dirty="0"/>
              <a:t>Appendix – EVC Calculation</a:t>
            </a:r>
          </a:p>
        </p:txBody>
      </p:sp>
      <p:sp>
        <p:nvSpPr>
          <p:cNvPr id="23" name="Content Placeholder 2">
            <a:extLst>
              <a:ext uri="{FF2B5EF4-FFF2-40B4-BE49-F238E27FC236}">
                <a16:creationId xmlns:a16="http://schemas.microsoft.com/office/drawing/2014/main" id="{6746486F-A829-46D6-9711-E746E9F48637}"/>
              </a:ext>
            </a:extLst>
          </p:cNvPr>
          <p:cNvSpPr>
            <a:spLocks noGrp="1"/>
          </p:cNvSpPr>
          <p:nvPr>
            <p:ph idx="1"/>
          </p:nvPr>
        </p:nvSpPr>
        <p:spPr>
          <a:xfrm>
            <a:off x="488197" y="1457325"/>
            <a:ext cx="11298557" cy="1068900"/>
          </a:xfrm>
        </p:spPr>
        <p:txBody>
          <a:bodyPr>
            <a:noAutofit/>
          </a:bodyPr>
          <a:lstStyle/>
          <a:p>
            <a:pPr marL="0" indent="0">
              <a:buNone/>
            </a:pPr>
            <a:r>
              <a:rPr lang="en-IN" sz="1400" b="1" dirty="0"/>
              <a:t>Assumptions </a:t>
            </a:r>
          </a:p>
          <a:p>
            <a:pPr lvl="1"/>
            <a:r>
              <a:rPr lang="en-IN" sz="1400" dirty="0"/>
              <a:t>The cycle once bought will be used for 5 years</a:t>
            </a:r>
          </a:p>
          <a:p>
            <a:pPr lvl="1"/>
            <a:r>
              <a:rPr lang="en-IN" sz="1400" dirty="0"/>
              <a:t>Average gym goers go to 3 classes per week or 12 times a month</a:t>
            </a:r>
            <a:endParaRPr lang="en-US" sz="1400" dirty="0"/>
          </a:p>
        </p:txBody>
      </p:sp>
      <p:pic>
        <p:nvPicPr>
          <p:cNvPr id="9" name="Picture 8"/>
          <p:cNvPicPr>
            <a:picLocks noChangeAspect="1"/>
          </p:cNvPicPr>
          <p:nvPr/>
        </p:nvPicPr>
        <p:blipFill>
          <a:blip r:embed="rId2"/>
          <a:stretch>
            <a:fillRect/>
          </a:stretch>
        </p:blipFill>
        <p:spPr>
          <a:xfrm>
            <a:off x="503841" y="2470162"/>
            <a:ext cx="11034647" cy="4139865"/>
          </a:xfrm>
          <a:prstGeom prst="rect">
            <a:avLst/>
          </a:prstGeom>
        </p:spPr>
      </p:pic>
    </p:spTree>
    <p:extLst>
      <p:ext uri="{BB962C8B-B14F-4D97-AF65-F5344CB8AC3E}">
        <p14:creationId xmlns:p14="http://schemas.microsoft.com/office/powerpoint/2010/main" val="35662382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B7FA3CD-BD51-4F75-B5EC-5787E14DEF1D}"/>
              </a:ext>
            </a:extLst>
          </p:cNvPr>
          <p:cNvPicPr>
            <a:picLocks noChangeAspect="1"/>
          </p:cNvPicPr>
          <p:nvPr/>
        </p:nvPicPr>
        <p:blipFill>
          <a:blip r:embed="rId2"/>
          <a:stretch>
            <a:fillRect/>
          </a:stretch>
        </p:blipFill>
        <p:spPr>
          <a:xfrm>
            <a:off x="199976" y="4842271"/>
            <a:ext cx="4332231" cy="1688308"/>
          </a:xfrm>
          <a:prstGeom prst="rect">
            <a:avLst/>
          </a:prstGeom>
        </p:spPr>
      </p:pic>
      <p:sp>
        <p:nvSpPr>
          <p:cNvPr id="4" name="Title 3">
            <a:extLst>
              <a:ext uri="{FF2B5EF4-FFF2-40B4-BE49-F238E27FC236}">
                <a16:creationId xmlns:a16="http://schemas.microsoft.com/office/drawing/2014/main" id="{2832618E-22E9-4AB8-8CE2-45FBCF266E11}"/>
              </a:ext>
            </a:extLst>
          </p:cNvPr>
          <p:cNvSpPr>
            <a:spLocks noGrp="1"/>
          </p:cNvSpPr>
          <p:nvPr>
            <p:ph type="title"/>
          </p:nvPr>
        </p:nvSpPr>
        <p:spPr/>
        <p:txBody>
          <a:bodyPr/>
          <a:lstStyle/>
          <a:p>
            <a:r>
              <a:rPr lang="en-US" dirty="0"/>
              <a:t>Appendix – CLV Calculation</a:t>
            </a:r>
          </a:p>
        </p:txBody>
      </p:sp>
      <p:pic>
        <p:nvPicPr>
          <p:cNvPr id="2" name="Picture 1">
            <a:extLst>
              <a:ext uri="{FF2B5EF4-FFF2-40B4-BE49-F238E27FC236}">
                <a16:creationId xmlns:a16="http://schemas.microsoft.com/office/drawing/2014/main" id="{2923F34A-F1FA-4B28-AD61-B2F6EC22E0B1}"/>
              </a:ext>
            </a:extLst>
          </p:cNvPr>
          <p:cNvPicPr>
            <a:picLocks noChangeAspect="1"/>
          </p:cNvPicPr>
          <p:nvPr/>
        </p:nvPicPr>
        <p:blipFill rotWithShape="1">
          <a:blip r:embed="rId3"/>
          <a:srcRect l="859" r="1016"/>
          <a:stretch/>
        </p:blipFill>
        <p:spPr>
          <a:xfrm>
            <a:off x="114300" y="1379080"/>
            <a:ext cx="11963400" cy="3135770"/>
          </a:xfrm>
          <a:prstGeom prst="rect">
            <a:avLst/>
          </a:prstGeom>
        </p:spPr>
      </p:pic>
    </p:spTree>
    <p:extLst>
      <p:ext uri="{BB962C8B-B14F-4D97-AF65-F5344CB8AC3E}">
        <p14:creationId xmlns:p14="http://schemas.microsoft.com/office/powerpoint/2010/main" val="408571324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14903"/>
            <a:ext cx="10520702" cy="1325563"/>
          </a:xfrm>
        </p:spPr>
        <p:txBody>
          <a:bodyPr>
            <a:normAutofit/>
          </a:bodyPr>
          <a:lstStyle/>
          <a:p>
            <a:r>
              <a:rPr lang="en-US" dirty="0"/>
              <a:t>Appendix - Tier Pricing Calculation</a:t>
            </a:r>
          </a:p>
        </p:txBody>
      </p:sp>
      <p:sp>
        <p:nvSpPr>
          <p:cNvPr id="3" name="Content Placeholder 2"/>
          <p:cNvSpPr>
            <a:spLocks noGrp="1"/>
          </p:cNvSpPr>
          <p:nvPr>
            <p:ph idx="1"/>
          </p:nvPr>
        </p:nvSpPr>
        <p:spPr/>
        <p:txBody>
          <a:bodyPr/>
          <a:lstStyle/>
          <a:p>
            <a:r>
              <a:rPr lang="en-IN" dirty="0"/>
              <a:t>Assume total user base is 100 so current revenue is $39,000</a:t>
            </a:r>
          </a:p>
          <a:p>
            <a:r>
              <a:rPr lang="en-IN" dirty="0"/>
              <a:t>If we have y% users paying $50/month and the rest paying $27/month, then to maintain current revenue, we must have 27(100-y)+50y&gt;=39,000. Solving this provides y &gt;= 52%.</a:t>
            </a:r>
          </a:p>
        </p:txBody>
      </p:sp>
    </p:spTree>
    <p:extLst>
      <p:ext uri="{BB962C8B-B14F-4D97-AF65-F5344CB8AC3E}">
        <p14:creationId xmlns:p14="http://schemas.microsoft.com/office/powerpoint/2010/main" val="23578671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9FE687-65EB-458B-A6E6-707F88211217}"/>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“Fitness as a Service” Industry</a:t>
            </a:r>
          </a:p>
        </p:txBody>
      </p:sp>
      <p:sp>
        <p:nvSpPr>
          <p:cNvPr id="3" name="Content Placeholder 2">
            <a:extLst>
              <a:ext uri="{FF2B5EF4-FFF2-40B4-BE49-F238E27FC236}">
                <a16:creationId xmlns:a16="http://schemas.microsoft.com/office/drawing/2014/main" id="{809A9FFB-073C-49C9-8A94-836F3605873E}"/>
              </a:ext>
            </a:extLst>
          </p:cNvPr>
          <p:cNvSpPr>
            <a:spLocks noGrp="1"/>
          </p:cNvSpPr>
          <p:nvPr>
            <p:ph idx="1"/>
          </p:nvPr>
        </p:nvSpPr>
        <p:spPr>
          <a:xfrm>
            <a:off x="838201" y="1544321"/>
            <a:ext cx="10515598" cy="4632642"/>
          </a:xfrm>
        </p:spPr>
        <p:txBody>
          <a:bodyPr>
            <a:noAutofit/>
          </a:bodyPr>
          <a:lstStyle/>
          <a:p>
            <a:r>
              <a:rPr lang="en-US" sz="2000" dirty="0">
                <a:solidFill>
                  <a:srgbClr val="FFFFFF"/>
                </a:solidFill>
              </a:rPr>
              <a:t>Home Fitness Equipment Market is expected to garner $4.3B and will witness 5%+ growth by 2021. </a:t>
            </a:r>
          </a:p>
          <a:p>
            <a:r>
              <a:rPr lang="en-US" sz="2000" dirty="0">
                <a:solidFill>
                  <a:srgbClr val="FFFFFF"/>
                </a:solidFill>
              </a:rPr>
              <a:t>The home fitness industry will boom in future as consumers are getting busier along with rise in awareness regarding health &amp; fitness.</a:t>
            </a:r>
            <a:endParaRPr lang="en-US" sz="2000" dirty="0"/>
          </a:p>
          <a:p>
            <a:r>
              <a:rPr lang="en-US" sz="2000" dirty="0"/>
              <a:t>It also reduces distractions, provide freedom to the consumer to use equipment of their choice, and eliminates the inconvenience of commuting to a gym to use the machines which can be highly cost effective in the long run.</a:t>
            </a:r>
            <a:endParaRPr lang="en-US" sz="2000" dirty="0">
              <a:solidFill>
                <a:srgbClr val="FFFFFF"/>
              </a:solidFill>
            </a:endParaRPr>
          </a:p>
          <a:p>
            <a:r>
              <a:rPr lang="en-US" sz="2000" dirty="0">
                <a:solidFill>
                  <a:srgbClr val="FFFFFF"/>
                </a:solidFill>
              </a:rPr>
              <a:t>New online fitness and health platforms have emerged which are attractive to consumers since consumers don’t have to travel to gyms, classes. </a:t>
            </a:r>
          </a:p>
          <a:p>
            <a:r>
              <a:rPr lang="en-US" sz="2000" dirty="0"/>
              <a:t>Adoption of advanced technologies such as wearables, software tracking apps, and connected devices is revolutionizing the fitness equipment market. </a:t>
            </a:r>
          </a:p>
          <a:p>
            <a:r>
              <a:rPr lang="en-US" sz="2000" dirty="0"/>
              <a:t>The penetration of smartphones and the internet connectivity across the world has led to the advent of personal AI trainers and mobile trackers that can monitor body movement. </a:t>
            </a:r>
          </a:p>
        </p:txBody>
      </p:sp>
    </p:spTree>
    <p:extLst>
      <p:ext uri="{BB962C8B-B14F-4D97-AF65-F5344CB8AC3E}">
        <p14:creationId xmlns:p14="http://schemas.microsoft.com/office/powerpoint/2010/main" val="16073598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314903"/>
            <a:ext cx="10520702" cy="1325563"/>
          </a:xfrm>
        </p:spPr>
        <p:txBody>
          <a:bodyPr>
            <a:normAutofit/>
          </a:bodyPr>
          <a:lstStyle/>
          <a:p>
            <a:r>
              <a:rPr lang="en-US" dirty="0"/>
              <a:t>Appendix - Change in global fitness market</a:t>
            </a:r>
          </a:p>
        </p:txBody>
      </p:sp>
      <p:pic>
        <p:nvPicPr>
          <p:cNvPr id="8" name="Content Placeholder 4">
            <a:extLst>
              <a:ext uri="{FF2B5EF4-FFF2-40B4-BE49-F238E27FC236}">
                <a16:creationId xmlns:a16="http://schemas.microsoft.com/office/drawing/2014/main" id="{0DEE3E74-CF8A-4C17-BA26-9BF1129AB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77" y="1825625"/>
            <a:ext cx="6365846" cy="4351338"/>
          </a:xfrm>
          <a:prstGeom prst="rect">
            <a:avLst/>
          </a:prstGeom>
        </p:spPr>
      </p:pic>
    </p:spTree>
    <p:extLst>
      <p:ext uri="{BB962C8B-B14F-4D97-AF65-F5344CB8AC3E}">
        <p14:creationId xmlns:p14="http://schemas.microsoft.com/office/powerpoint/2010/main" val="37228846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D421C0-A216-437C-8C27-67642F7E8095}"/>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20233" r="4188"/>
          <a:stretch/>
        </p:blipFill>
        <p:spPr>
          <a:xfrm>
            <a:off x="17571" y="291605"/>
            <a:ext cx="12192000" cy="6855948"/>
          </a:xfrm>
          <a:prstGeom prst="rect">
            <a:avLst/>
          </a:prstGeom>
        </p:spPr>
      </p:pic>
      <p:sp>
        <p:nvSpPr>
          <p:cNvPr id="2" name="Title 1">
            <a:extLst>
              <a:ext uri="{FF2B5EF4-FFF2-40B4-BE49-F238E27FC236}">
                <a16:creationId xmlns:a16="http://schemas.microsoft.com/office/drawing/2014/main" id="{62F2A176-0DDD-40CC-849A-3C9ABE4A2715}"/>
              </a:ext>
            </a:extLst>
          </p:cNvPr>
          <p:cNvSpPr>
            <a:spLocks noGrp="1"/>
          </p:cNvSpPr>
          <p:nvPr>
            <p:ph type="title"/>
          </p:nvPr>
        </p:nvSpPr>
        <p:spPr>
          <a:xfrm>
            <a:off x="801098" y="141552"/>
            <a:ext cx="5277333" cy="1325563"/>
          </a:xfrm>
        </p:spPr>
        <p:txBody>
          <a:bodyPr>
            <a:normAutofit/>
          </a:bodyPr>
          <a:lstStyle/>
          <a:p>
            <a:r>
              <a:rPr lang="en-US" dirty="0"/>
              <a:t>Peloton</a:t>
            </a:r>
          </a:p>
        </p:txBody>
      </p:sp>
      <p:sp>
        <p:nvSpPr>
          <p:cNvPr id="3" name="Content Placeholder 2">
            <a:extLst>
              <a:ext uri="{FF2B5EF4-FFF2-40B4-BE49-F238E27FC236}">
                <a16:creationId xmlns:a16="http://schemas.microsoft.com/office/drawing/2014/main" id="{2D907B5F-C16F-43C9-AE70-09BC4FB272F9}"/>
              </a:ext>
            </a:extLst>
          </p:cNvPr>
          <p:cNvSpPr>
            <a:spLocks noGrp="1"/>
          </p:cNvSpPr>
          <p:nvPr>
            <p:ph idx="1"/>
          </p:nvPr>
        </p:nvSpPr>
        <p:spPr>
          <a:xfrm>
            <a:off x="805542" y="1256541"/>
            <a:ext cx="6087773" cy="5309853"/>
          </a:xfrm>
        </p:spPr>
        <p:txBody>
          <a:bodyPr anchor="t">
            <a:normAutofit/>
          </a:bodyPr>
          <a:lstStyle/>
          <a:p>
            <a:r>
              <a:rPr lang="en-US" sz="1900" dirty="0"/>
              <a:t>Peloton is a fitness equipment and media company</a:t>
            </a:r>
          </a:p>
          <a:p>
            <a:r>
              <a:rPr lang="en-US" sz="1900" dirty="0"/>
              <a:t>Peloton offers consumers fitness equipment – bikes and, recently, treadmills </a:t>
            </a:r>
          </a:p>
          <a:p>
            <a:r>
              <a:rPr lang="en-US" sz="1900" dirty="0"/>
              <a:t>Equipment’s are digitally connected to broadcast Peloton’s live and on-demand fitness classes, bringing the boutique fitness experience to the home. </a:t>
            </a:r>
          </a:p>
          <a:p>
            <a:r>
              <a:rPr lang="en-US" sz="1900" dirty="0"/>
              <a:t>An app allows subscribers to access Peloton workouts anywhere</a:t>
            </a:r>
          </a:p>
          <a:p>
            <a:r>
              <a:rPr lang="en-US" sz="1900" dirty="0"/>
              <a:t>For $1,995, consumers can purchase a connected Peloton bike and pay a $39 monthly subscription for access to live and on demand classes</a:t>
            </a:r>
          </a:p>
          <a:p>
            <a:r>
              <a:rPr lang="en-US" sz="1900" dirty="0"/>
              <a:t>Peloton manufactures and sells the hardware, updates and maintains the software to deliver the programming, design, produce, and own the content, and sell the subscriptions to customers, thus owning the entire product ecosystem. </a:t>
            </a:r>
          </a:p>
        </p:txBody>
      </p:sp>
      <p:sp>
        <p:nvSpPr>
          <p:cNvPr id="24"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3E3A7803-D73A-4F61-A4CD-D39F7FEEA8D6}"/>
              </a:ext>
            </a:extLst>
          </p:cNvPr>
          <p:cNvPicPr>
            <a:picLocks noChangeAspect="1"/>
          </p:cNvPicPr>
          <p:nvPr/>
        </p:nvPicPr>
        <p:blipFill rotWithShape="1">
          <a:blip r:embed="rId3">
            <a:extLst>
              <a:ext uri="{28A0092B-C50C-407E-A947-70E740481C1C}">
                <a14:useLocalDpi xmlns:a14="http://schemas.microsoft.com/office/drawing/2010/main" val="0"/>
              </a:ext>
            </a:extLst>
          </a:blip>
          <a:srcRect l="9565" r="27434" b="2"/>
          <a:stretch/>
        </p:blipFill>
        <p:spPr>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9899491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448253"/>
            <a:ext cx="10520702" cy="1325563"/>
          </a:xfrm>
        </p:spPr>
        <p:txBody>
          <a:bodyPr>
            <a:normAutofit/>
          </a:bodyPr>
          <a:lstStyle/>
          <a:p>
            <a:r>
              <a:rPr lang="en-US" dirty="0"/>
              <a:t>Problem Statement</a:t>
            </a:r>
          </a:p>
        </p:txBody>
      </p:sp>
      <p:sp>
        <p:nvSpPr>
          <p:cNvPr id="8" name="Content Placeholder 2">
            <a:extLst>
              <a:ext uri="{FF2B5EF4-FFF2-40B4-BE49-F238E27FC236}">
                <a16:creationId xmlns:a16="http://schemas.microsoft.com/office/drawing/2014/main" id="{9011D6B1-9797-424E-A641-E7FACFC32009}"/>
              </a:ext>
            </a:extLst>
          </p:cNvPr>
          <p:cNvSpPr>
            <a:spLocks noGrp="1"/>
          </p:cNvSpPr>
          <p:nvPr>
            <p:ph idx="1"/>
          </p:nvPr>
        </p:nvSpPr>
        <p:spPr>
          <a:xfrm>
            <a:off x="427756" y="1686560"/>
            <a:ext cx="6389604" cy="4561839"/>
          </a:xfrm>
        </p:spPr>
        <p:txBody>
          <a:bodyPr>
            <a:normAutofit/>
          </a:bodyPr>
          <a:lstStyle/>
          <a:p>
            <a:endParaRPr lang="en-US" sz="2600" dirty="0"/>
          </a:p>
          <a:p>
            <a:r>
              <a:rPr lang="en-US" sz="2600" dirty="0"/>
              <a:t>Peloton, a fitness equipment and media company, has already reached saturation selling its fitness bikes and subscription service to its main market of high-end fitness enthusiasts.</a:t>
            </a:r>
          </a:p>
          <a:p>
            <a:r>
              <a:rPr lang="en-US" sz="2600" dirty="0"/>
              <a:t>Find new ways to extract more from Peloton’s existing customers by expanding into new market segments. </a:t>
            </a:r>
          </a:p>
          <a:p>
            <a:r>
              <a:rPr lang="en-US" sz="2600" dirty="0"/>
              <a:t>Grow sales and profit for Peloton</a:t>
            </a:r>
          </a:p>
          <a:p>
            <a:endParaRPr lang="en-US" sz="2400" dirty="0"/>
          </a:p>
          <a:p>
            <a:endParaRPr lang="en-US" sz="2400" dirty="0"/>
          </a:p>
        </p:txBody>
      </p:sp>
      <p:pic>
        <p:nvPicPr>
          <p:cNvPr id="7" name="Graphic 6" descr="Upward trend">
            <a:extLst>
              <a:ext uri="{FF2B5EF4-FFF2-40B4-BE49-F238E27FC236}">
                <a16:creationId xmlns:a16="http://schemas.microsoft.com/office/drawing/2014/main" id="{C273DF25-9EDB-484E-A905-CEC69450F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22709314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448253"/>
            <a:ext cx="10520702" cy="1325563"/>
          </a:xfrm>
        </p:spPr>
        <p:txBody>
          <a:bodyPr>
            <a:normAutofit fontScale="90000"/>
          </a:bodyPr>
          <a:lstStyle/>
          <a:p>
            <a:r>
              <a:rPr lang="en-US" dirty="0"/>
              <a:t>Peloton uniquely combines the convenience of working out at home with a sense of community</a:t>
            </a:r>
          </a:p>
        </p:txBody>
      </p:sp>
      <p:cxnSp>
        <p:nvCxnSpPr>
          <p:cNvPr id="9" name="Straight Connector 8"/>
          <p:cNvCxnSpPr/>
          <p:nvPr/>
        </p:nvCxnSpPr>
        <p:spPr>
          <a:xfrm>
            <a:off x="1064029" y="3843684"/>
            <a:ext cx="10016836" cy="0"/>
          </a:xfrm>
          <a:prstGeom prst="line">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72447" y="1690688"/>
            <a:ext cx="0" cy="4813069"/>
          </a:xfrm>
          <a:prstGeom prst="line">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434945" y="3843684"/>
            <a:ext cx="1645920" cy="365760"/>
          </a:xfrm>
          <a:prstGeom prst="rect">
            <a:avLst/>
          </a:prstGeom>
        </p:spPr>
        <p:txBody>
          <a:bodyPr wrap="square" rtlCol="0">
            <a:spAutoFit/>
          </a:bodyPr>
          <a:lstStyle/>
          <a:p>
            <a:pPr algn="r"/>
            <a:r>
              <a:rPr lang="en-US" b="1" dirty="0"/>
              <a:t>Convenience</a:t>
            </a:r>
          </a:p>
        </p:txBody>
      </p:sp>
      <p:sp>
        <p:nvSpPr>
          <p:cNvPr id="12" name="TextBox 11"/>
          <p:cNvSpPr txBox="1"/>
          <p:nvPr/>
        </p:nvSpPr>
        <p:spPr>
          <a:xfrm>
            <a:off x="4725784" y="5916758"/>
            <a:ext cx="1346663" cy="646331"/>
          </a:xfrm>
          <a:prstGeom prst="rect">
            <a:avLst/>
          </a:prstGeom>
        </p:spPr>
        <p:txBody>
          <a:bodyPr wrap="square" rtlCol="0">
            <a:spAutoFit/>
          </a:bodyPr>
          <a:lstStyle/>
          <a:p>
            <a:pPr algn="r"/>
            <a:r>
              <a:rPr lang="en-US" b="1" dirty="0"/>
              <a:t>Sense of community</a:t>
            </a:r>
          </a:p>
        </p:txBody>
      </p:sp>
      <p:pic>
        <p:nvPicPr>
          <p:cNvPr id="13" name="Picture 2" descr="Echelon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9360" y="4310673"/>
            <a:ext cx="1660518" cy="396734"/>
          </a:xfrm>
          <a:prstGeom prst="rect">
            <a:avLst/>
          </a:prstGeom>
          <a:solidFill>
            <a:schemeClr val="tx1"/>
          </a:solidFill>
        </p:spPr>
      </p:pic>
      <p:pic>
        <p:nvPicPr>
          <p:cNvPr id="14" name="Picture 13"/>
          <p:cNvPicPr>
            <a:picLocks noChangeAspect="1"/>
          </p:cNvPicPr>
          <p:nvPr/>
        </p:nvPicPr>
        <p:blipFill>
          <a:blip r:embed="rId3"/>
          <a:stretch>
            <a:fillRect/>
          </a:stretch>
        </p:blipFill>
        <p:spPr>
          <a:xfrm>
            <a:off x="4066592" y="1743300"/>
            <a:ext cx="1148542" cy="722790"/>
          </a:xfrm>
          <a:prstGeom prst="rect">
            <a:avLst/>
          </a:prstGeom>
        </p:spPr>
      </p:pic>
      <p:pic>
        <p:nvPicPr>
          <p:cNvPr id="15" name="Picture 6" descr="Horizon Fitn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069" y="5672358"/>
            <a:ext cx="1905000" cy="600076"/>
          </a:xfrm>
          <a:prstGeom prst="rect">
            <a:avLst/>
          </a:prstGeom>
          <a:solidFill>
            <a:schemeClr val="tx1"/>
          </a:solidFill>
        </p:spPr>
      </p:pic>
      <p:pic>
        <p:nvPicPr>
          <p:cNvPr id="16" name="Picture 15"/>
          <p:cNvPicPr>
            <a:picLocks noChangeAspect="1"/>
          </p:cNvPicPr>
          <p:nvPr/>
        </p:nvPicPr>
        <p:blipFill>
          <a:blip r:embed="rId5"/>
          <a:stretch>
            <a:fillRect/>
          </a:stretch>
        </p:blipFill>
        <p:spPr>
          <a:xfrm>
            <a:off x="8598069" y="4808636"/>
            <a:ext cx="1943100" cy="476250"/>
          </a:xfrm>
          <a:prstGeom prst="rect">
            <a:avLst/>
          </a:prstGeom>
        </p:spPr>
      </p:pic>
      <p:pic>
        <p:nvPicPr>
          <p:cNvPr id="18" name="Picture 4" descr="Image result for peloton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115" y="2655639"/>
            <a:ext cx="1031763" cy="790003"/>
          </a:xfrm>
          <a:prstGeom prst="rect">
            <a:avLst/>
          </a:prstGeom>
          <a:solidFill>
            <a:schemeClr val="tx1"/>
          </a:solidFill>
        </p:spPr>
      </p:pic>
    </p:spTree>
    <p:extLst>
      <p:ext uri="{BB962C8B-B14F-4D97-AF65-F5344CB8AC3E}">
        <p14:creationId xmlns:p14="http://schemas.microsoft.com/office/powerpoint/2010/main" val="10028015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itle 1"/>
          <p:cNvSpPr txBox="1">
            <a:spLocks/>
          </p:cNvSpPr>
          <p:nvPr/>
        </p:nvSpPr>
        <p:spPr>
          <a:xfrm>
            <a:off x="838200" y="365126"/>
            <a:ext cx="10515600" cy="93899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Peloton competes against both other at-home fitness services as well as fitness studios such as SoulCycle</a:t>
            </a:r>
            <a:endParaRPr lang="en-US" sz="3200" dirty="0"/>
          </a:p>
        </p:txBody>
      </p:sp>
      <p:pic>
        <p:nvPicPr>
          <p:cNvPr id="22" name="Picture 2" descr="Echelon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29" y="1997091"/>
            <a:ext cx="1510305" cy="360845"/>
          </a:xfrm>
          <a:prstGeom prst="rect">
            <a:avLst/>
          </a:prstGeom>
          <a:solidFill>
            <a:schemeClr val="tx1"/>
          </a:solidFill>
        </p:spPr>
      </p:pic>
      <p:pic>
        <p:nvPicPr>
          <p:cNvPr id="23" name="Picture 22"/>
          <p:cNvPicPr>
            <a:picLocks noChangeAspect="1"/>
          </p:cNvPicPr>
          <p:nvPr/>
        </p:nvPicPr>
        <p:blipFill>
          <a:blip r:embed="rId3"/>
          <a:stretch>
            <a:fillRect/>
          </a:stretch>
        </p:blipFill>
        <p:spPr>
          <a:xfrm>
            <a:off x="944389" y="4780453"/>
            <a:ext cx="958785" cy="603374"/>
          </a:xfrm>
          <a:prstGeom prst="rect">
            <a:avLst/>
          </a:prstGeom>
        </p:spPr>
      </p:pic>
      <p:pic>
        <p:nvPicPr>
          <p:cNvPr id="24" name="Picture 6" descr="Horizon Fitn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49" y="3802597"/>
            <a:ext cx="1590264" cy="500934"/>
          </a:xfrm>
          <a:prstGeom prst="rect">
            <a:avLst/>
          </a:prstGeom>
          <a:solidFill>
            <a:schemeClr val="tx1"/>
          </a:solidFill>
        </p:spPr>
      </p:pic>
      <p:pic>
        <p:nvPicPr>
          <p:cNvPr id="25" name="Picture 24"/>
          <p:cNvPicPr>
            <a:picLocks noChangeAspect="1"/>
          </p:cNvPicPr>
          <p:nvPr/>
        </p:nvPicPr>
        <p:blipFill>
          <a:blip r:embed="rId5"/>
          <a:stretch>
            <a:fillRect/>
          </a:stretch>
        </p:blipFill>
        <p:spPr>
          <a:xfrm>
            <a:off x="612747" y="2825729"/>
            <a:ext cx="1622069" cy="397566"/>
          </a:xfrm>
          <a:prstGeom prst="rect">
            <a:avLst/>
          </a:prstGeom>
        </p:spPr>
      </p:pic>
      <p:sp>
        <p:nvSpPr>
          <p:cNvPr id="26" name="TextBox 25"/>
          <p:cNvSpPr txBox="1"/>
          <p:nvPr/>
        </p:nvSpPr>
        <p:spPr>
          <a:xfrm>
            <a:off x="2547257" y="1490014"/>
            <a:ext cx="4307279" cy="365760"/>
          </a:xfrm>
          <a:prstGeom prst="rect">
            <a:avLst/>
          </a:prstGeom>
          <a:noFill/>
        </p:spPr>
        <p:txBody>
          <a:bodyPr wrap="square" rtlCol="0">
            <a:spAutoFit/>
          </a:bodyPr>
          <a:lstStyle/>
          <a:p>
            <a:r>
              <a:rPr lang="en-US" dirty="0"/>
              <a:t>Core value proposition</a:t>
            </a:r>
          </a:p>
        </p:txBody>
      </p:sp>
      <p:cxnSp>
        <p:nvCxnSpPr>
          <p:cNvPr id="27" name="Straight Connector 26"/>
          <p:cNvCxnSpPr/>
          <p:nvPr/>
        </p:nvCxnSpPr>
        <p:spPr>
          <a:xfrm>
            <a:off x="2635415" y="1822522"/>
            <a:ext cx="421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18432" y="2618508"/>
            <a:ext cx="863198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547257" y="1871082"/>
            <a:ext cx="43072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Affordable subscription options with large catalog of live-streaming classes</a:t>
            </a:r>
          </a:p>
        </p:txBody>
      </p:sp>
      <p:sp>
        <p:nvSpPr>
          <p:cNvPr id="30" name="TextBox 29"/>
          <p:cNvSpPr txBox="1"/>
          <p:nvPr/>
        </p:nvSpPr>
        <p:spPr>
          <a:xfrm>
            <a:off x="2547257" y="2701149"/>
            <a:ext cx="43072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Online classes hosted by world-class trainers and athletes</a:t>
            </a:r>
          </a:p>
        </p:txBody>
      </p:sp>
      <p:sp>
        <p:nvSpPr>
          <p:cNvPr id="31" name="TextBox 30"/>
          <p:cNvSpPr txBox="1"/>
          <p:nvPr/>
        </p:nvSpPr>
        <p:spPr>
          <a:xfrm>
            <a:off x="2547257" y="3456506"/>
            <a:ext cx="43072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 fitness subscription available</a:t>
            </a:r>
          </a:p>
          <a:p>
            <a:pPr marL="285750" indent="-285750">
              <a:buFont typeface="Arial" panose="020B0604020202020204" pitchFamily="34" charset="0"/>
              <a:buChar char="•"/>
            </a:pPr>
            <a:r>
              <a:rPr lang="en-US" dirty="0"/>
              <a:t>Users can mount their tablet and play their favorite pre-filmed classes</a:t>
            </a:r>
          </a:p>
        </p:txBody>
      </p:sp>
      <p:sp>
        <p:nvSpPr>
          <p:cNvPr id="32" name="TextBox 31"/>
          <p:cNvSpPr txBox="1"/>
          <p:nvPr/>
        </p:nvSpPr>
        <p:spPr>
          <a:xfrm>
            <a:off x="2547257" y="4517234"/>
            <a:ext cx="43072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Holds classes in physical studios </a:t>
            </a:r>
          </a:p>
          <a:p>
            <a:pPr marL="285750" indent="-285750">
              <a:buFont typeface="Arial" panose="020B0604020202020204" pitchFamily="34" charset="0"/>
              <a:buChar char="•"/>
            </a:pPr>
            <a:r>
              <a:rPr lang="en-US" dirty="0"/>
              <a:t>Strong emphasis on music, immersion, and communal energy</a:t>
            </a:r>
          </a:p>
        </p:txBody>
      </p:sp>
      <p:sp>
        <p:nvSpPr>
          <p:cNvPr id="33" name="TextBox 32"/>
          <p:cNvSpPr txBox="1"/>
          <p:nvPr/>
        </p:nvSpPr>
        <p:spPr>
          <a:xfrm>
            <a:off x="6811058" y="1490014"/>
            <a:ext cx="1416621" cy="365760"/>
          </a:xfrm>
          <a:prstGeom prst="rect">
            <a:avLst/>
          </a:prstGeom>
          <a:noFill/>
        </p:spPr>
        <p:txBody>
          <a:bodyPr wrap="square" rtlCol="0">
            <a:spAutoFit/>
          </a:bodyPr>
          <a:lstStyle/>
          <a:p>
            <a:r>
              <a:rPr lang="en-US" dirty="0"/>
              <a:t>Bicycle price</a:t>
            </a:r>
          </a:p>
        </p:txBody>
      </p:sp>
      <p:cxnSp>
        <p:nvCxnSpPr>
          <p:cNvPr id="34" name="Straight Connector 33"/>
          <p:cNvCxnSpPr/>
          <p:nvPr/>
        </p:nvCxnSpPr>
        <p:spPr>
          <a:xfrm>
            <a:off x="6894185" y="1822522"/>
            <a:ext cx="1386351"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47257" y="5536363"/>
            <a:ext cx="43072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Largest online fitness community among competitors with over one million users</a:t>
            </a:r>
          </a:p>
          <a:p>
            <a:pPr marL="285750" indent="-285750">
              <a:buFont typeface="Arial" panose="020B0604020202020204" pitchFamily="34" charset="0"/>
              <a:buChar char="•"/>
            </a:pPr>
            <a:r>
              <a:rPr lang="en-US" dirty="0"/>
              <a:t>Classes are encouraging but promote competition</a:t>
            </a:r>
          </a:p>
        </p:txBody>
      </p:sp>
      <p:sp>
        <p:nvSpPr>
          <p:cNvPr id="37" name="TextBox 36"/>
          <p:cNvSpPr txBox="1"/>
          <p:nvPr/>
        </p:nvSpPr>
        <p:spPr>
          <a:xfrm>
            <a:off x="8259121" y="1209443"/>
            <a:ext cx="1488832" cy="646331"/>
          </a:xfrm>
          <a:prstGeom prst="rect">
            <a:avLst/>
          </a:prstGeom>
          <a:noFill/>
        </p:spPr>
        <p:txBody>
          <a:bodyPr wrap="square" rtlCol="0">
            <a:spAutoFit/>
          </a:bodyPr>
          <a:lstStyle/>
          <a:p>
            <a:r>
              <a:rPr lang="en-US" dirty="0"/>
              <a:t>Subscription price</a:t>
            </a:r>
          </a:p>
        </p:txBody>
      </p:sp>
      <p:cxnSp>
        <p:nvCxnSpPr>
          <p:cNvPr id="38" name="Straight Connector 37"/>
          <p:cNvCxnSpPr/>
          <p:nvPr/>
        </p:nvCxnSpPr>
        <p:spPr>
          <a:xfrm>
            <a:off x="8343790" y="1822522"/>
            <a:ext cx="1457019"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94185" y="1871082"/>
            <a:ext cx="13863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$839 - $1,600</a:t>
            </a:r>
          </a:p>
        </p:txBody>
      </p:sp>
      <p:sp>
        <p:nvSpPr>
          <p:cNvPr id="40" name="TextBox 39"/>
          <p:cNvSpPr txBox="1"/>
          <p:nvPr/>
        </p:nvSpPr>
        <p:spPr>
          <a:xfrm>
            <a:off x="8343789" y="1871082"/>
            <a:ext cx="14570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$13 - $40 per month</a:t>
            </a:r>
          </a:p>
        </p:txBody>
      </p:sp>
      <p:sp>
        <p:nvSpPr>
          <p:cNvPr id="41" name="TextBox 40"/>
          <p:cNvSpPr txBox="1"/>
          <p:nvPr/>
        </p:nvSpPr>
        <p:spPr>
          <a:xfrm>
            <a:off x="6894185" y="2701149"/>
            <a:ext cx="13863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$1,000 - $2,000</a:t>
            </a:r>
          </a:p>
        </p:txBody>
      </p:sp>
      <p:sp>
        <p:nvSpPr>
          <p:cNvPr id="42" name="TextBox 41"/>
          <p:cNvSpPr txBox="1"/>
          <p:nvPr/>
        </p:nvSpPr>
        <p:spPr>
          <a:xfrm>
            <a:off x="8343789" y="2701149"/>
            <a:ext cx="14570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$39 per month</a:t>
            </a:r>
          </a:p>
        </p:txBody>
      </p:sp>
      <p:sp>
        <p:nvSpPr>
          <p:cNvPr id="43" name="TextBox 42"/>
          <p:cNvSpPr txBox="1"/>
          <p:nvPr/>
        </p:nvSpPr>
        <p:spPr>
          <a:xfrm>
            <a:off x="6894185" y="3455490"/>
            <a:ext cx="13863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$550 - $1,200</a:t>
            </a:r>
          </a:p>
        </p:txBody>
      </p:sp>
      <p:sp>
        <p:nvSpPr>
          <p:cNvPr id="44" name="TextBox 43"/>
          <p:cNvSpPr txBox="1"/>
          <p:nvPr/>
        </p:nvSpPr>
        <p:spPr>
          <a:xfrm>
            <a:off x="8343789" y="3455490"/>
            <a:ext cx="14570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n/a</a:t>
            </a:r>
          </a:p>
        </p:txBody>
      </p:sp>
      <p:sp>
        <p:nvSpPr>
          <p:cNvPr id="45" name="TextBox 44"/>
          <p:cNvSpPr txBox="1"/>
          <p:nvPr/>
        </p:nvSpPr>
        <p:spPr>
          <a:xfrm>
            <a:off x="6894185" y="4523393"/>
            <a:ext cx="13863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n/a</a:t>
            </a:r>
          </a:p>
        </p:txBody>
      </p:sp>
      <p:sp>
        <p:nvSpPr>
          <p:cNvPr id="46" name="TextBox 45"/>
          <p:cNvSpPr txBox="1"/>
          <p:nvPr/>
        </p:nvSpPr>
        <p:spPr>
          <a:xfrm>
            <a:off x="8343789" y="4523393"/>
            <a:ext cx="14570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$34 per class</a:t>
            </a:r>
          </a:p>
        </p:txBody>
      </p:sp>
      <p:sp>
        <p:nvSpPr>
          <p:cNvPr id="47" name="TextBox 46"/>
          <p:cNvSpPr txBox="1"/>
          <p:nvPr/>
        </p:nvSpPr>
        <p:spPr>
          <a:xfrm>
            <a:off x="6894185" y="5536363"/>
            <a:ext cx="13863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$2,245</a:t>
            </a:r>
          </a:p>
        </p:txBody>
      </p:sp>
      <p:sp>
        <p:nvSpPr>
          <p:cNvPr id="48" name="TextBox 47"/>
          <p:cNvSpPr txBox="1"/>
          <p:nvPr/>
        </p:nvSpPr>
        <p:spPr>
          <a:xfrm>
            <a:off x="8343789" y="5536363"/>
            <a:ext cx="14570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$39 per month</a:t>
            </a:r>
          </a:p>
        </p:txBody>
      </p:sp>
      <p:sp>
        <p:nvSpPr>
          <p:cNvPr id="49" name="TextBox 48"/>
          <p:cNvSpPr txBox="1"/>
          <p:nvPr/>
        </p:nvSpPr>
        <p:spPr>
          <a:xfrm>
            <a:off x="9780934" y="1209443"/>
            <a:ext cx="1416621" cy="646331"/>
          </a:xfrm>
          <a:prstGeom prst="rect">
            <a:avLst/>
          </a:prstGeom>
          <a:noFill/>
        </p:spPr>
        <p:txBody>
          <a:bodyPr wrap="square" rtlCol="0">
            <a:spAutoFit/>
          </a:bodyPr>
          <a:lstStyle/>
          <a:p>
            <a:r>
              <a:rPr lang="en-US" dirty="0"/>
              <a:t>Subscription model</a:t>
            </a:r>
          </a:p>
        </p:txBody>
      </p:sp>
      <p:cxnSp>
        <p:nvCxnSpPr>
          <p:cNvPr id="50" name="Straight Connector 49"/>
          <p:cNvCxnSpPr/>
          <p:nvPr/>
        </p:nvCxnSpPr>
        <p:spPr>
          <a:xfrm>
            <a:off x="9864061" y="1822522"/>
            <a:ext cx="1386351"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864061" y="1871082"/>
            <a:ext cx="13863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Tiered by # months</a:t>
            </a:r>
          </a:p>
        </p:txBody>
      </p:sp>
      <p:sp>
        <p:nvSpPr>
          <p:cNvPr id="52" name="TextBox 51"/>
          <p:cNvSpPr txBox="1"/>
          <p:nvPr/>
        </p:nvSpPr>
        <p:spPr>
          <a:xfrm>
            <a:off x="9864061" y="2701149"/>
            <a:ext cx="13863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Single price</a:t>
            </a:r>
          </a:p>
        </p:txBody>
      </p:sp>
      <p:sp>
        <p:nvSpPr>
          <p:cNvPr id="53" name="TextBox 52"/>
          <p:cNvSpPr txBox="1"/>
          <p:nvPr/>
        </p:nvSpPr>
        <p:spPr>
          <a:xfrm>
            <a:off x="9864061" y="3455490"/>
            <a:ext cx="13863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n/a</a:t>
            </a:r>
          </a:p>
        </p:txBody>
      </p:sp>
      <p:sp>
        <p:nvSpPr>
          <p:cNvPr id="54" name="TextBox 53"/>
          <p:cNvSpPr txBox="1"/>
          <p:nvPr/>
        </p:nvSpPr>
        <p:spPr>
          <a:xfrm>
            <a:off x="9864061" y="4523393"/>
            <a:ext cx="13863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n/a</a:t>
            </a:r>
          </a:p>
        </p:txBody>
      </p:sp>
      <p:sp>
        <p:nvSpPr>
          <p:cNvPr id="55" name="TextBox 54"/>
          <p:cNvSpPr txBox="1"/>
          <p:nvPr/>
        </p:nvSpPr>
        <p:spPr>
          <a:xfrm>
            <a:off x="9864061" y="5536363"/>
            <a:ext cx="13863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Single price</a:t>
            </a:r>
          </a:p>
        </p:txBody>
      </p:sp>
      <p:cxnSp>
        <p:nvCxnSpPr>
          <p:cNvPr id="56" name="Straight Connector 55"/>
          <p:cNvCxnSpPr/>
          <p:nvPr/>
        </p:nvCxnSpPr>
        <p:spPr>
          <a:xfrm>
            <a:off x="2618432" y="3455490"/>
            <a:ext cx="863198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618432" y="4427707"/>
            <a:ext cx="863198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2618432" y="5459690"/>
            <a:ext cx="863198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pic>
        <p:nvPicPr>
          <p:cNvPr id="59" name="Picture 4" descr="Image result for peloton logo">
            <a:extLst>
              <a:ext uri="{FF2B5EF4-FFF2-40B4-BE49-F238E27FC236}">
                <a16:creationId xmlns:a16="http://schemas.microsoft.com/office/drawing/2014/main" id="{4F895B9C-4C7A-4AD9-ABBE-AE226D81F11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1588" y="5618842"/>
            <a:ext cx="1021254" cy="781957"/>
          </a:xfrm>
          <a:prstGeom prst="rect">
            <a:avLst/>
          </a:prstGeom>
          <a:solidFill>
            <a:schemeClr val="tx1"/>
          </a:solidFill>
        </p:spPr>
      </p:pic>
    </p:spTree>
    <p:extLst>
      <p:ext uri="{BB962C8B-B14F-4D97-AF65-F5344CB8AC3E}">
        <p14:creationId xmlns:p14="http://schemas.microsoft.com/office/powerpoint/2010/main" val="11218787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448253"/>
            <a:ext cx="10520702" cy="1325563"/>
          </a:xfrm>
        </p:spPr>
        <p:txBody>
          <a:bodyPr>
            <a:noAutofit/>
          </a:bodyPr>
          <a:lstStyle/>
          <a:p>
            <a:r>
              <a:rPr lang="en-US" sz="2800" dirty="0"/>
              <a:t>Peloton’s pricing strategy should primarily aim to help the company gain share as the market for at-home fitness enters the growth stage</a:t>
            </a:r>
          </a:p>
        </p:txBody>
      </p:sp>
      <p:sp>
        <p:nvSpPr>
          <p:cNvPr id="9" name="Rectangle 8"/>
          <p:cNvSpPr/>
          <p:nvPr/>
        </p:nvSpPr>
        <p:spPr>
          <a:xfrm>
            <a:off x="615821" y="1912776"/>
            <a:ext cx="2103120" cy="4525347"/>
          </a:xfrm>
          <a:prstGeom prst="rect">
            <a:avLst/>
          </a:prstGeom>
          <a:solidFill>
            <a:schemeClr val="tx1">
              <a:lumMod val="85000"/>
            </a:schemeClr>
          </a:solidFill>
          <a:ln>
            <a:solidFill>
              <a:schemeClr val="bg1">
                <a:lumMod val="9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2718941" y="1912776"/>
            <a:ext cx="2103120" cy="4525347"/>
          </a:xfrm>
          <a:prstGeom prst="rect">
            <a:avLst/>
          </a:prstGeom>
          <a:solidFill>
            <a:schemeClr val="tx1">
              <a:lumMod val="75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4822061" y="1912776"/>
            <a:ext cx="2103120" cy="4525347"/>
          </a:xfrm>
          <a:prstGeom prst="rect">
            <a:avLst/>
          </a:prstGeom>
          <a:solidFill>
            <a:schemeClr val="tx1">
              <a:lumMod val="65000"/>
            </a:schemeClr>
          </a:solidFill>
          <a:ln>
            <a:solidFill>
              <a:schemeClr val="bg1">
                <a:lumMod val="9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6925181" y="1912776"/>
            <a:ext cx="2103120" cy="4525347"/>
          </a:xfrm>
          <a:prstGeom prst="rect">
            <a:avLst/>
          </a:prstGeom>
          <a:solidFill>
            <a:schemeClr val="tx1">
              <a:lumMod val="50000"/>
            </a:schemeClr>
          </a:solidFill>
          <a:ln>
            <a:solidFill>
              <a:schemeClr val="bg1">
                <a:lumMod val="9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3" name="Group 12"/>
          <p:cNvGrpSpPr/>
          <p:nvPr/>
        </p:nvGrpSpPr>
        <p:grpSpPr>
          <a:xfrm>
            <a:off x="597159" y="1912776"/>
            <a:ext cx="8431141" cy="4525347"/>
            <a:chOff x="597160" y="1912776"/>
            <a:chExt cx="8397550" cy="4525347"/>
          </a:xfrm>
        </p:grpSpPr>
        <p:cxnSp>
          <p:nvCxnSpPr>
            <p:cNvPr id="14" name="Straight Connector 13"/>
            <p:cNvCxnSpPr/>
            <p:nvPr/>
          </p:nvCxnSpPr>
          <p:spPr>
            <a:xfrm>
              <a:off x="597160" y="1912776"/>
              <a:ext cx="0" cy="4525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97160" y="6438123"/>
              <a:ext cx="8397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952441" y="2649871"/>
              <a:ext cx="7743511" cy="3489672"/>
            </a:xfrm>
            <a:custGeom>
              <a:avLst/>
              <a:gdLst>
                <a:gd name="connsiteX0" fmla="*/ 0 w 8948057"/>
                <a:gd name="connsiteY0" fmla="*/ 3489672 h 3489672"/>
                <a:gd name="connsiteX1" fmla="*/ 1222310 w 8948057"/>
                <a:gd name="connsiteY1" fmla="*/ 3144439 h 3489672"/>
                <a:gd name="connsiteX2" fmla="*/ 2146040 w 8948057"/>
                <a:gd name="connsiteY2" fmla="*/ 2584602 h 3489672"/>
                <a:gd name="connsiteX3" fmla="*/ 3601616 w 8948057"/>
                <a:gd name="connsiteY3" fmla="*/ 1129027 h 3489672"/>
                <a:gd name="connsiteX4" fmla="*/ 5355771 w 8948057"/>
                <a:gd name="connsiteY4" fmla="*/ 23 h 3489672"/>
                <a:gd name="connsiteX5" fmla="*/ 7557795 w 8948057"/>
                <a:gd name="connsiteY5" fmla="*/ 1157019 h 3489672"/>
                <a:gd name="connsiteX6" fmla="*/ 8948057 w 8948057"/>
                <a:gd name="connsiteY6" fmla="*/ 1978113 h 348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057" h="3489672">
                  <a:moveTo>
                    <a:pt x="0" y="3489672"/>
                  </a:moveTo>
                  <a:cubicBezTo>
                    <a:pt x="432318" y="3392478"/>
                    <a:pt x="864637" y="3295284"/>
                    <a:pt x="1222310" y="3144439"/>
                  </a:cubicBezTo>
                  <a:cubicBezTo>
                    <a:pt x="1579983" y="2993594"/>
                    <a:pt x="1749489" y="2920504"/>
                    <a:pt x="2146040" y="2584602"/>
                  </a:cubicBezTo>
                  <a:cubicBezTo>
                    <a:pt x="2542591" y="2248700"/>
                    <a:pt x="3066661" y="1559790"/>
                    <a:pt x="3601616" y="1129027"/>
                  </a:cubicBezTo>
                  <a:cubicBezTo>
                    <a:pt x="4136571" y="698264"/>
                    <a:pt x="4696408" y="-4642"/>
                    <a:pt x="5355771" y="23"/>
                  </a:cubicBezTo>
                  <a:cubicBezTo>
                    <a:pt x="6015134" y="4688"/>
                    <a:pt x="6959081" y="827337"/>
                    <a:pt x="7557795" y="1157019"/>
                  </a:cubicBezTo>
                  <a:cubicBezTo>
                    <a:pt x="8156509" y="1486701"/>
                    <a:pt x="8711681" y="1822603"/>
                    <a:pt x="8948057" y="19781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9153331" y="2068483"/>
            <a:ext cx="270424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At home fitness subscription model is still in early stages of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Peloton’s overall focus should be on proving its business model and gaining market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Pricing strategy should be geared to gain share while engendering the premium quality of Peloton’s brand</a:t>
            </a:r>
          </a:p>
        </p:txBody>
      </p:sp>
      <p:pic>
        <p:nvPicPr>
          <p:cNvPr id="20" name="Picture 4" descr="Image result for pelot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3103" y="3858462"/>
            <a:ext cx="871584" cy="66735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815570" y="1951941"/>
            <a:ext cx="1645920" cy="365760"/>
          </a:xfrm>
          <a:prstGeom prst="rect">
            <a:avLst/>
          </a:prstGeom>
          <a:noFill/>
        </p:spPr>
        <p:txBody>
          <a:bodyPr wrap="square" rtlCol="0">
            <a:spAutoFit/>
          </a:bodyPr>
          <a:lstStyle/>
          <a:p>
            <a:pPr algn="ctr"/>
            <a:r>
              <a:rPr lang="en-US" b="1" dirty="0">
                <a:solidFill>
                  <a:schemeClr val="accent1">
                    <a:lumMod val="75000"/>
                  </a:schemeClr>
                </a:solidFill>
              </a:rPr>
              <a:t>Introduction</a:t>
            </a:r>
          </a:p>
        </p:txBody>
      </p:sp>
      <p:sp>
        <p:nvSpPr>
          <p:cNvPr id="23" name="TextBox 22"/>
          <p:cNvSpPr txBox="1"/>
          <p:nvPr/>
        </p:nvSpPr>
        <p:spPr>
          <a:xfrm>
            <a:off x="2918690" y="1951941"/>
            <a:ext cx="1645920" cy="365760"/>
          </a:xfrm>
          <a:prstGeom prst="rect">
            <a:avLst/>
          </a:prstGeom>
          <a:noFill/>
        </p:spPr>
        <p:txBody>
          <a:bodyPr wrap="square" rtlCol="0">
            <a:spAutoFit/>
          </a:bodyPr>
          <a:lstStyle/>
          <a:p>
            <a:pPr algn="ctr"/>
            <a:r>
              <a:rPr lang="en-US" b="1" dirty="0">
                <a:solidFill>
                  <a:schemeClr val="accent1">
                    <a:lumMod val="75000"/>
                  </a:schemeClr>
                </a:solidFill>
              </a:rPr>
              <a:t>Growth</a:t>
            </a:r>
          </a:p>
        </p:txBody>
      </p:sp>
      <p:sp>
        <p:nvSpPr>
          <p:cNvPr id="24" name="TextBox 23"/>
          <p:cNvSpPr txBox="1"/>
          <p:nvPr/>
        </p:nvSpPr>
        <p:spPr>
          <a:xfrm>
            <a:off x="5079512" y="1951941"/>
            <a:ext cx="1645920" cy="365760"/>
          </a:xfrm>
          <a:prstGeom prst="rect">
            <a:avLst/>
          </a:prstGeom>
          <a:noFill/>
        </p:spPr>
        <p:txBody>
          <a:bodyPr wrap="square" rtlCol="0">
            <a:spAutoFit/>
          </a:bodyPr>
          <a:lstStyle/>
          <a:p>
            <a:pPr algn="ctr"/>
            <a:r>
              <a:rPr lang="en-US" b="1" dirty="0">
                <a:solidFill>
                  <a:schemeClr val="accent1">
                    <a:lumMod val="75000"/>
                  </a:schemeClr>
                </a:solidFill>
              </a:rPr>
              <a:t>Maturity</a:t>
            </a:r>
          </a:p>
        </p:txBody>
      </p:sp>
      <p:sp>
        <p:nvSpPr>
          <p:cNvPr id="25" name="TextBox 24"/>
          <p:cNvSpPr txBox="1"/>
          <p:nvPr/>
        </p:nvSpPr>
        <p:spPr>
          <a:xfrm>
            <a:off x="7182632" y="1951941"/>
            <a:ext cx="1645920" cy="365760"/>
          </a:xfrm>
          <a:prstGeom prst="rect">
            <a:avLst/>
          </a:prstGeom>
          <a:noFill/>
        </p:spPr>
        <p:txBody>
          <a:bodyPr wrap="square" rtlCol="0">
            <a:spAutoFit/>
          </a:bodyPr>
          <a:lstStyle/>
          <a:p>
            <a:pPr algn="ctr"/>
            <a:r>
              <a:rPr lang="en-US" b="1" dirty="0">
                <a:solidFill>
                  <a:schemeClr val="accent1">
                    <a:lumMod val="75000"/>
                  </a:schemeClr>
                </a:solidFill>
              </a:rPr>
              <a:t>Decline</a:t>
            </a:r>
          </a:p>
        </p:txBody>
      </p:sp>
    </p:spTree>
    <p:extLst>
      <p:ext uri="{BB962C8B-B14F-4D97-AF65-F5344CB8AC3E}">
        <p14:creationId xmlns:p14="http://schemas.microsoft.com/office/powerpoint/2010/main" val="2411258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448253"/>
            <a:ext cx="10520702" cy="1325563"/>
          </a:xfrm>
        </p:spPr>
        <p:txBody>
          <a:bodyPr>
            <a:normAutofit/>
          </a:bodyPr>
          <a:lstStyle/>
          <a:p>
            <a:r>
              <a:rPr lang="en-US" dirty="0"/>
              <a:t>Current Customer Profile</a:t>
            </a:r>
          </a:p>
        </p:txBody>
      </p:sp>
      <p:pic>
        <p:nvPicPr>
          <p:cNvPr id="9" name="Picture 8">
            <a:extLst>
              <a:ext uri="{FF2B5EF4-FFF2-40B4-BE49-F238E27FC236}">
                <a16:creationId xmlns:a16="http://schemas.microsoft.com/office/drawing/2014/main" id="{4730948B-541D-4CB8-A276-05215C56202E}"/>
              </a:ext>
            </a:extLst>
          </p:cNvPr>
          <p:cNvPicPr>
            <a:picLocks noChangeAspect="1"/>
          </p:cNvPicPr>
          <p:nvPr/>
        </p:nvPicPr>
        <p:blipFill>
          <a:blip r:embed="rId2"/>
          <a:stretch>
            <a:fillRect/>
          </a:stretch>
        </p:blipFill>
        <p:spPr>
          <a:xfrm>
            <a:off x="547916" y="4592446"/>
            <a:ext cx="709748" cy="446652"/>
          </a:xfrm>
          <a:prstGeom prst="rect">
            <a:avLst/>
          </a:prstGeom>
        </p:spPr>
      </p:pic>
      <p:sp>
        <p:nvSpPr>
          <p:cNvPr id="10" name="TextBox 9">
            <a:extLst>
              <a:ext uri="{FF2B5EF4-FFF2-40B4-BE49-F238E27FC236}">
                <a16:creationId xmlns:a16="http://schemas.microsoft.com/office/drawing/2014/main" id="{AEEBAB16-CA55-4AD1-8B65-1D97135FB933}"/>
              </a:ext>
            </a:extLst>
          </p:cNvPr>
          <p:cNvSpPr txBox="1"/>
          <p:nvPr/>
        </p:nvSpPr>
        <p:spPr>
          <a:xfrm>
            <a:off x="1603830" y="1359388"/>
            <a:ext cx="4307279" cy="365760"/>
          </a:xfrm>
          <a:prstGeom prst="rect">
            <a:avLst/>
          </a:prstGeom>
          <a:noFill/>
        </p:spPr>
        <p:txBody>
          <a:bodyPr wrap="square" rtlCol="0">
            <a:spAutoFit/>
          </a:bodyPr>
          <a:lstStyle/>
          <a:p>
            <a:r>
              <a:rPr lang="en-US" dirty="0"/>
              <a:t>Customer profile</a:t>
            </a:r>
          </a:p>
        </p:txBody>
      </p:sp>
      <p:cxnSp>
        <p:nvCxnSpPr>
          <p:cNvPr id="11" name="Straight Connector 10">
            <a:extLst>
              <a:ext uri="{FF2B5EF4-FFF2-40B4-BE49-F238E27FC236}">
                <a16:creationId xmlns:a16="http://schemas.microsoft.com/office/drawing/2014/main" id="{67BFAAC4-AB5C-41CC-93B2-5C415F9EBB41}"/>
              </a:ext>
            </a:extLst>
          </p:cNvPr>
          <p:cNvCxnSpPr/>
          <p:nvPr/>
        </p:nvCxnSpPr>
        <p:spPr>
          <a:xfrm>
            <a:off x="1691988" y="1691896"/>
            <a:ext cx="421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F5A44D-F777-485E-AA19-34FAE677915D}"/>
              </a:ext>
            </a:extLst>
          </p:cNvPr>
          <p:cNvCxnSpPr/>
          <p:nvPr/>
        </p:nvCxnSpPr>
        <p:spPr>
          <a:xfrm>
            <a:off x="1675005" y="4461825"/>
            <a:ext cx="863198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4E2E0C9-F8FB-42CD-8D12-AAE14C66B8F7}"/>
              </a:ext>
            </a:extLst>
          </p:cNvPr>
          <p:cNvSpPr txBox="1"/>
          <p:nvPr/>
        </p:nvSpPr>
        <p:spPr>
          <a:xfrm>
            <a:off x="1603830" y="1740456"/>
            <a:ext cx="4307279" cy="2585323"/>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t>Married or live with a partner, significant portion are also parents who value the convenience;</a:t>
            </a:r>
          </a:p>
          <a:p>
            <a:pPr marL="285750" lvl="0" indent="-285750">
              <a:buFont typeface="Arial" panose="020B0604020202020204" pitchFamily="34" charset="0"/>
              <a:buChar char="•"/>
              <a:defRPr/>
            </a:pPr>
            <a:r>
              <a:rPr lang="en-US" dirty="0"/>
              <a:t>Much higher disposable income, afford the upfront cost;</a:t>
            </a:r>
          </a:p>
          <a:p>
            <a:pPr marL="285750" indent="-285750">
              <a:buFont typeface="Arial" panose="020B0604020202020204" pitchFamily="34" charset="0"/>
              <a:buChar char="•"/>
            </a:pPr>
            <a:r>
              <a:rPr lang="en-US" dirty="0"/>
              <a:t>Live in cities or suburbia but have spacious living quarters;</a:t>
            </a:r>
          </a:p>
          <a:p>
            <a:pPr marL="285750" lvl="0" indent="-285750">
              <a:buFont typeface="Arial" panose="020B0604020202020204" pitchFamily="34" charset="0"/>
              <a:buChar char="•"/>
              <a:defRPr/>
            </a:pPr>
            <a:r>
              <a:rPr lang="en-US" dirty="0"/>
              <a:t>Hire the product for more utilitarian benefits.</a:t>
            </a:r>
          </a:p>
        </p:txBody>
      </p:sp>
      <p:sp>
        <p:nvSpPr>
          <p:cNvPr id="14" name="TextBox 13">
            <a:extLst>
              <a:ext uri="{FF2B5EF4-FFF2-40B4-BE49-F238E27FC236}">
                <a16:creationId xmlns:a16="http://schemas.microsoft.com/office/drawing/2014/main" id="{4B0FFE39-7609-46D8-BC7A-A0BBE03DAA47}"/>
              </a:ext>
            </a:extLst>
          </p:cNvPr>
          <p:cNvSpPr txBox="1"/>
          <p:nvPr/>
        </p:nvSpPr>
        <p:spPr>
          <a:xfrm>
            <a:off x="1603830" y="4544466"/>
            <a:ext cx="4307279" cy="1754326"/>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t>Unmarried, live by themselves;</a:t>
            </a:r>
          </a:p>
          <a:p>
            <a:pPr marL="285750" indent="-285750">
              <a:buFont typeface="Arial" panose="020B0604020202020204" pitchFamily="34" charset="0"/>
              <a:buChar char="•"/>
            </a:pPr>
            <a:r>
              <a:rPr lang="en-US" dirty="0"/>
              <a:t>Have small amounts of discretionary fun budget;</a:t>
            </a:r>
          </a:p>
          <a:p>
            <a:pPr marL="285750" indent="-285750">
              <a:buFont typeface="Arial" panose="020B0604020202020204" pitchFamily="34" charset="0"/>
              <a:buChar char="•"/>
            </a:pPr>
            <a:r>
              <a:rPr lang="en-US" dirty="0"/>
              <a:t>Live in cities vs. suburbia with limited space;</a:t>
            </a:r>
          </a:p>
          <a:p>
            <a:pPr marL="285750" lvl="0" indent="-285750">
              <a:buFont typeface="Arial" panose="020B0604020202020204" pitchFamily="34" charset="0"/>
              <a:buChar char="•"/>
              <a:defRPr/>
            </a:pPr>
            <a:r>
              <a:rPr lang="en-US" dirty="0"/>
              <a:t>Enjoy social benefits.</a:t>
            </a:r>
          </a:p>
        </p:txBody>
      </p:sp>
      <p:sp>
        <p:nvSpPr>
          <p:cNvPr id="15" name="TextBox 14">
            <a:extLst>
              <a:ext uri="{FF2B5EF4-FFF2-40B4-BE49-F238E27FC236}">
                <a16:creationId xmlns:a16="http://schemas.microsoft.com/office/drawing/2014/main" id="{AFA733B1-0C73-4083-9088-EED082370BF3}"/>
              </a:ext>
            </a:extLst>
          </p:cNvPr>
          <p:cNvSpPr txBox="1"/>
          <p:nvPr/>
        </p:nvSpPr>
        <p:spPr>
          <a:xfrm>
            <a:off x="5867631" y="1359388"/>
            <a:ext cx="2594198" cy="369332"/>
          </a:xfrm>
          <a:prstGeom prst="rect">
            <a:avLst/>
          </a:prstGeom>
          <a:noFill/>
        </p:spPr>
        <p:txBody>
          <a:bodyPr wrap="square" rtlCol="0">
            <a:spAutoFit/>
          </a:bodyPr>
          <a:lstStyle/>
          <a:p>
            <a:r>
              <a:rPr lang="en-US" altLang="zh-CN" dirty="0"/>
              <a:t>F</a:t>
            </a:r>
            <a:r>
              <a:rPr lang="en-US" dirty="0"/>
              <a:t>ollowers’ twitter bios</a:t>
            </a:r>
          </a:p>
        </p:txBody>
      </p:sp>
      <p:pic>
        <p:nvPicPr>
          <p:cNvPr id="16" name="Picture 4" descr="Image result for peloton logo">
            <a:extLst>
              <a:ext uri="{FF2B5EF4-FFF2-40B4-BE49-F238E27FC236}">
                <a16:creationId xmlns:a16="http://schemas.microsoft.com/office/drawing/2014/main" id="{4F895B9C-4C7A-4AD9-ABBE-AE226D81F1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915" y="2209332"/>
            <a:ext cx="727584" cy="557099"/>
          </a:xfrm>
          <a:prstGeom prst="rect">
            <a:avLst/>
          </a:prstGeom>
          <a:solidFill>
            <a:schemeClr val="tx1"/>
          </a:solidFill>
        </p:spPr>
      </p:pic>
      <p:cxnSp>
        <p:nvCxnSpPr>
          <p:cNvPr id="18" name="Straight Connector 17">
            <a:extLst>
              <a:ext uri="{FF2B5EF4-FFF2-40B4-BE49-F238E27FC236}">
                <a16:creationId xmlns:a16="http://schemas.microsoft.com/office/drawing/2014/main" id="{CF00ED53-477D-405F-81DF-2DE681F5D482}"/>
              </a:ext>
            </a:extLst>
          </p:cNvPr>
          <p:cNvCxnSpPr>
            <a:cxnSpLocks/>
          </p:cNvCxnSpPr>
          <p:nvPr/>
        </p:nvCxnSpPr>
        <p:spPr>
          <a:xfrm flipV="1">
            <a:off x="6063565" y="1677382"/>
            <a:ext cx="4019309" cy="5018"/>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4" descr="ridepeloton">
            <a:extLst>
              <a:ext uri="{FF2B5EF4-FFF2-40B4-BE49-F238E27FC236}">
                <a16:creationId xmlns:a16="http://schemas.microsoft.com/office/drawing/2014/main" id="{81719EB5-745A-4A25-A6F8-E2F2E1313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295" y="1937657"/>
            <a:ext cx="4915419" cy="172191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ulcycle">
            <a:extLst>
              <a:ext uri="{FF2B5EF4-FFF2-40B4-BE49-F238E27FC236}">
                <a16:creationId xmlns:a16="http://schemas.microsoft.com/office/drawing/2014/main" id="{A649670A-7ED9-4050-B328-F2902C6943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4211" y="4592447"/>
            <a:ext cx="4911503" cy="162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720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BBCA0E-15B9-41DF-9DBE-95F37D13DD4E}"/>
              </a:ext>
            </a:extLst>
          </p:cNvPr>
          <p:cNvSpPr>
            <a:spLocks noGrp="1"/>
          </p:cNvSpPr>
          <p:nvPr>
            <p:ph type="title"/>
          </p:nvPr>
        </p:nvSpPr>
        <p:spPr>
          <a:xfrm>
            <a:off x="833002" y="448253"/>
            <a:ext cx="10520702" cy="1325563"/>
          </a:xfrm>
        </p:spPr>
        <p:txBody>
          <a:bodyPr>
            <a:normAutofit/>
          </a:bodyPr>
          <a:lstStyle/>
          <a:p>
            <a:r>
              <a:rPr lang="en-US" dirty="0"/>
              <a:t>Peloton Member Retention</a:t>
            </a:r>
          </a:p>
        </p:txBody>
      </p:sp>
      <p:pic>
        <p:nvPicPr>
          <p:cNvPr id="9" name="Picture 2" descr="Peloton subscriptions have a higher rate of retention than memberships at Equinox.">
            <a:extLst>
              <a:ext uri="{FF2B5EF4-FFF2-40B4-BE49-F238E27FC236}">
                <a16:creationId xmlns:a16="http://schemas.microsoft.com/office/drawing/2014/main" id="{AAA5563B-7EB4-42DA-8543-58FEB292F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929" y="1534914"/>
            <a:ext cx="8343900"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169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1277</Words>
  <Application>Microsoft Macintosh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Peloton’s Pricing Model Analysis</vt:lpstr>
      <vt:lpstr>“Fitness as a Service” Industry</vt:lpstr>
      <vt:lpstr>Peloton</vt:lpstr>
      <vt:lpstr>Problem Statement</vt:lpstr>
      <vt:lpstr>Peloton uniquely combines the convenience of working out at home with a sense of community</vt:lpstr>
      <vt:lpstr>PowerPoint Presentation</vt:lpstr>
      <vt:lpstr>Peloton’s pricing strategy should primarily aim to help the company gain share as the market for at-home fitness enters the growth stage</vt:lpstr>
      <vt:lpstr>Current Customer Profile</vt:lpstr>
      <vt:lpstr>Peloton Member Retention</vt:lpstr>
      <vt:lpstr>New Customer Profiles</vt:lpstr>
      <vt:lpstr>Currently Peloton class subscription is vastly underpriced compared to EVC</vt:lpstr>
      <vt:lpstr>Different Willingness to Pay</vt:lpstr>
      <vt:lpstr>Tiered Pricing Recommendation</vt:lpstr>
      <vt:lpstr>Customer Lifetime Value (CLV)</vt:lpstr>
      <vt:lpstr>Communication and Promotional Plan</vt:lpstr>
      <vt:lpstr>Appendix</vt:lpstr>
      <vt:lpstr>Appendix – EVC Calculation</vt:lpstr>
      <vt:lpstr>Appendix – CLV Calculation</vt:lpstr>
      <vt:lpstr>Appendix - Tier Pricing Calculation</vt:lpstr>
      <vt:lpstr>Appendix - Change in global fitness 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Recommendations for Peloton to maximize profits</dc:title>
  <dc:creator>Kirti Chandak</dc:creator>
  <cp:lastModifiedBy>Eric Zhao</cp:lastModifiedBy>
  <cp:revision>15</cp:revision>
  <dcterms:created xsi:type="dcterms:W3CDTF">2019-02-20T03:10:06Z</dcterms:created>
  <dcterms:modified xsi:type="dcterms:W3CDTF">2020-05-17T06:25:47Z</dcterms:modified>
</cp:coreProperties>
</file>