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2" r:id="rId1"/>
  </p:sldMasterIdLst>
  <p:notesMasterIdLst>
    <p:notesMasterId r:id="rId14"/>
  </p:notesMasterIdLst>
  <p:sldIdLst>
    <p:sldId id="256" r:id="rId2"/>
    <p:sldId id="406" r:id="rId3"/>
    <p:sldId id="412" r:id="rId4"/>
    <p:sldId id="413" r:id="rId5"/>
    <p:sldId id="415" r:id="rId6"/>
    <p:sldId id="416" r:id="rId7"/>
    <p:sldId id="414" r:id="rId8"/>
    <p:sldId id="402" r:id="rId9"/>
    <p:sldId id="403" r:id="rId10"/>
    <p:sldId id="407" r:id="rId11"/>
    <p:sldId id="404" r:id="rId12"/>
    <p:sldId id="4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fei Zhao" initials="XZ" lastIdx="1" clrIdx="0">
    <p:extLst>
      <p:ext uri="{19B8F6BF-5375-455C-9EA6-DF929625EA0E}">
        <p15:presenceInfo xmlns:p15="http://schemas.microsoft.com/office/powerpoint/2012/main" userId="Xuefei Z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33"/>
    <a:srgbClr val="C31928"/>
    <a:srgbClr val="FFFF4B"/>
    <a:srgbClr val="FF5050"/>
    <a:srgbClr val="CC0066"/>
    <a:srgbClr val="CC0000"/>
    <a:srgbClr val="FF3300"/>
    <a:srgbClr val="FF00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412" autoAdjust="0"/>
  </p:normalViewPr>
  <p:slideViewPr>
    <p:cSldViewPr snapToGrid="0">
      <p:cViewPr varScale="1">
        <p:scale>
          <a:sx n="106" d="100"/>
          <a:sy n="106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44F5D-E202-4745-AE7B-5F8CAE14465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9D45-7CD4-4C84-B577-A53B1706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9D45-7CD4-4C84-B577-A53B17061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fit: Assign the jobs into the agents that are the most full, but still has enough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space for the jobs. Uses a Navigable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ceiling and flooring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operations that it has.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Fit: 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job to the agent with smallest agent number and the ability to finish the job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 Fit: Assign the job in the last agent seen. If it does not fit there, then check the next agent after it and assign it there.</a:t>
            </a:r>
          </a:p>
          <a:p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WorstFit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Assign the job into the "emptiest" agent among those with a smaller agent number than current agent. If not possible, check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agent with larger agent numbers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if there are two or more agents tied for emptiest, use the agent with a smaller agent number;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9D45-7CD4-4C84-B577-A53B17061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9D45-7CD4-4C84-B577-A53B17061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9D45-7CD4-4C84-B577-A53B17061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0FCF-B0AF-427F-8CA8-8DB13B0BD305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95C2-8878-4C7D-B4FE-B900AE26EA06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78FB-527C-4570-B907-8D40D4C44487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AD2-526D-43C4-AD01-F6A76891B050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886383"/>
          </a:xfrm>
          <a:prstGeom prst="rect">
            <a:avLst/>
          </a:prstGeom>
          <a:solidFill>
            <a:srgbClr val="C31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350">
                <a:solidFill>
                  <a:schemeClr val="lt1"/>
                </a:solidFill>
                <a:latin typeface="BankGothic Lt BT" panose="020B060702020306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E1A1-89C1-4B72-9EC4-129A6301E81D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DCE-886C-4043-8E32-626FD532E6ED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CF9-BAE3-4AE5-BE2C-8E724D60E6B7}" type="datetime1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19-51BC-408B-8858-F70559615C8B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73D-6896-490B-A5D8-11AF7BD1F0FF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2AE3-65F2-4331-9089-B11E55911287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BEA-9CEF-4980-9938-63A8606D9EA5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5878-DD9C-4919-A000-8AE4CF1F2735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BF96-DA8B-4F7D-B57E-0AA526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chmukler/agend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3081"/>
            <a:ext cx="9144000" cy="1393724"/>
          </a:xfrm>
          <a:prstGeom prst="rect">
            <a:avLst/>
          </a:prstGeom>
          <a:solidFill>
            <a:srgbClr val="C31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erviceNow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Schedule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60989"/>
            <a:ext cx="9144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Xuefei Zhao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04/21/2017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6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key component</a:t>
            </a:r>
          </a:p>
        </p:txBody>
      </p:sp>
      <p:sp>
        <p:nvSpPr>
          <p:cNvPr id="10" name="椭圆 9"/>
          <p:cNvSpPr/>
          <p:nvPr/>
        </p:nvSpPr>
        <p:spPr>
          <a:xfrm>
            <a:off x="562709" y="1298326"/>
            <a:ext cx="1688123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Manager</a:t>
            </a:r>
          </a:p>
        </p:txBody>
      </p:sp>
      <p:sp>
        <p:nvSpPr>
          <p:cNvPr id="2" name="Oval 1"/>
          <p:cNvSpPr/>
          <p:nvPr/>
        </p:nvSpPr>
        <p:spPr>
          <a:xfrm>
            <a:off x="4969164" y="1089891"/>
            <a:ext cx="1459345" cy="70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2151044" y="2575787"/>
            <a:ext cx="669637" cy="494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8" name="Oval 7"/>
          <p:cNvSpPr/>
          <p:nvPr/>
        </p:nvSpPr>
        <p:spPr>
          <a:xfrm>
            <a:off x="4348144" y="3648672"/>
            <a:ext cx="785287" cy="45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9" name="Oval 8"/>
          <p:cNvSpPr/>
          <p:nvPr/>
        </p:nvSpPr>
        <p:spPr>
          <a:xfrm>
            <a:off x="6484124" y="2803176"/>
            <a:ext cx="674058" cy="4849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w7</a:t>
            </a:r>
          </a:p>
        </p:txBody>
      </p:sp>
      <p:cxnSp>
        <p:nvCxnSpPr>
          <p:cNvPr id="11" name="直接箭头连接符 14"/>
          <p:cNvCxnSpPr>
            <a:cxnSpLocks/>
            <a:stCxn id="2" idx="5"/>
            <a:endCxn id="9" idx="0"/>
          </p:cNvCxnSpPr>
          <p:nvPr/>
        </p:nvCxnSpPr>
        <p:spPr>
          <a:xfrm>
            <a:off x="6214793" y="1688065"/>
            <a:ext cx="606360" cy="1115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>
            <a:cxnSpLocks/>
            <a:stCxn id="2" idx="4"/>
            <a:endCxn id="8" idx="0"/>
          </p:cNvCxnSpPr>
          <p:nvPr/>
        </p:nvCxnSpPr>
        <p:spPr>
          <a:xfrm flipH="1">
            <a:off x="4740788" y="1790695"/>
            <a:ext cx="958049" cy="185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2" idx="3"/>
            <a:endCxn id="7" idx="0"/>
          </p:cNvCxnSpPr>
          <p:nvPr/>
        </p:nvCxnSpPr>
        <p:spPr>
          <a:xfrm flipH="1">
            <a:off x="2485863" y="1688065"/>
            <a:ext cx="2697017" cy="88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78226" y="2999953"/>
            <a:ext cx="669637" cy="494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Oval 20"/>
          <p:cNvSpPr/>
          <p:nvPr/>
        </p:nvSpPr>
        <p:spPr>
          <a:xfrm>
            <a:off x="3178589" y="3393358"/>
            <a:ext cx="669637" cy="494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直接箭头连接符 14"/>
          <p:cNvCxnSpPr>
            <a:cxnSpLocks/>
            <a:stCxn id="2" idx="3"/>
            <a:endCxn id="19" idx="7"/>
          </p:cNvCxnSpPr>
          <p:nvPr/>
        </p:nvCxnSpPr>
        <p:spPr>
          <a:xfrm flipH="1">
            <a:off x="3149797" y="1688065"/>
            <a:ext cx="2033083" cy="1384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4"/>
          <p:cNvCxnSpPr>
            <a:cxnSpLocks/>
            <a:stCxn id="2" idx="3"/>
            <a:endCxn id="21" idx="0"/>
          </p:cNvCxnSpPr>
          <p:nvPr/>
        </p:nvCxnSpPr>
        <p:spPr>
          <a:xfrm flipH="1">
            <a:off x="3513408" y="1688065"/>
            <a:ext cx="1669472" cy="170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8301181">
            <a:off x="2572718" y="2522389"/>
            <a:ext cx="357377" cy="2164239"/>
          </a:xfrm>
          <a:prstGeom prst="leftBrace">
            <a:avLst>
              <a:gd name="adj1" fmla="val 4193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40274" y="3841983"/>
            <a:ext cx="1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</p:txBody>
      </p:sp>
      <p:cxnSp>
        <p:nvCxnSpPr>
          <p:cNvPr id="32" name="直接箭头连接符 14"/>
          <p:cNvCxnSpPr>
            <a:cxnSpLocks/>
            <a:stCxn id="2" idx="4"/>
            <a:endCxn id="35" idx="0"/>
          </p:cNvCxnSpPr>
          <p:nvPr/>
        </p:nvCxnSpPr>
        <p:spPr>
          <a:xfrm flipH="1">
            <a:off x="5133431" y="1790695"/>
            <a:ext cx="565406" cy="244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40787" y="4239555"/>
            <a:ext cx="785287" cy="45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6" name="Oval 35"/>
          <p:cNvSpPr/>
          <p:nvPr/>
        </p:nvSpPr>
        <p:spPr>
          <a:xfrm>
            <a:off x="5526074" y="3815656"/>
            <a:ext cx="785287" cy="45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w5</a:t>
            </a:r>
          </a:p>
        </p:txBody>
      </p:sp>
      <p:cxnSp>
        <p:nvCxnSpPr>
          <p:cNvPr id="39" name="直接箭头连接符 14"/>
          <p:cNvCxnSpPr>
            <a:cxnSpLocks/>
            <a:stCxn id="2" idx="4"/>
            <a:endCxn id="36" idx="0"/>
          </p:cNvCxnSpPr>
          <p:nvPr/>
        </p:nvCxnSpPr>
        <p:spPr>
          <a:xfrm>
            <a:off x="5698837" y="1790695"/>
            <a:ext cx="219881" cy="2024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4"/>
          <p:cNvCxnSpPr>
            <a:cxnSpLocks/>
            <a:stCxn id="2" idx="5"/>
            <a:endCxn id="51" idx="0"/>
          </p:cNvCxnSpPr>
          <p:nvPr/>
        </p:nvCxnSpPr>
        <p:spPr>
          <a:xfrm>
            <a:off x="6214793" y="1688065"/>
            <a:ext cx="1303411" cy="1412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4"/>
          <p:cNvCxnSpPr>
            <a:cxnSpLocks/>
            <a:stCxn id="2" idx="5"/>
            <a:endCxn id="52" idx="0"/>
          </p:cNvCxnSpPr>
          <p:nvPr/>
        </p:nvCxnSpPr>
        <p:spPr>
          <a:xfrm>
            <a:off x="6214793" y="1688065"/>
            <a:ext cx="2018935" cy="109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81175" y="3100394"/>
            <a:ext cx="674058" cy="4849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w8</a:t>
            </a:r>
          </a:p>
        </p:txBody>
      </p:sp>
      <p:sp>
        <p:nvSpPr>
          <p:cNvPr id="52" name="Oval 51"/>
          <p:cNvSpPr/>
          <p:nvPr/>
        </p:nvSpPr>
        <p:spPr>
          <a:xfrm>
            <a:off x="7896699" y="2782513"/>
            <a:ext cx="674058" cy="4849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w9</a:t>
            </a:r>
          </a:p>
        </p:txBody>
      </p:sp>
      <p:sp>
        <p:nvSpPr>
          <p:cNvPr id="55" name="Left Brace 54"/>
          <p:cNvSpPr/>
          <p:nvPr/>
        </p:nvSpPr>
        <p:spPr>
          <a:xfrm rot="16200000">
            <a:off x="5068130" y="3700507"/>
            <a:ext cx="357377" cy="2164239"/>
          </a:xfrm>
          <a:prstGeom prst="leftBrace">
            <a:avLst>
              <a:gd name="adj1" fmla="val 4193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5230824">
            <a:off x="7676543" y="2558310"/>
            <a:ext cx="357377" cy="2164239"/>
          </a:xfrm>
          <a:prstGeom prst="leftBrace">
            <a:avLst>
              <a:gd name="adj1" fmla="val 4193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70298" y="5067369"/>
            <a:ext cx="1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16368" y="3900755"/>
            <a:ext cx="1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58128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6878517" y="2447935"/>
            <a:ext cx="1688123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Manager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0242" y="1792783"/>
            <a:ext cx="6397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demandSkillSet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assignedWorker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suggestedCadidates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jobPriority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jobStatus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assignJob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 suggested worker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assignedWorker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suggestedCadidates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status: finished);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jobCancellation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(job removed for job queue; inform 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reassignJob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worker can not finish this job; this job 			need to be sent back to waiting queue or 			scheduler and reassigned;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reassign)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finishJob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(job status: finished)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jobCategory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(separate jobs to different categories and only 		search for workers good for this category)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131830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key component</a:t>
            </a:r>
          </a:p>
        </p:txBody>
      </p:sp>
    </p:spTree>
    <p:extLst>
      <p:ext uri="{BB962C8B-B14F-4D97-AF65-F5344CB8AC3E}">
        <p14:creationId xmlns:p14="http://schemas.microsoft.com/office/powerpoint/2010/main" val="322436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747597" y="5045055"/>
            <a:ext cx="3134458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 (Library)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70794" y="1364919"/>
            <a:ext cx="7088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checkSkillSet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meet all demanded skills)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checkAvailability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available at requested time)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(calculate the distance between worker and job, worker with smaller distance is preferred; based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(longitude, latitude))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(streaming processing and/or batch processing)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31830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key component</a:t>
            </a:r>
          </a:p>
        </p:txBody>
      </p:sp>
    </p:spTree>
    <p:extLst>
      <p:ext uri="{BB962C8B-B14F-4D97-AF65-F5344CB8AC3E}">
        <p14:creationId xmlns:p14="http://schemas.microsoft.com/office/powerpoint/2010/main" val="42864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73238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Suggested Algorithm optimization: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9546" y="1390215"/>
            <a:ext cx="8132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previous algorithm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Unassign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low priority tasks may leads to exponential complexity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algorithm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Bin-packing (jobs : agencies = m : n, for compacted scheduling)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algorithm: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24659"/>
              </p:ext>
            </p:extLst>
          </p:nvPr>
        </p:nvGraphicFramePr>
        <p:xfrm>
          <a:off x="704675" y="3712362"/>
          <a:ext cx="7907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939">
                  <a:extLst>
                    <a:ext uri="{9D8B030D-6E8A-4147-A177-3AD203B41FA5}">
                      <a16:colId xmlns:a16="http://schemas.microsoft.com/office/drawing/2014/main" val="1017588443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1668189395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3726458779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405116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mlogn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3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mlogn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18325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6332872"/>
            <a:ext cx="4384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the percentage of jobs that are properly assigned to agents</a:t>
            </a:r>
          </a:p>
        </p:txBody>
      </p:sp>
    </p:spTree>
    <p:extLst>
      <p:ext uri="{BB962C8B-B14F-4D97-AF65-F5344CB8AC3E}">
        <p14:creationId xmlns:p14="http://schemas.microsoft.com/office/powerpoint/2010/main" val="83012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84707" y="383835"/>
            <a:ext cx="1190625" cy="35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Task/Tasks</a:t>
            </a:r>
          </a:p>
        </p:txBody>
      </p:sp>
      <p:cxnSp>
        <p:nvCxnSpPr>
          <p:cNvPr id="5" name="直接连接符 4"/>
          <p:cNvCxnSpPr>
            <a:cxnSpLocks/>
            <a:stCxn id="4" idx="4"/>
          </p:cNvCxnSpPr>
          <p:nvPr/>
        </p:nvCxnSpPr>
        <p:spPr>
          <a:xfrm>
            <a:off x="4280020" y="736260"/>
            <a:ext cx="0" cy="125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1683727" y="861650"/>
            <a:ext cx="5417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83727" y="861650"/>
            <a:ext cx="0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101253" y="861650"/>
            <a:ext cx="0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88023" y="1037496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trigger of dynamic scheduling</a:t>
            </a:r>
          </a:p>
        </p:txBody>
      </p:sp>
      <p:sp>
        <p:nvSpPr>
          <p:cNvPr id="10" name="矩形 9"/>
          <p:cNvSpPr/>
          <p:nvPr/>
        </p:nvSpPr>
        <p:spPr>
          <a:xfrm>
            <a:off x="6305551" y="1037496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trigger of dynamic scheduling</a:t>
            </a:r>
          </a:p>
        </p:txBody>
      </p:sp>
      <p:cxnSp>
        <p:nvCxnSpPr>
          <p:cNvPr id="11" name="直接箭头连接符 10"/>
          <p:cNvCxnSpPr>
            <a:cxnSpLocks/>
            <a:stCxn id="9" idx="2"/>
          </p:cNvCxnSpPr>
          <p:nvPr/>
        </p:nvCxnSpPr>
        <p:spPr>
          <a:xfrm>
            <a:off x="1683727" y="1424357"/>
            <a:ext cx="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88023" y="1696919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found in pending dispatching </a:t>
            </a: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1681527" y="2083780"/>
            <a:ext cx="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5823" y="2356342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with immediate assignment request?</a:t>
            </a:r>
          </a:p>
        </p:txBody>
      </p:sp>
      <p:sp>
        <p:nvSpPr>
          <p:cNvPr id="15" name="矩形 14"/>
          <p:cNvSpPr/>
          <p:nvPr/>
        </p:nvSpPr>
        <p:spPr>
          <a:xfrm>
            <a:off x="885823" y="3680741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task to the specified group batch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1527" y="2747600"/>
            <a:ext cx="65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13497" y="2321537"/>
            <a:ext cx="65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9" name="直接箭头连接符 18"/>
          <p:cNvCxnSpPr>
            <a:cxnSpLocks/>
            <a:stCxn id="10" idx="2"/>
            <a:endCxn id="20" idx="0"/>
          </p:cNvCxnSpPr>
          <p:nvPr/>
        </p:nvCxnSpPr>
        <p:spPr>
          <a:xfrm>
            <a:off x="7101255" y="1424357"/>
            <a:ext cx="0" cy="14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15758" y="1567343"/>
            <a:ext cx="2370993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UI – chose task(s) in pending dispatching, active these tasks</a:t>
            </a:r>
          </a:p>
        </p:txBody>
      </p:sp>
      <p:cxnSp>
        <p:nvCxnSpPr>
          <p:cNvPr id="21" name="直接箭头连接符 20"/>
          <p:cNvCxnSpPr>
            <a:cxnSpLocks/>
            <a:stCxn id="26" idx="3"/>
            <a:endCxn id="22" idx="1"/>
          </p:cNvCxnSpPr>
          <p:nvPr/>
        </p:nvCxnSpPr>
        <p:spPr>
          <a:xfrm>
            <a:off x="2477230" y="5193018"/>
            <a:ext cx="1095033" cy="7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72263" y="5007399"/>
            <a:ext cx="223104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dynamic scheduling for active tasks within specified group</a:t>
            </a:r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1681526" y="4067602"/>
            <a:ext cx="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5822" y="4340164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group is set to run</a:t>
            </a:r>
          </a:p>
        </p:txBody>
      </p: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1681526" y="4727025"/>
            <a:ext cx="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85822" y="4999587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all tasks within this group</a:t>
            </a:r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1681526" y="2748756"/>
            <a:ext cx="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85822" y="3021318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group</a:t>
            </a:r>
          </a:p>
        </p:txBody>
      </p:sp>
      <p:cxnSp>
        <p:nvCxnSpPr>
          <p:cNvPr id="29" name="直接箭头连接符 28"/>
          <p:cNvCxnSpPr>
            <a:cxnSpLocks/>
            <a:endCxn id="15" idx="0"/>
          </p:cNvCxnSpPr>
          <p:nvPr/>
        </p:nvCxnSpPr>
        <p:spPr>
          <a:xfrm>
            <a:off x="1669067" y="3408179"/>
            <a:ext cx="12460" cy="27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05551" y="2348129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group(s)</a:t>
            </a:r>
          </a:p>
        </p:txBody>
      </p:sp>
      <p:cxnSp>
        <p:nvCxnSpPr>
          <p:cNvPr id="31" name="直接箭头连接符 30"/>
          <p:cNvCxnSpPr>
            <a:cxnSpLocks/>
            <a:stCxn id="20" idx="2"/>
            <a:endCxn id="30" idx="0"/>
          </p:cNvCxnSpPr>
          <p:nvPr/>
        </p:nvCxnSpPr>
        <p:spPr>
          <a:xfrm>
            <a:off x="7101255" y="1954204"/>
            <a:ext cx="0" cy="39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05551" y="3021318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group</a:t>
            </a:r>
          </a:p>
        </p:txBody>
      </p:sp>
      <p:cxnSp>
        <p:nvCxnSpPr>
          <p:cNvPr id="33" name="直接箭头连接符 32"/>
          <p:cNvCxnSpPr>
            <a:cxnSpLocks/>
            <a:stCxn id="30" idx="2"/>
            <a:endCxn id="32" idx="0"/>
          </p:cNvCxnSpPr>
          <p:nvPr/>
        </p:nvCxnSpPr>
        <p:spPr>
          <a:xfrm>
            <a:off x="7101255" y="2734990"/>
            <a:ext cx="0" cy="286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cxnSpLocks/>
            <a:stCxn id="14" idx="3"/>
            <a:endCxn id="22" idx="0"/>
          </p:cNvCxnSpPr>
          <p:nvPr/>
        </p:nvCxnSpPr>
        <p:spPr>
          <a:xfrm>
            <a:off x="2477231" y="2549773"/>
            <a:ext cx="2210556" cy="24576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cxnSpLocks/>
            <a:stCxn id="32" idx="2"/>
            <a:endCxn id="22" idx="3"/>
          </p:cNvCxnSpPr>
          <p:nvPr/>
        </p:nvCxnSpPr>
        <p:spPr>
          <a:xfrm rot="5400000">
            <a:off x="5555958" y="3655532"/>
            <a:ext cx="1792651" cy="1297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  <a:stCxn id="22" idx="2"/>
            <a:endCxn id="47" idx="0"/>
          </p:cNvCxnSpPr>
          <p:nvPr/>
        </p:nvCxnSpPr>
        <p:spPr>
          <a:xfrm>
            <a:off x="4687787" y="5394260"/>
            <a:ext cx="0" cy="32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72263" y="5715663"/>
            <a:ext cx="223104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assigned task(s)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279502" y="2130049"/>
            <a:ext cx="166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Grouping: Machine learning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+ skill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-46164" y="2825403"/>
            <a:ext cx="164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Grouping: Machine learning 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+ skill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084656" y="4276888"/>
            <a:ext cx="1583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agent recommendation;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scheduling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bin-processing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70928" y="5386448"/>
            <a:ext cx="206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MapReduce: distributed system for independent groups</a:t>
            </a:r>
          </a:p>
        </p:txBody>
      </p:sp>
      <p:sp>
        <p:nvSpPr>
          <p:cNvPr id="2" name="矩形 1"/>
          <p:cNvSpPr/>
          <p:nvPr/>
        </p:nvSpPr>
        <p:spPr>
          <a:xfrm>
            <a:off x="261292" y="163992"/>
            <a:ext cx="269176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lowchart of whole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23367" y="917518"/>
            <a:ext cx="2496285" cy="35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Task/Tasks within a group</a:t>
            </a:r>
          </a:p>
        </p:txBody>
      </p:sp>
      <p:cxnSp>
        <p:nvCxnSpPr>
          <p:cNvPr id="7" name="直接箭头连接符 6"/>
          <p:cNvCxnSpPr>
            <a:cxnSpLocks/>
            <a:stCxn id="4" idx="4"/>
            <a:endCxn id="92" idx="0"/>
          </p:cNvCxnSpPr>
          <p:nvPr/>
        </p:nvCxnSpPr>
        <p:spPr>
          <a:xfrm>
            <a:off x="4271510" y="1269943"/>
            <a:ext cx="1" cy="26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3315" y="2229606"/>
            <a:ext cx="3716391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active tasks by work due date and then priority </a:t>
            </a:r>
          </a:p>
        </p:txBody>
      </p:sp>
      <p:cxnSp>
        <p:nvCxnSpPr>
          <p:cNvPr id="52" name="直接连接符 51"/>
          <p:cNvCxnSpPr>
            <a:cxnSpLocks/>
            <a:stCxn id="9" idx="2"/>
          </p:cNvCxnSpPr>
          <p:nvPr/>
        </p:nvCxnSpPr>
        <p:spPr>
          <a:xfrm>
            <a:off x="4271511" y="2616467"/>
            <a:ext cx="0" cy="3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</p:cNvCxnSpPr>
          <p:nvPr/>
        </p:nvCxnSpPr>
        <p:spPr>
          <a:xfrm>
            <a:off x="1710105" y="2953697"/>
            <a:ext cx="5417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710105" y="2953697"/>
            <a:ext cx="0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endCxn id="59" idx="0"/>
          </p:cNvCxnSpPr>
          <p:nvPr/>
        </p:nvCxnSpPr>
        <p:spPr>
          <a:xfrm>
            <a:off x="7127631" y="2953697"/>
            <a:ext cx="2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14401" y="3129543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recommendation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6331929" y="3129543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scheduling</a:t>
            </a:r>
          </a:p>
        </p:txBody>
      </p:sp>
      <p:cxnSp>
        <p:nvCxnSpPr>
          <p:cNvPr id="60" name="直接箭头连接符 59"/>
          <p:cNvCxnSpPr>
            <a:cxnSpLocks/>
            <a:stCxn id="58" idx="2"/>
          </p:cNvCxnSpPr>
          <p:nvPr/>
        </p:nvCxnSpPr>
        <p:spPr>
          <a:xfrm>
            <a:off x="1710105" y="3516404"/>
            <a:ext cx="0" cy="17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914401" y="3692249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calculation for agents within group 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>
            <a:cxnSpLocks/>
            <a:stCxn id="61" idx="2"/>
          </p:cNvCxnSpPr>
          <p:nvPr/>
        </p:nvCxnSpPr>
        <p:spPr>
          <a:xfrm>
            <a:off x="1710105" y="4079110"/>
            <a:ext cx="0" cy="17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14401" y="4254955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at most 5 agents to costumer </a:t>
            </a:r>
          </a:p>
        </p:txBody>
      </p:sp>
      <p:sp>
        <p:nvSpPr>
          <p:cNvPr id="66" name="矩形 65"/>
          <p:cNvSpPr/>
          <p:nvPr/>
        </p:nvSpPr>
        <p:spPr>
          <a:xfrm>
            <a:off x="2505808" y="3606812"/>
            <a:ext cx="14946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each parameter is decided by Machine learning</a:t>
            </a:r>
          </a:p>
        </p:txBody>
      </p:sp>
      <p:cxnSp>
        <p:nvCxnSpPr>
          <p:cNvPr id="67" name="直接箭头连接符 66"/>
          <p:cNvCxnSpPr>
            <a:cxnSpLocks/>
            <a:stCxn id="59" idx="2"/>
            <a:endCxn id="68" idx="0"/>
          </p:cNvCxnSpPr>
          <p:nvPr/>
        </p:nvCxnSpPr>
        <p:spPr>
          <a:xfrm>
            <a:off x="7127633" y="3516404"/>
            <a:ext cx="0" cy="17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331929" y="3692249"/>
            <a:ext cx="1591408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task</a:t>
            </a:r>
          </a:p>
        </p:txBody>
      </p:sp>
      <p:cxnSp>
        <p:nvCxnSpPr>
          <p:cNvPr id="74" name="直接箭头连接符 73"/>
          <p:cNvCxnSpPr>
            <a:cxnSpLocks/>
            <a:stCxn id="68" idx="2"/>
            <a:endCxn id="75" idx="0"/>
          </p:cNvCxnSpPr>
          <p:nvPr/>
        </p:nvCxnSpPr>
        <p:spPr>
          <a:xfrm flipH="1">
            <a:off x="7127631" y="4079110"/>
            <a:ext cx="2" cy="175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906234" y="4254438"/>
            <a:ext cx="2442794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task to the first agent which has enough time to finish this task</a:t>
            </a:r>
          </a:p>
        </p:txBody>
      </p:sp>
      <p:cxnSp>
        <p:nvCxnSpPr>
          <p:cNvPr id="82" name="直接连接符 81"/>
          <p:cNvCxnSpPr>
            <a:cxnSpLocks/>
          </p:cNvCxnSpPr>
          <p:nvPr/>
        </p:nvCxnSpPr>
        <p:spPr>
          <a:xfrm>
            <a:off x="1720278" y="4989877"/>
            <a:ext cx="5391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</p:cNvCxnSpPr>
          <p:nvPr/>
        </p:nvCxnSpPr>
        <p:spPr>
          <a:xfrm>
            <a:off x="1720278" y="4652647"/>
            <a:ext cx="0" cy="3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7111427" y="4652647"/>
            <a:ext cx="0" cy="3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  <a:endCxn id="89" idx="0"/>
          </p:cNvCxnSpPr>
          <p:nvPr/>
        </p:nvCxnSpPr>
        <p:spPr>
          <a:xfrm flipH="1">
            <a:off x="4271510" y="4989877"/>
            <a:ext cx="1378" cy="225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050113" y="5215702"/>
            <a:ext cx="2442794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assignment result</a:t>
            </a:r>
          </a:p>
        </p:txBody>
      </p:sp>
      <p:sp>
        <p:nvSpPr>
          <p:cNvPr id="92" name="矩形 91"/>
          <p:cNvSpPr/>
          <p:nvPr/>
        </p:nvSpPr>
        <p:spPr>
          <a:xfrm>
            <a:off x="2343710" y="1533451"/>
            <a:ext cx="3855602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time =  task time + average commute time within this group</a:t>
            </a:r>
          </a:p>
        </p:txBody>
      </p:sp>
      <p:cxnSp>
        <p:nvCxnSpPr>
          <p:cNvPr id="94" name="直接箭头连接符 93"/>
          <p:cNvCxnSpPr>
            <a:cxnSpLocks/>
            <a:stCxn id="92" idx="2"/>
            <a:endCxn id="9" idx="0"/>
          </p:cNvCxnSpPr>
          <p:nvPr/>
        </p:nvCxnSpPr>
        <p:spPr>
          <a:xfrm>
            <a:off x="4271511" y="1920312"/>
            <a:ext cx="0" cy="30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207246" y="4079110"/>
            <a:ext cx="14946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Fit;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Fit;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Fit;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Fit</a:t>
            </a:r>
          </a:p>
        </p:txBody>
      </p:sp>
      <p:sp>
        <p:nvSpPr>
          <p:cNvPr id="28" name="矩形 27"/>
          <p:cNvSpPr/>
          <p:nvPr/>
        </p:nvSpPr>
        <p:spPr>
          <a:xfrm>
            <a:off x="261292" y="163992"/>
            <a:ext cx="32816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lowchart of dynamic scheduling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9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73238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Suggested Algorithm optimization: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74031"/>
              </p:ext>
            </p:extLst>
          </p:nvPr>
        </p:nvGraphicFramePr>
        <p:xfrm>
          <a:off x="681815" y="1162371"/>
          <a:ext cx="7907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939">
                  <a:extLst>
                    <a:ext uri="{9D8B030D-6E8A-4147-A177-3AD203B41FA5}">
                      <a16:colId xmlns:a16="http://schemas.microsoft.com/office/drawing/2014/main" val="1017588443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1668189395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3726458779"/>
                    </a:ext>
                  </a:extLst>
                </a:gridCol>
                <a:gridCol w="1976939">
                  <a:extLst>
                    <a:ext uri="{9D8B030D-6E8A-4147-A177-3AD203B41FA5}">
                      <a16:colId xmlns:a16="http://schemas.microsoft.com/office/drawing/2014/main" val="405116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Efficiency*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O(nlogn + mlogn)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Best, ~90%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3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Worst, ~0%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Good, ~ 40%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O(nlogn + mlogn)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Worst, ~ 10%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18325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6332872"/>
            <a:ext cx="4384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the percentage of jobs that are properly assigned to agents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73797"/>
              </p:ext>
            </p:extLst>
          </p:nvPr>
        </p:nvGraphicFramePr>
        <p:xfrm>
          <a:off x="182880" y="3707616"/>
          <a:ext cx="86868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1017588443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68189395"/>
                    </a:ext>
                  </a:extLst>
                </a:gridCol>
                <a:gridCol w="1312785">
                  <a:extLst>
                    <a:ext uri="{9D8B030D-6E8A-4147-A177-3AD203B41FA5}">
                      <a16:colId xmlns:a16="http://schemas.microsoft.com/office/drawing/2014/main" val="2724072816"/>
                    </a:ext>
                  </a:extLst>
                </a:gridCol>
                <a:gridCol w="1041795">
                  <a:extLst>
                    <a:ext uri="{9D8B030D-6E8A-4147-A177-3AD203B41FA5}">
                      <a16:colId xmlns:a16="http://schemas.microsoft.com/office/drawing/2014/main" val="3726458779"/>
                    </a:ext>
                  </a:extLst>
                </a:gridCol>
                <a:gridCol w="1645199">
                  <a:extLst>
                    <a:ext uri="{9D8B030D-6E8A-4147-A177-3AD203B41FA5}">
                      <a16:colId xmlns:a16="http://schemas.microsoft.com/office/drawing/2014/main" val="3993550750"/>
                    </a:ext>
                  </a:extLst>
                </a:gridCol>
                <a:gridCol w="812251">
                  <a:extLst>
                    <a:ext uri="{9D8B030D-6E8A-4147-A177-3AD203B41FA5}">
                      <a16:colId xmlns:a16="http://schemas.microsoft.com/office/drawing/2014/main" val="4051161810"/>
                    </a:ext>
                  </a:extLst>
                </a:gridCol>
                <a:gridCol w="1554483">
                  <a:extLst>
                    <a:ext uri="{9D8B030D-6E8A-4147-A177-3AD203B41FA5}">
                      <a16:colId xmlns:a16="http://schemas.microsoft.com/office/drawing/2014/main" val="3931082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1000, n = 500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10000, n = 5000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100000, n = 50000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27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64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3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1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Fit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1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39420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on </a:t>
            </a:r>
            <a:r>
              <a:rPr lang="en-US" sz="2800" b="1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95654" y="1414520"/>
            <a:ext cx="813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https://github.com/rschmukler/agenda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59362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coefficients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4334" y="1306108"/>
                <a:ext cx="4154984" cy="2343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gents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……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34" y="1306108"/>
                <a:ext cx="4154984" cy="2343527"/>
              </a:xfrm>
              <a:prstGeom prst="rect">
                <a:avLst/>
              </a:prstGeom>
              <a:blipFill>
                <a:blip r:embed="rId3"/>
                <a:stretch>
                  <a:fillRect l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87255" y="4383006"/>
                <a:ext cx="2051524" cy="198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eights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5" y="4383006"/>
                <a:ext cx="2051524" cy="1981825"/>
              </a:xfrm>
              <a:prstGeom prst="rect">
                <a:avLst/>
              </a:prstGeom>
              <a:blipFill>
                <a:blip r:embed="rId4"/>
                <a:stretch>
                  <a:fillRect l="-6825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34545" y="1537053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agents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group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the number of parameters considered 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45" y="1537053"/>
                <a:ext cx="4572000" cy="923330"/>
              </a:xfrm>
              <a:prstGeom prst="rect">
                <a:avLst/>
              </a:prstGeom>
              <a:blipFill>
                <a:blip r:embed="rId5"/>
                <a:stretch>
                  <a:fillRect l="-106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383718" y="3780302"/>
                <a:ext cx="4154984" cy="2620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cores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m x 1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18" y="3780302"/>
                <a:ext cx="4154984" cy="2620526"/>
              </a:xfrm>
              <a:prstGeom prst="rect">
                <a:avLst/>
              </a:prstGeom>
              <a:blipFill>
                <a:blip r:embed="rId6"/>
                <a:stretch>
                  <a:fillRect l="-337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 rot="5400000">
                <a:off x="1941536" y="766345"/>
                <a:ext cx="422488" cy="107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41536" y="766345"/>
                <a:ext cx="422488" cy="1079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597179" y="900147"/>
            <a:ext cx="1111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availability 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 rot="5400000">
                <a:off x="2949988" y="863966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49988" y="863966"/>
                <a:ext cx="401777" cy="884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2708736" y="910821"/>
            <a:ext cx="8066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 rot="5400000">
                <a:off x="3628194" y="1171204"/>
                <a:ext cx="353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28194" y="1171204"/>
                <a:ext cx="353878" cy="276999"/>
              </a:xfrm>
              <a:prstGeom prst="rect">
                <a:avLst/>
              </a:prstGeom>
              <a:blipFill>
                <a:blip r:embed="rId9"/>
                <a:stretch>
                  <a:fillRect l="-267391" t="-118966" r="-182609" b="-1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3480199" y="903994"/>
            <a:ext cx="6543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istance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092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621997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of the whole system</a:t>
            </a:r>
          </a:p>
        </p:txBody>
      </p:sp>
      <p:sp>
        <p:nvSpPr>
          <p:cNvPr id="10" name="椭圆 9"/>
          <p:cNvSpPr/>
          <p:nvPr/>
        </p:nvSpPr>
        <p:spPr>
          <a:xfrm>
            <a:off x="562709" y="1298326"/>
            <a:ext cx="1688123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Manager</a:t>
            </a:r>
          </a:p>
        </p:txBody>
      </p:sp>
      <p:sp>
        <p:nvSpPr>
          <p:cNvPr id="11" name="椭圆 10"/>
          <p:cNvSpPr/>
          <p:nvPr/>
        </p:nvSpPr>
        <p:spPr>
          <a:xfrm>
            <a:off x="6878517" y="2447935"/>
            <a:ext cx="1688123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Manager</a:t>
            </a:r>
          </a:p>
        </p:txBody>
      </p:sp>
      <p:sp>
        <p:nvSpPr>
          <p:cNvPr id="12" name="椭圆 11"/>
          <p:cNvSpPr/>
          <p:nvPr/>
        </p:nvSpPr>
        <p:spPr>
          <a:xfrm>
            <a:off x="2439866" y="4997080"/>
            <a:ext cx="4130920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 (Library or Service)</a:t>
            </a:r>
          </a:p>
        </p:txBody>
      </p:sp>
      <p:cxnSp>
        <p:nvCxnSpPr>
          <p:cNvPr id="15" name="直接箭头连接符 14"/>
          <p:cNvCxnSpPr>
            <a:cxnSpLocks/>
            <a:stCxn id="11" idx="4"/>
            <a:endCxn id="12" idx="7"/>
          </p:cNvCxnSpPr>
          <p:nvPr/>
        </p:nvCxnSpPr>
        <p:spPr>
          <a:xfrm flipH="1">
            <a:off x="5965827" y="2940304"/>
            <a:ext cx="1756752" cy="21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09929" y="1718589"/>
            <a:ext cx="2234896" cy="335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10" idx="4"/>
            <a:endCxn id="12" idx="0"/>
          </p:cNvCxnSpPr>
          <p:nvPr/>
        </p:nvCxnSpPr>
        <p:spPr>
          <a:xfrm>
            <a:off x="1406771" y="1790695"/>
            <a:ext cx="3098555" cy="320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  <a:stCxn id="12" idx="0"/>
            <a:endCxn id="11" idx="3"/>
          </p:cNvCxnSpPr>
          <p:nvPr/>
        </p:nvCxnSpPr>
        <p:spPr>
          <a:xfrm flipV="1">
            <a:off x="4505326" y="2868198"/>
            <a:ext cx="2620411" cy="21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632635" y="4068875"/>
            <a:ext cx="263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scale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directly sent to scheduler;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separate into different queues based on department, job priority,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38267" y="5594018"/>
            <a:ext cx="7330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job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if there is suggested worker; if suggested worker is not available, find his college; preemption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find the workers have suitable skillset and availability (smaller distance to the job is preferred)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job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batch processing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binpacking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(online), finish it with fewest worker, least time, least com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2152" y="3454693"/>
            <a:ext cx="214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schedule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worker manager (worker with his assigned job)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some specific workers’ information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cancellation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952263" y="1995370"/>
            <a:ext cx="26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requested workers’ information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change of workers’ cancellation 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11668" y="3037128"/>
            <a:ext cx="18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back jobs without suitable workers</a:t>
            </a:r>
          </a:p>
        </p:txBody>
      </p:sp>
    </p:spTree>
    <p:extLst>
      <p:ext uri="{BB962C8B-B14F-4D97-AF65-F5344CB8AC3E}">
        <p14:creationId xmlns:p14="http://schemas.microsoft.com/office/powerpoint/2010/main" val="4694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1830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key component</a:t>
            </a:r>
          </a:p>
        </p:txBody>
      </p:sp>
      <p:sp>
        <p:nvSpPr>
          <p:cNvPr id="10" name="椭圆 9"/>
          <p:cNvSpPr/>
          <p:nvPr/>
        </p:nvSpPr>
        <p:spPr>
          <a:xfrm>
            <a:off x="562709" y="1298326"/>
            <a:ext cx="1688123" cy="4923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Manager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9808" y="2065151"/>
            <a:ext cx="873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tree: workers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name; id; skillset; available time; address;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CurrentJobList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manager (parent node); 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subordinate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assignedJob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(occupy worker’s available time by a task, add this job to worker’s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currentJobList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sendCancellation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case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issues when the worker can not finish his jobs)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finishJob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(send notification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remove this job from worker’s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currentJobList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jobCancellation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need to work on this job; retrieve the job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currentJobList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recover 	the corresponding time)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52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6311</TotalTime>
  <Words>945</Words>
  <Application>Microsoft Office PowerPoint</Application>
  <PresentationFormat>全屏显示(4:3)</PresentationFormat>
  <Paragraphs>223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xuefei zhao</dc:creator>
  <cp:lastModifiedBy>Xuefei Zhao</cp:lastModifiedBy>
  <cp:revision>577</cp:revision>
  <dcterms:created xsi:type="dcterms:W3CDTF">2014-12-10T16:51:46Z</dcterms:created>
  <dcterms:modified xsi:type="dcterms:W3CDTF">2017-04-22T01:19:57Z</dcterms:modified>
</cp:coreProperties>
</file>