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sldIdLst>
    <p:sldId id="256" r:id="rId3"/>
    <p:sldId id="257" r:id="rId4"/>
    <p:sldId id="258" r:id="rId5"/>
    <p:sldId id="259" r:id="rId6"/>
    <p:sldId id="266" r:id="rId7"/>
    <p:sldId id="260" r:id="rId8"/>
    <p:sldId id="261" r:id="rId9"/>
    <p:sldId id="263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2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.zahradka@seznam.cz" initials="v" lastIdx="2" clrIdx="0">
    <p:extLst>
      <p:ext uri="{19B8F6BF-5375-455C-9EA6-DF929625EA0E}">
        <p15:presenceInfo xmlns:p15="http://schemas.microsoft.com/office/powerpoint/2012/main" userId="d5cf523faf1c2b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>
        <p:guide orient="horz" pos="2160"/>
        <p:guide pos="20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5999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78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841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BDFE7A-2701-4DA6-8E90-BAA7D4C03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AE4B8A6-888E-4E83-9761-2245FEB64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1432CAB-B6C3-49A9-874E-07233F75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B2A6E15-2A60-4A46-81BA-D490C1E0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6882386-0394-43F4-953B-A856E2BA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5088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4134F4-03FD-4BB2-BBA4-8C0756EF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DF2C60-B958-42C8-8A0F-1EA7AB4C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9DBE529-EB4B-4DA2-9C6E-530099FB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E4F7C5-8E97-47E0-99ED-C6FDB611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C603915-CA91-448B-A9E4-0CD5182A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8786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3596A9-8762-491A-8FA9-EE044ACB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4BB7548-3462-45CC-91A7-A7BA17992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976529F-8E67-44D8-ADE9-B74F76E6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8C3F3A-D878-4094-93DD-6F5BE39E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56B1179-5371-4C9C-B32F-096B02FC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892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775699-0629-40A5-AAD8-61A4F54B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8EEC7D-8FB1-4980-8F27-E104AA97C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ACC0140-4F0C-4359-A104-E36389CEC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86447EE-2B57-4C8D-8940-A1170B6E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EDD0B06-CD7C-4C92-A2A6-9B2E37E5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3D3809B-5526-4B7E-A2DF-3879A7B9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8104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08526B-84A1-448B-90D2-FA436373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CDB7B6F-B4D4-4168-82A6-845FEABB6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9A4AC8D-84A4-4EEB-AC95-642CD8CE0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2C5C1C3-583B-41AB-AB72-1E21B18F4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289FF5D-E094-4BC1-AE20-04EE9BB59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1F398C7-8B7E-477F-88FC-A3C31017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222AEBA-4F56-4070-8D20-3B930686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E8FD884-B8DE-4DAC-A59E-53B421B8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7432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B288FD-015A-4286-8448-125CA8E9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F64C6E0-8E41-4194-848F-B1B38EA3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521465F-BEEC-489F-8BF5-A97F1E53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2A1E814-B814-415B-A216-F5212FFD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8347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842E511-477A-4213-B90D-5807B8AD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D3F9171-DFB8-4F62-874F-40355ADB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5D057AA-632E-42A2-991A-CDDC7A17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327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3A0F86-B868-46C7-BDB5-018C5EC7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05FFCD-602D-4A0B-8236-61263288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CD9DAEF-BE06-43CD-97C8-284B909E2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CE2ECE6-B2A0-4335-8AE4-18089694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895B54F-333F-4A7B-9983-94808450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01A2A8-8633-4C7E-B073-83020139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195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7075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E6D565-F609-47DC-9C20-9A09028E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77E9359-DC7D-4C0E-8AB4-41369AD7D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BEECA9E-4F69-4B95-9A2C-FFA1948DF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B849EBC-4F7D-4B69-9AAB-E78657FA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ECD5DEA-759C-4848-AC23-E6FD5CED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72DAD38-40B8-4895-8DAE-2D2A8D78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7590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1254BC-D895-4598-9FEE-3B81AD86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ECB5CAF-E600-4276-BE14-EFD9C8283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C00ABA2-CFE7-4860-AEA7-C1BA887E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DB1F140-927E-4BA6-A3BB-78A89533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A4A2675-50F3-4E36-B705-91D8C628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1602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ED503B9-8BA9-4CA7-9B19-795C62490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7719CB9-DA73-4FDC-BFC1-44F50D962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2C2F2E1-19CB-4EDE-9D00-29C9D903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6A4E473-BDDA-4663-BA20-42F7E9B5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4EF9C6-E49C-41EB-9255-A34CE86D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989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419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800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024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695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841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745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99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937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5A1901D-3846-4D8E-A480-494A34FA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72D9C49-4882-426E-A5D9-7BB518340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1FD826B-A3E3-4A81-9432-4B6C61038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9B690-A129-492C-A616-A85E8957C68A}" type="datetimeFigureOut">
              <a:rPr lang="cs-CZ" smtClean="0"/>
              <a:t>17.01.2021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51E56C4-7D75-43A4-9DE4-459CAA11B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DB4689-E025-474F-8555-95A583D60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F819-7A97-4822-A2A5-4E09E529E24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87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F83622-9C51-462D-849C-7930BC3F9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406"/>
            <a:ext cx="12192000" cy="686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92DE6BF-9211-47F3-AA36-EBFE40289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3"/>
            <a:ext cx="9418320" cy="2944084"/>
          </a:xfrm>
        </p:spPr>
        <p:txBody>
          <a:bodyPr>
            <a:normAutofit fontScale="90000"/>
          </a:bodyPr>
          <a:lstStyle/>
          <a:p>
            <a:br>
              <a:rPr lang="cs-CZ" dirty="0"/>
            </a:br>
            <a:br>
              <a:rPr lang="cs-CZ" dirty="0"/>
            </a:br>
            <a:br>
              <a:rPr lang="cs-CZ" dirty="0"/>
            </a:br>
            <a:r>
              <a:rPr lang="cs-CZ" sz="7300" dirty="0"/>
              <a:t>Kalkulačka</a:t>
            </a:r>
            <a:br>
              <a:rPr lang="cs-CZ" dirty="0"/>
            </a:br>
            <a:r>
              <a:rPr lang="cs-CZ" sz="3100" dirty="0"/>
              <a:t>Velký projekt předmětu BPC-PP2</a:t>
            </a:r>
            <a:br>
              <a:rPr lang="cs-CZ" dirty="0"/>
            </a:br>
            <a:endParaRPr lang="cs-C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797C01-AD12-4343-9A8C-6E992C1A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9"/>
            <a:ext cx="12192000" cy="2669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AE56C66-A50E-480F-8D04-6884DDEDB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611756"/>
            <a:ext cx="9418320" cy="1560443"/>
          </a:xfrm>
        </p:spPr>
        <p:txBody>
          <a:bodyPr>
            <a:normAutofit/>
          </a:bodyPr>
          <a:lstStyle/>
          <a:p>
            <a:endParaRPr lang="cs-CZ" dirty="0">
              <a:solidFill>
                <a:srgbClr val="FFFFFF">
                  <a:alpha val="80000"/>
                </a:srgbClr>
              </a:solidFill>
            </a:endParaRPr>
          </a:p>
          <a:p>
            <a:r>
              <a:rPr lang="cs-CZ" dirty="0">
                <a:solidFill>
                  <a:schemeClr val="bg1">
                    <a:alpha val="80000"/>
                  </a:schemeClr>
                </a:solidFill>
              </a:rPr>
              <a:t>Autor: Václav Zahrádka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913D785-E4FF-4868-B48D-8F8CE1ED2917}"/>
              </a:ext>
            </a:extLst>
          </p:cNvPr>
          <p:cNvSpPr txBox="1"/>
          <p:nvPr/>
        </p:nvSpPr>
        <p:spPr>
          <a:xfrm>
            <a:off x="10163175" y="620191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17. ledna 2021</a:t>
            </a:r>
          </a:p>
        </p:txBody>
      </p:sp>
    </p:spTree>
    <p:extLst>
      <p:ext uri="{BB962C8B-B14F-4D97-AF65-F5344CB8AC3E}">
        <p14:creationId xmlns:p14="http://schemas.microsoft.com/office/powerpoint/2010/main" val="2886788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tx1">
                <a:lumMod val="85000"/>
                <a:lumOff val="15000"/>
              </a:schemeClr>
            </a:gs>
            <a:gs pos="2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38ED0E-4387-431B-8417-EBEE1806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Blok 8</a:t>
            </a:r>
            <a:endParaRPr lang="cs-CZ" dirty="0"/>
          </a:p>
        </p:txBody>
      </p:sp>
      <p:graphicFrame>
        <p:nvGraphicFramePr>
          <p:cNvPr id="18" name="Zástupný obsah 17">
            <a:extLst>
              <a:ext uri="{FF2B5EF4-FFF2-40B4-BE49-F238E27FC236}">
                <a16:creationId xmlns:a16="http://schemas.microsoft.com/office/drawing/2014/main" id="{3D8DBC7A-E49A-43F5-876C-0ACCCC588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320054"/>
              </p:ext>
            </p:extLst>
          </p:nvPr>
        </p:nvGraphicFramePr>
        <p:xfrm>
          <a:off x="838200" y="4476922"/>
          <a:ext cx="6909079" cy="2286000"/>
        </p:xfrm>
        <a:graphic>
          <a:graphicData uri="http://schemas.openxmlformats.org/drawingml/2006/table">
            <a:tbl>
              <a:tblPr/>
              <a:tblGrid>
                <a:gridCol w="298530">
                  <a:extLst>
                    <a:ext uri="{9D8B030D-6E8A-4147-A177-3AD203B41FA5}">
                      <a16:colId xmlns:a16="http://schemas.microsoft.com/office/drawing/2014/main" val="2984001284"/>
                    </a:ext>
                  </a:extLst>
                </a:gridCol>
                <a:gridCol w="6610549">
                  <a:extLst>
                    <a:ext uri="{9D8B030D-6E8A-4147-A177-3AD203B41FA5}">
                      <a16:colId xmlns:a16="http://schemas.microsoft.com/office/drawing/2014/main" val="97198129"/>
                    </a:ext>
                  </a:extLst>
                </a:gridCol>
              </a:tblGrid>
              <a:tr h="15087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 Blok 8: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979757"/>
                  </a:ext>
                </a:extLst>
              </a:tr>
              <a:tr h="15087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btn_1 = tk.Button(win, </a:t>
                      </a:r>
                      <a:r>
                        <a:rPr lang="en-US" sz="1200" b="0" i="0" u="none" strike="noStrike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i="0" u="none" strike="noStrike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 1 '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b="0" i="0" u="none" strike="noStrike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fg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i="0" u="none" strike="noStrike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'white'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b="0" i="0" u="none" strike="noStrike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bg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i="0" u="none" strike="noStrike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'gray'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413002"/>
                  </a:ext>
                </a:extLst>
              </a:tr>
              <a:tr h="15087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b="0" i="0" u="none" strike="noStrike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command</a:t>
                      </a:r>
                      <a:r>
                        <a:rPr lang="en-US" sz="12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200" b="0" i="0" u="none" strike="noStrike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lambda</a:t>
                      </a:r>
                      <a:r>
                        <a:rPr lang="en-US" sz="12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  </a:t>
                      </a:r>
                      <a:r>
                        <a:rPr lang="en-US" sz="1200" b="0" i="0" u="none" strike="noStrike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btn_pressed</a:t>
                      </a:r>
                      <a:r>
                        <a:rPr lang="en-US" sz="12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), </a:t>
                      </a:r>
                      <a:r>
                        <a:rPr lang="en-US" sz="1200" b="0" i="0" u="none" strike="noStrike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height</a:t>
                      </a:r>
                      <a:r>
                        <a:rPr lang="en-US" sz="12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b="0" i="0" u="none" strike="noStrike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width</a:t>
                      </a:r>
                      <a:r>
                        <a:rPr lang="en-US" sz="12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12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796282"/>
                  </a:ext>
                </a:extLst>
              </a:tr>
              <a:tr h="15087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btn_1.grid(</a:t>
                      </a:r>
                      <a:r>
                        <a:rPr lang="en-US" sz="1200" b="0" i="0" u="none" strike="noStrike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row</a:t>
                      </a:r>
                      <a:r>
                        <a:rPr lang="en-US" sz="12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2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b="0" i="0" u="none" strike="noStrike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US" sz="12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i="0" u="none" strike="noStrike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088190"/>
                  </a:ext>
                </a:extLst>
              </a:tr>
              <a:tr h="15087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50"/>
                  </a:ext>
                </a:extLst>
              </a:tr>
              <a:tr h="15087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95842"/>
                  </a:ext>
                </a:extLst>
              </a:tr>
              <a:tr h="15087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670284"/>
                  </a:ext>
                </a:extLst>
              </a:tr>
              <a:tr h="15087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btn_Clear_ent = tk.Button(win, </a:t>
                      </a:r>
                      <a:r>
                        <a:rPr lang="cs-CZ" sz="1200" b="0" i="0" u="none" strike="noStrike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cs-CZ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cs-CZ" sz="1200" b="0" i="0" u="none" strike="noStrike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 DEL '</a:t>
                      </a:r>
                      <a:r>
                        <a:rPr lang="cs-CZ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cs-CZ" sz="1200" b="0" i="0" u="none" strike="noStrike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fg</a:t>
                      </a:r>
                      <a:r>
                        <a:rPr lang="cs-CZ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cs-CZ" sz="1200" b="0" i="0" u="none" strike="noStrike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'white'</a:t>
                      </a:r>
                      <a:r>
                        <a:rPr lang="cs-CZ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cs-CZ" sz="1200" b="0" i="0" u="none" strike="noStrike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bg</a:t>
                      </a:r>
                      <a:r>
                        <a:rPr lang="cs-CZ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cs-CZ" sz="1200" b="0" i="0" u="none" strike="noStrike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'Orange'</a:t>
                      </a:r>
                      <a:r>
                        <a:rPr lang="cs-CZ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963159"/>
                  </a:ext>
                </a:extLst>
              </a:tr>
              <a:tr h="15087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200" b="0" i="0" u="none" strike="noStrike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command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200" b="0" i="0" u="none" strike="noStrike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lambda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 btn_DEL_pressed(), </a:t>
                      </a:r>
                      <a:r>
                        <a:rPr lang="en-US" sz="1200" b="0" i="0" u="none" strike="noStrike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height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i="0" u="none" strike="noStrike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b="0" i="0" u="none" strike="noStrike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width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i="0" u="none" strike="noStrike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500623"/>
                  </a:ext>
                </a:extLst>
              </a:tr>
              <a:tr h="15087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btn_Clear_ent.grid(</a:t>
                      </a:r>
                      <a:r>
                        <a:rPr lang="en-US" sz="1200" b="0" i="0" u="none" strike="noStrike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row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i="0" u="none" strike="noStrike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b="0" i="0" u="none" strike="noStrike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200" b="0" i="0" u="none" strike="noStrike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'1'</a:t>
                      </a:r>
                      <a:r>
                        <a:rPr lang="en-US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844236"/>
                  </a:ext>
                </a:extLst>
              </a:tr>
              <a:tr h="15087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65698"/>
                  </a:ext>
                </a:extLst>
              </a:tr>
              <a:tr h="15087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win.mainloop</a:t>
                      </a:r>
                      <a:r>
                        <a:rPr lang="cs-CZ" sz="12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466211"/>
                  </a:ext>
                </a:extLst>
              </a:tr>
            </a:tbl>
          </a:graphicData>
        </a:graphic>
      </p:graphicFrame>
      <p:sp>
        <p:nvSpPr>
          <p:cNvPr id="19" name="TextovéPole 18">
            <a:extLst>
              <a:ext uri="{FF2B5EF4-FFF2-40B4-BE49-F238E27FC236}">
                <a16:creationId xmlns:a16="http://schemas.microsoft.com/office/drawing/2014/main" id="{C6EF9BD1-7761-4B4F-9C05-98D9FAFE4185}"/>
              </a:ext>
            </a:extLst>
          </p:cNvPr>
          <p:cNvSpPr txBox="1"/>
          <p:nvPr/>
        </p:nvSpPr>
        <p:spPr>
          <a:xfrm>
            <a:off x="344693" y="1416824"/>
            <a:ext cx="113007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Řádek 51 + 52</a:t>
            </a:r>
            <a:r>
              <a:rPr lang="cs-CZ" sz="2400" dirty="0"/>
              <a:t>: vytvořím šedé tlačítko btn_1 (nápis 1), které po stisknutí napíše číslo 1 do 	</a:t>
            </a:r>
            <a:r>
              <a:rPr lang="cs-CZ" sz="2400" dirty="0" err="1"/>
              <a:t>displaye</a:t>
            </a:r>
            <a:endParaRPr lang="cs-CZ" sz="2400" dirty="0"/>
          </a:p>
          <a:p>
            <a:r>
              <a:rPr lang="cs-CZ" sz="2400" b="1" dirty="0"/>
              <a:t>Řádek 53</a:t>
            </a:r>
            <a:r>
              <a:rPr lang="cs-CZ" sz="2400" dirty="0"/>
              <a:t>: tímto umístím tlačítko do řádku 4 a sloupce 0</a:t>
            </a:r>
          </a:p>
          <a:p>
            <a:pPr marL="342900" indent="-342900">
              <a:buFontTx/>
              <a:buChar char="-"/>
            </a:pPr>
            <a:r>
              <a:rPr lang="cs-CZ" sz="2400" dirty="0"/>
              <a:t>podobně vytvořím ostatní tlačítka pomocí </a:t>
            </a:r>
            <a:r>
              <a:rPr lang="cs-CZ" sz="2400" dirty="0" err="1"/>
              <a:t>tk.Button</a:t>
            </a:r>
            <a:r>
              <a:rPr lang="cs-CZ" sz="2400" dirty="0"/>
              <a:t>() a zvolím patřičné umístění pomocí metody .</a:t>
            </a:r>
            <a:r>
              <a:rPr lang="cs-CZ" sz="2400" dirty="0" err="1"/>
              <a:t>grid</a:t>
            </a:r>
            <a:r>
              <a:rPr lang="cs-CZ" sz="2400" dirty="0"/>
              <a:t>()</a:t>
            </a:r>
          </a:p>
          <a:p>
            <a:pPr marL="342900" indent="-342900">
              <a:buFontTx/>
              <a:buChar char="-"/>
            </a:pPr>
            <a:r>
              <a:rPr lang="cs-CZ" sz="2400" dirty="0"/>
              <a:t>parametrem </a:t>
            </a:r>
            <a:r>
              <a:rPr lang="cs-CZ" sz="2400" dirty="0" err="1"/>
              <a:t>fg</a:t>
            </a:r>
            <a:r>
              <a:rPr lang="cs-CZ" sz="2400" dirty="0"/>
              <a:t> zvolím barvu popředí (nápisu) a parametrem </a:t>
            </a:r>
            <a:r>
              <a:rPr lang="cs-CZ" sz="2400" dirty="0" err="1"/>
              <a:t>bg</a:t>
            </a:r>
            <a:r>
              <a:rPr lang="cs-CZ" sz="2400" dirty="0"/>
              <a:t> barvu pozadí (tlačítka)</a:t>
            </a:r>
          </a:p>
          <a:p>
            <a:pPr marL="342900" indent="-342900">
              <a:buFontTx/>
              <a:buChar char="-"/>
            </a:pPr>
            <a:r>
              <a:rPr lang="cs-CZ" sz="2400" dirty="0"/>
              <a:t>do parametru </a:t>
            </a:r>
            <a:r>
              <a:rPr lang="cs-CZ" sz="2400" dirty="0" err="1"/>
              <a:t>command</a:t>
            </a:r>
            <a:r>
              <a:rPr lang="cs-CZ" sz="2400" dirty="0"/>
              <a:t> přiřadím funkci, která se provede po stisknutí tlačítka</a:t>
            </a:r>
          </a:p>
          <a:p>
            <a:r>
              <a:rPr lang="cs-CZ" sz="2400" b="1" dirty="0"/>
              <a:t>Řádek 134</a:t>
            </a:r>
            <a:r>
              <a:rPr lang="cs-CZ" sz="2400" dirty="0"/>
              <a:t>: tento příkaz spustí GUI – funguje jako nekonečná smyčka</a:t>
            </a:r>
          </a:p>
        </p:txBody>
      </p:sp>
    </p:spTree>
    <p:extLst>
      <p:ext uri="{BB962C8B-B14F-4D97-AF65-F5344CB8AC3E}">
        <p14:creationId xmlns:p14="http://schemas.microsoft.com/office/powerpoint/2010/main" val="2840261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A1FC82-21A0-43EE-948C-135D93A5D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F83622-9C51-462D-849C-7930BC3F9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406"/>
            <a:ext cx="12192000" cy="686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5ECE4E9-0B54-437E-B9FB-84CFA10B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3"/>
            <a:ext cx="9418320" cy="2944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cs-CZ" sz="7200" dirty="0"/>
              <a:t>KONEC</a:t>
            </a:r>
            <a:endParaRPr lang="en-US" sz="7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797C01-AD12-4343-9A8C-6E992C1A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9"/>
            <a:ext cx="12192000" cy="2669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C4877B6-1D0E-4AF3-A144-8F627E9AF8D7}"/>
              </a:ext>
            </a:extLst>
          </p:cNvPr>
          <p:cNvSpPr txBox="1"/>
          <p:nvPr/>
        </p:nvSpPr>
        <p:spPr>
          <a:xfrm>
            <a:off x="1261872" y="5547242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>
                <a:solidFill>
                  <a:schemeClr val="bg1">
                    <a:lumMod val="95000"/>
                  </a:schemeClr>
                </a:solidFill>
              </a:rPr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88369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tx1">
                <a:lumMod val="85000"/>
                <a:lumOff val="15000"/>
              </a:schemeClr>
            </a:gs>
            <a:gs pos="2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524E07-8436-4657-ABE8-5D3C2D18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Blok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62CC2D-FCF8-4654-B788-6F324B3D7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884619"/>
            <a:ext cx="106833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b="1" dirty="0">
                <a:latin typeface="+mj-lt"/>
                <a:ea typeface="+mj-ea"/>
                <a:cs typeface="+mj-cs"/>
              </a:rPr>
              <a:t>Řádek 2</a:t>
            </a:r>
            <a:r>
              <a:rPr lang="cs-CZ" sz="2400" dirty="0">
                <a:latin typeface="+mj-lt"/>
                <a:ea typeface="+mj-ea"/>
                <a:cs typeface="+mj-cs"/>
              </a:rPr>
              <a:t>: slouží k importování modulu </a:t>
            </a:r>
            <a:r>
              <a:rPr lang="cs-CZ" sz="2400" dirty="0" err="1">
                <a:latin typeface="+mj-lt"/>
                <a:ea typeface="+mj-ea"/>
                <a:cs typeface="+mj-cs"/>
              </a:rPr>
              <a:t>tkinter</a:t>
            </a:r>
            <a:r>
              <a:rPr lang="cs-CZ" sz="2400" dirty="0">
                <a:latin typeface="+mj-lt"/>
                <a:ea typeface="+mj-ea"/>
                <a:cs typeface="+mj-cs"/>
              </a:rPr>
              <a:t>, kde jsou příkazy pro GUI</a:t>
            </a:r>
          </a:p>
          <a:p>
            <a:pPr marL="0" indent="0">
              <a:buNone/>
            </a:pPr>
            <a:r>
              <a:rPr lang="cs-CZ" sz="2400" dirty="0">
                <a:latin typeface="+mj-lt"/>
                <a:ea typeface="+mj-ea"/>
                <a:cs typeface="+mj-cs"/>
              </a:rPr>
              <a:t>	   pojmenuji ho jako </a:t>
            </a:r>
            <a:r>
              <a:rPr lang="cs-CZ" sz="2400" dirty="0" err="1">
                <a:latin typeface="+mj-lt"/>
                <a:ea typeface="+mj-ea"/>
                <a:cs typeface="+mj-cs"/>
              </a:rPr>
              <a:t>tk</a:t>
            </a:r>
            <a:r>
              <a:rPr lang="cs-CZ" sz="2400" dirty="0">
                <a:latin typeface="+mj-lt"/>
                <a:ea typeface="+mj-ea"/>
                <a:cs typeface="+mj-cs"/>
              </a:rPr>
              <a:t> -&gt; v dalších příkazech se tak odvolávám na tento modul</a:t>
            </a:r>
          </a:p>
          <a:p>
            <a:pPr marL="0" indent="0">
              <a:buNone/>
            </a:pPr>
            <a:r>
              <a:rPr lang="cs-CZ" sz="2400" b="1" dirty="0">
                <a:latin typeface="+mj-lt"/>
                <a:ea typeface="+mj-ea"/>
                <a:cs typeface="+mj-cs"/>
              </a:rPr>
              <a:t>Řádek 4</a:t>
            </a:r>
            <a:r>
              <a:rPr lang="cs-CZ" sz="2400" dirty="0">
                <a:latin typeface="+mj-lt"/>
                <a:ea typeface="+mj-ea"/>
                <a:cs typeface="+mj-cs"/>
              </a:rPr>
              <a:t>: vytvořím prázdný </a:t>
            </a:r>
            <a:r>
              <a:rPr lang="cs-CZ" sz="2400" dirty="0" err="1">
                <a:latin typeface="+mj-lt"/>
                <a:ea typeface="+mj-ea"/>
                <a:cs typeface="+mj-cs"/>
              </a:rPr>
              <a:t>string</a:t>
            </a:r>
            <a:r>
              <a:rPr lang="cs-CZ" sz="2400" dirty="0">
                <a:latin typeface="+mj-lt"/>
                <a:ea typeface="+mj-ea"/>
                <a:cs typeface="+mj-cs"/>
              </a:rPr>
              <a:t> </a:t>
            </a:r>
            <a:r>
              <a:rPr lang="cs-CZ" sz="2400" dirty="0" err="1">
                <a:latin typeface="+mj-lt"/>
                <a:ea typeface="+mj-ea"/>
                <a:cs typeface="+mj-cs"/>
              </a:rPr>
              <a:t>calc_expr</a:t>
            </a:r>
            <a:r>
              <a:rPr lang="cs-CZ" sz="2400" dirty="0">
                <a:latin typeface="+mj-lt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19" name="Tabulka 18">
            <a:extLst>
              <a:ext uri="{FF2B5EF4-FFF2-40B4-BE49-F238E27FC236}">
                <a16:creationId xmlns:a16="http://schemas.microsoft.com/office/drawing/2014/main" id="{F2421AE9-BEE6-4BA2-B34A-B6C2E9AAB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294981"/>
              </p:ext>
            </p:extLst>
          </p:nvPr>
        </p:nvGraphicFramePr>
        <p:xfrm>
          <a:off x="838200" y="4767319"/>
          <a:ext cx="2884714" cy="1188720"/>
        </p:xfrm>
        <a:graphic>
          <a:graphicData uri="http://schemas.openxmlformats.org/drawingml/2006/table">
            <a:tbl>
              <a:tblPr/>
              <a:tblGrid>
                <a:gridCol w="225490">
                  <a:extLst>
                    <a:ext uri="{9D8B030D-6E8A-4147-A177-3AD203B41FA5}">
                      <a16:colId xmlns:a16="http://schemas.microsoft.com/office/drawing/2014/main" val="593547027"/>
                    </a:ext>
                  </a:extLst>
                </a:gridCol>
                <a:gridCol w="2659224">
                  <a:extLst>
                    <a:ext uri="{9D8B030D-6E8A-4147-A177-3AD203B41FA5}">
                      <a16:colId xmlns:a16="http://schemas.microsoft.com/office/drawing/2014/main" val="4073599599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/>
                      <a:r>
                        <a:rPr lang="cs-CZ" sz="1800" b="0" i="0" u="none" strike="noStrike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 Blok 1: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02627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cs-CZ" sz="1800" b="0" i="0" u="none" strike="noStrike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tkinter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cs-CZ" sz="1800" b="0" i="0" u="none" strike="noStrike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cs-CZ" sz="1800" b="0" i="0" u="none" strike="noStrike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tk</a:t>
                      </a:r>
                      <a:endParaRPr lang="cs-CZ" sz="1800" b="0" i="0" u="none" strike="noStrike" dirty="0">
                        <a:solidFill>
                          <a:srgbClr val="C586C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4453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0885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calc_expr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cs-CZ" sz="1800" b="0" i="0" u="none" strike="noStrike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386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962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tx1">
                <a:lumMod val="85000"/>
                <a:lumOff val="15000"/>
              </a:schemeClr>
            </a:gs>
            <a:gs pos="2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477697-A535-46AC-8FC2-C03E2D83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Blok 2</a:t>
            </a:r>
            <a:endParaRPr lang="cs-CZ" dirty="0"/>
          </a:p>
        </p:txBody>
      </p:sp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C387B6ED-414E-4E5C-9520-CF39D83D2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540540"/>
              </p:ext>
            </p:extLst>
          </p:nvPr>
        </p:nvGraphicFramePr>
        <p:xfrm>
          <a:off x="838200" y="5288531"/>
          <a:ext cx="4930581" cy="1485900"/>
        </p:xfrm>
        <a:graphic>
          <a:graphicData uri="http://schemas.openxmlformats.org/drawingml/2006/table">
            <a:tbl>
              <a:tblPr/>
              <a:tblGrid>
                <a:gridCol w="271433">
                  <a:extLst>
                    <a:ext uri="{9D8B030D-6E8A-4147-A177-3AD203B41FA5}">
                      <a16:colId xmlns:a16="http://schemas.microsoft.com/office/drawing/2014/main" val="3240902850"/>
                    </a:ext>
                  </a:extLst>
                </a:gridCol>
                <a:gridCol w="4659148">
                  <a:extLst>
                    <a:ext uri="{9D8B030D-6E8A-4147-A177-3AD203B41FA5}">
                      <a16:colId xmlns:a16="http://schemas.microsoft.com/office/drawing/2014/main" val="1700516615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 Blok 2:  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7776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cs-CZ" sz="1800" b="0" i="0" u="none" strike="noStrike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btn_pressed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cs-CZ" sz="1800" b="0" i="0" u="none" strike="noStrike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): </a:t>
                      </a:r>
                      <a:endParaRPr lang="cs-CZ" sz="1800" b="0" i="0" u="none" strike="noStrike" dirty="0">
                        <a:solidFill>
                          <a:srgbClr val="569C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0491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cs-CZ" sz="1800" b="0" i="0" u="none" strike="noStrike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global</a:t>
                      </a:r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calc_expr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35535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calc_expr = calc_expr + </a:t>
                      </a:r>
                      <a:r>
                        <a:rPr lang="pt-BR" sz="1800" b="0" i="0" u="none" strike="noStrike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pt-BR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(num)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0013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cs-CZ" sz="1800" b="0" i="0" u="none" strike="noStrike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disp_expr.set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cs-CZ" sz="1800" b="0" i="0" u="none" strike="noStrike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calc_expr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536411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48112010-2320-4A78-AD83-40BD886B3316}"/>
              </a:ext>
            </a:extLst>
          </p:cNvPr>
          <p:cNvSpPr txBox="1"/>
          <p:nvPr/>
        </p:nvSpPr>
        <p:spPr>
          <a:xfrm>
            <a:off x="139959" y="1670179"/>
            <a:ext cx="118125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Řádek 7</a:t>
            </a:r>
            <a:r>
              <a:rPr lang="cs-CZ" sz="2400" dirty="0"/>
              <a:t>: definuji funkci </a:t>
            </a:r>
            <a:r>
              <a:rPr lang="cs-CZ" sz="2400" dirty="0" err="1"/>
              <a:t>btn_pressed</a:t>
            </a:r>
            <a:r>
              <a:rPr lang="cs-CZ" sz="2400" dirty="0"/>
              <a:t> s parametrem </a:t>
            </a:r>
            <a:r>
              <a:rPr lang="cs-CZ" sz="2400" dirty="0" err="1"/>
              <a:t>num</a:t>
            </a:r>
            <a:endParaRPr lang="cs-CZ" sz="2400" dirty="0"/>
          </a:p>
          <a:p>
            <a:r>
              <a:rPr lang="cs-CZ" sz="2400" b="1" dirty="0"/>
              <a:t>Řádek 8</a:t>
            </a:r>
            <a:r>
              <a:rPr lang="cs-CZ" sz="2400" dirty="0"/>
              <a:t>: příkaz </a:t>
            </a:r>
            <a:r>
              <a:rPr lang="cs-CZ" sz="2400" dirty="0" err="1"/>
              <a:t>global</a:t>
            </a:r>
            <a:r>
              <a:rPr lang="cs-CZ" sz="2400" dirty="0"/>
              <a:t> slouží k nalezení proměnné </a:t>
            </a:r>
            <a:r>
              <a:rPr lang="cs-CZ" sz="2400" dirty="0" err="1"/>
              <a:t>calc_expr</a:t>
            </a:r>
            <a:r>
              <a:rPr lang="cs-CZ" sz="2400" dirty="0"/>
              <a:t> mimo oblast definování funkce    		   (řádky 7 až 10)</a:t>
            </a:r>
          </a:p>
          <a:p>
            <a:r>
              <a:rPr lang="cs-CZ" sz="2400" b="1" dirty="0"/>
              <a:t>Řádek 9</a:t>
            </a:r>
            <a:r>
              <a:rPr lang="cs-CZ" sz="2400" dirty="0"/>
              <a:t>: po stisku daného tlačítka tato funkce rozšíří </a:t>
            </a:r>
            <a:r>
              <a:rPr lang="cs-CZ" sz="2400" dirty="0" err="1"/>
              <a:t>string</a:t>
            </a:r>
            <a:r>
              <a:rPr lang="cs-CZ" sz="2400" dirty="0"/>
              <a:t> </a:t>
            </a:r>
            <a:r>
              <a:rPr lang="cs-CZ" sz="2400" dirty="0" err="1"/>
              <a:t>calc_expr</a:t>
            </a:r>
            <a:r>
              <a:rPr lang="cs-CZ" sz="2400" dirty="0"/>
              <a:t> o symbol na tlačítku 			   (parametr </a:t>
            </a:r>
            <a:r>
              <a:rPr lang="cs-CZ" sz="2400" dirty="0" err="1"/>
              <a:t>num</a:t>
            </a:r>
            <a:r>
              <a:rPr lang="cs-CZ" sz="2400" dirty="0"/>
              <a:t>)</a:t>
            </a:r>
          </a:p>
          <a:p>
            <a:r>
              <a:rPr lang="cs-CZ" sz="2400" b="1" dirty="0"/>
              <a:t>Řádek 10</a:t>
            </a:r>
            <a:r>
              <a:rPr lang="cs-CZ" sz="2400" dirty="0"/>
              <a:t>: proměnnou </a:t>
            </a:r>
            <a:r>
              <a:rPr lang="cs-CZ" sz="2400" dirty="0" err="1"/>
              <a:t>disp_expr</a:t>
            </a:r>
            <a:r>
              <a:rPr lang="cs-CZ" sz="2400" dirty="0"/>
              <a:t> změním na </a:t>
            </a:r>
            <a:r>
              <a:rPr lang="cs-CZ" sz="2400" dirty="0" err="1"/>
              <a:t>string</a:t>
            </a:r>
            <a:r>
              <a:rPr lang="cs-CZ" sz="2400" dirty="0"/>
              <a:t> proměnné </a:t>
            </a:r>
            <a:r>
              <a:rPr lang="cs-CZ" sz="2400" dirty="0" err="1"/>
              <a:t>calc_expr</a:t>
            </a:r>
            <a:endParaRPr lang="cs-CZ" sz="2400" dirty="0"/>
          </a:p>
          <a:p>
            <a:r>
              <a:rPr lang="cs-CZ" sz="2400" dirty="0"/>
              <a:t>Pozn.: tato funkce se provede vždy po stisku tlačítka na kalkulačce (kromě tlačítek DEL, AC a 	  	</a:t>
            </a:r>
            <a:r>
              <a:rPr lang="cs-CZ" sz="2400"/>
              <a:t>      „rovná se“)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271042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tx1">
                <a:lumMod val="85000"/>
                <a:lumOff val="15000"/>
              </a:schemeClr>
            </a:gs>
            <a:gs pos="2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8D51DB-79F9-4D2A-86AA-64AD6D65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Blok 3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37BB15C-4735-4DCC-A428-B30E366FA16C}"/>
              </a:ext>
            </a:extLst>
          </p:cNvPr>
          <p:cNvSpPr txBox="1"/>
          <p:nvPr/>
        </p:nvSpPr>
        <p:spPr>
          <a:xfrm>
            <a:off x="838200" y="35592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graphicFrame>
        <p:nvGraphicFramePr>
          <p:cNvPr id="19" name="Zástupný obsah 18">
            <a:extLst>
              <a:ext uri="{FF2B5EF4-FFF2-40B4-BE49-F238E27FC236}">
                <a16:creationId xmlns:a16="http://schemas.microsoft.com/office/drawing/2014/main" id="{D2BBB9C8-0AC7-48D0-9457-D839F2B49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610865"/>
              </p:ext>
            </p:extLst>
          </p:nvPr>
        </p:nvGraphicFramePr>
        <p:xfrm>
          <a:off x="838200" y="4602474"/>
          <a:ext cx="4497475" cy="2095500"/>
        </p:xfrm>
        <a:graphic>
          <a:graphicData uri="http://schemas.openxmlformats.org/drawingml/2006/table">
            <a:tbl>
              <a:tblPr/>
              <a:tblGrid>
                <a:gridCol w="267119">
                  <a:extLst>
                    <a:ext uri="{9D8B030D-6E8A-4147-A177-3AD203B41FA5}">
                      <a16:colId xmlns:a16="http://schemas.microsoft.com/office/drawing/2014/main" val="2247554067"/>
                    </a:ext>
                  </a:extLst>
                </a:gridCol>
                <a:gridCol w="4230356">
                  <a:extLst>
                    <a:ext uri="{9D8B030D-6E8A-4147-A177-3AD203B41FA5}">
                      <a16:colId xmlns:a16="http://schemas.microsoft.com/office/drawing/2014/main" val="1621280857"/>
                    </a:ext>
                  </a:extLst>
                </a:gridCol>
              </a:tblGrid>
              <a:tr h="184136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#Blok 3: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928033"/>
                  </a:ext>
                </a:extLst>
              </a:tr>
              <a:tr h="184136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cs-CZ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cs-CZ" sz="1200" b="0" i="0" u="none" strike="noStrike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btn_eq_pressed</a:t>
                      </a:r>
                      <a:r>
                        <a:rPr lang="cs-CZ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(): </a:t>
                      </a:r>
                      <a:endParaRPr lang="cs-CZ" sz="1200" b="0" i="0" u="none" strike="noStrike">
                        <a:solidFill>
                          <a:srgbClr val="569C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674747"/>
                  </a:ext>
                </a:extLst>
              </a:tr>
              <a:tr h="184136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cs-CZ" sz="1200" b="0" i="0" u="none" strike="noStrike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try</a:t>
                      </a:r>
                      <a:r>
                        <a:rPr lang="cs-CZ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86716"/>
                  </a:ext>
                </a:extLst>
              </a:tr>
              <a:tr h="184136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cs-CZ" sz="1200" b="0" i="0" u="none" strike="noStrike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global</a:t>
                      </a:r>
                      <a:r>
                        <a:rPr lang="cs-CZ" sz="12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cs-CZ" sz="1200" b="0" i="0" u="none" strike="noStrike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calc_expr</a:t>
                      </a:r>
                      <a:r>
                        <a:rPr lang="cs-CZ" sz="12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43694"/>
                  </a:ext>
                </a:extLst>
              </a:tr>
              <a:tr h="184136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total = </a:t>
                      </a:r>
                      <a:r>
                        <a:rPr lang="cs-CZ" sz="1200" b="0" i="0" u="none" strike="noStrike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cs-CZ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cs-CZ" sz="1200" b="0" i="0" u="none" strike="noStrike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eval</a:t>
                      </a:r>
                      <a:r>
                        <a:rPr lang="cs-CZ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(calc_expr))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072548"/>
                  </a:ext>
                </a:extLst>
              </a:tr>
              <a:tr h="184136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disp_expr.set(total)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812190"/>
                  </a:ext>
                </a:extLst>
              </a:tr>
              <a:tr h="184136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calc_expr = disp_expr.get()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115410"/>
                  </a:ext>
                </a:extLst>
              </a:tr>
              <a:tr h="184136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cs-CZ" sz="1200" b="0" i="0" u="none" strike="noStrike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except</a:t>
                      </a:r>
                      <a:r>
                        <a:rPr lang="cs-CZ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599061"/>
                  </a:ext>
                </a:extLst>
              </a:tr>
              <a:tr h="184136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disp_expr.set(</a:t>
                      </a:r>
                      <a:r>
                        <a:rPr lang="cs-CZ" sz="1200" b="0" i="0" u="none" strike="noStrike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 ERROR "</a:t>
                      </a:r>
                      <a:r>
                        <a:rPr lang="cs-CZ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422941"/>
                  </a:ext>
                </a:extLst>
              </a:tr>
              <a:tr h="184136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calc_expr = </a:t>
                      </a:r>
                      <a:r>
                        <a:rPr lang="cs-CZ" sz="1200" b="0" i="0" u="none" strike="noStrike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endParaRPr lang="cs-CZ" sz="1200" b="0" i="0" u="none" strike="noStrike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329442"/>
                  </a:ext>
                </a:extLst>
              </a:tr>
              <a:tr h="184136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cs-CZ" sz="1200" b="0" i="0" u="none" strike="noStrike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display.configure</a:t>
                      </a:r>
                      <a:r>
                        <a:rPr lang="cs-CZ" sz="12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cs-CZ" sz="1200" b="0" i="0" u="none" strike="noStrike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fg</a:t>
                      </a:r>
                      <a:r>
                        <a:rPr lang="cs-CZ" sz="12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cs-CZ" sz="1200" b="0" i="0" u="none" strike="noStrike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cs-CZ" sz="1200" b="0" i="0" u="none" strike="noStrike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red</a:t>
                      </a:r>
                      <a:r>
                        <a:rPr lang="cs-CZ" sz="1200" b="0" i="0" u="none" strike="noStrike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cs-CZ" sz="12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745604"/>
                  </a:ext>
                </a:extLst>
              </a:tr>
            </a:tbl>
          </a:graphicData>
        </a:graphic>
      </p:graphicFrame>
      <p:sp>
        <p:nvSpPr>
          <p:cNvPr id="20" name="TextovéPole 19">
            <a:extLst>
              <a:ext uri="{FF2B5EF4-FFF2-40B4-BE49-F238E27FC236}">
                <a16:creationId xmlns:a16="http://schemas.microsoft.com/office/drawing/2014/main" id="{E7285AE3-6F0E-4DC8-AB44-91B5E37D42B6}"/>
              </a:ext>
            </a:extLst>
          </p:cNvPr>
          <p:cNvSpPr txBox="1"/>
          <p:nvPr/>
        </p:nvSpPr>
        <p:spPr>
          <a:xfrm>
            <a:off x="442127" y="1474095"/>
            <a:ext cx="116259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Řádek 13</a:t>
            </a:r>
            <a:r>
              <a:rPr lang="cs-CZ" sz="2400" dirty="0"/>
              <a:t>:</a:t>
            </a:r>
            <a:r>
              <a:rPr lang="cs-CZ" sz="2400" b="1" dirty="0"/>
              <a:t> </a:t>
            </a:r>
            <a:r>
              <a:rPr lang="cs-CZ" sz="2400" dirty="0"/>
              <a:t>definuji funkci </a:t>
            </a:r>
            <a:r>
              <a:rPr lang="cs-CZ" sz="2400" dirty="0" err="1"/>
              <a:t>btn_eq_pressed</a:t>
            </a:r>
            <a:endParaRPr lang="cs-CZ" sz="2400" dirty="0"/>
          </a:p>
          <a:p>
            <a:r>
              <a:rPr lang="cs-CZ" sz="2400" b="1" dirty="0"/>
              <a:t>Řádek 14 + 19</a:t>
            </a:r>
            <a:r>
              <a:rPr lang="cs-CZ" sz="2400" dirty="0"/>
              <a:t>: příkaz </a:t>
            </a:r>
            <a:r>
              <a:rPr lang="cs-CZ" sz="2400" dirty="0" err="1"/>
              <a:t>try</a:t>
            </a:r>
            <a:r>
              <a:rPr lang="cs-CZ" sz="2400" dirty="0"/>
              <a:t> provede skript pod ním, pokud je to možné, jinak bez provedení 	skočí na řádek 19 a provede se skript pod </a:t>
            </a:r>
            <a:r>
              <a:rPr lang="cs-CZ" sz="2400" dirty="0" err="1"/>
              <a:t>except</a:t>
            </a:r>
            <a:endParaRPr lang="cs-CZ" sz="2400" dirty="0"/>
          </a:p>
          <a:p>
            <a:r>
              <a:rPr lang="cs-CZ" sz="2400" b="1" dirty="0"/>
              <a:t>Řádek 15</a:t>
            </a:r>
            <a:r>
              <a:rPr lang="cs-CZ" sz="2400" dirty="0"/>
              <a:t>: vyhledá proměnnou </a:t>
            </a:r>
            <a:r>
              <a:rPr lang="cs-CZ" sz="2400" dirty="0" err="1"/>
              <a:t>calc_expr</a:t>
            </a:r>
            <a:r>
              <a:rPr lang="cs-CZ" sz="2400" dirty="0"/>
              <a:t> mimo tento blok</a:t>
            </a:r>
          </a:p>
          <a:p>
            <a:r>
              <a:rPr lang="cs-CZ" sz="2400" b="1" dirty="0"/>
              <a:t>Řádek 16</a:t>
            </a:r>
            <a:r>
              <a:rPr lang="cs-CZ" sz="2400" dirty="0"/>
              <a:t>: do proměnné </a:t>
            </a:r>
            <a:r>
              <a:rPr lang="cs-CZ" sz="2400" dirty="0" err="1"/>
              <a:t>total</a:t>
            </a:r>
            <a:r>
              <a:rPr lang="cs-CZ" sz="2400" dirty="0"/>
              <a:t> vložím </a:t>
            </a:r>
            <a:r>
              <a:rPr lang="cs-CZ" sz="2400" dirty="0" err="1"/>
              <a:t>string</a:t>
            </a:r>
            <a:r>
              <a:rPr lang="cs-CZ" sz="2400" dirty="0"/>
              <a:t>, který obsahuje výsledek výpočtu kalkulačky 	(funkce </a:t>
            </a:r>
            <a:r>
              <a:rPr lang="cs-CZ" sz="2400" dirty="0" err="1"/>
              <a:t>eval</a:t>
            </a:r>
            <a:r>
              <a:rPr lang="cs-CZ" sz="2400" dirty="0"/>
              <a:t> spočítá matematicky to, co je ve </a:t>
            </a:r>
            <a:r>
              <a:rPr lang="cs-CZ" sz="2400" dirty="0" err="1"/>
              <a:t>stringu</a:t>
            </a:r>
            <a:r>
              <a:rPr lang="cs-CZ" sz="2400" dirty="0"/>
              <a:t> </a:t>
            </a:r>
            <a:r>
              <a:rPr lang="cs-CZ" sz="2400" dirty="0" err="1"/>
              <a:t>calc_expr</a:t>
            </a:r>
            <a:r>
              <a:rPr lang="cs-CZ" sz="2400" dirty="0"/>
              <a:t>, neboli obsah widgetu 	</a:t>
            </a:r>
            <a:r>
              <a:rPr lang="cs-CZ" sz="2400" dirty="0" err="1"/>
              <a:t>Entry</a:t>
            </a:r>
            <a:r>
              <a:rPr lang="cs-CZ" sz="2400" dirty="0"/>
              <a:t>)</a:t>
            </a:r>
          </a:p>
          <a:p>
            <a:r>
              <a:rPr lang="cs-CZ" sz="2400" b="1" dirty="0"/>
              <a:t>Řádek 17</a:t>
            </a:r>
            <a:r>
              <a:rPr lang="cs-CZ" sz="2400" dirty="0"/>
              <a:t>: proměnnou </a:t>
            </a:r>
            <a:r>
              <a:rPr lang="cs-CZ" sz="2400" dirty="0" err="1"/>
              <a:t>disp_expr</a:t>
            </a:r>
            <a:r>
              <a:rPr lang="cs-CZ" sz="2400" dirty="0"/>
              <a:t> změním na </a:t>
            </a:r>
            <a:r>
              <a:rPr lang="cs-CZ" sz="2400" dirty="0" err="1"/>
              <a:t>string</a:t>
            </a:r>
            <a:r>
              <a:rPr lang="cs-CZ" sz="2400" dirty="0"/>
              <a:t> proměnné </a:t>
            </a:r>
            <a:r>
              <a:rPr lang="cs-CZ" sz="2400" dirty="0" err="1"/>
              <a:t>total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575650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tx1">
                <a:lumMod val="85000"/>
                <a:lumOff val="15000"/>
              </a:schemeClr>
            </a:gs>
            <a:gs pos="2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11BBB8-BACE-4533-A534-773E9B90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81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Blok 3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31A5CAE-28C0-485A-990A-856957446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4614478"/>
            <a:ext cx="4505334" cy="2243522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797E62E-9BA7-4AEC-B546-C32C90087AF6}"/>
              </a:ext>
            </a:extLst>
          </p:cNvPr>
          <p:cNvSpPr txBox="1"/>
          <p:nvPr/>
        </p:nvSpPr>
        <p:spPr>
          <a:xfrm>
            <a:off x="422788" y="1444686"/>
            <a:ext cx="115627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Řádek 18</a:t>
            </a:r>
            <a:r>
              <a:rPr lang="cs-CZ" sz="2400" dirty="0"/>
              <a:t>: do proměnné </a:t>
            </a:r>
            <a:r>
              <a:rPr lang="cs-CZ" sz="2400" dirty="0" err="1"/>
              <a:t>calc_expr</a:t>
            </a:r>
            <a:r>
              <a:rPr lang="cs-CZ" sz="2400" dirty="0"/>
              <a:t> vložím </a:t>
            </a:r>
            <a:r>
              <a:rPr lang="cs-CZ" sz="2400" dirty="0" err="1"/>
              <a:t>string</a:t>
            </a:r>
            <a:r>
              <a:rPr lang="cs-CZ" sz="2400" dirty="0"/>
              <a:t> proměnné </a:t>
            </a:r>
            <a:r>
              <a:rPr lang="cs-CZ" sz="2400" dirty="0" err="1"/>
              <a:t>disp_expr</a:t>
            </a:r>
            <a:r>
              <a:rPr lang="cs-CZ" sz="2400" dirty="0"/>
              <a:t> (výsledek výpočtu jako 	1 číslo) – je to důležité, pokud bychom chtěli dále počítat s výsledkem</a:t>
            </a:r>
          </a:p>
          <a:p>
            <a:r>
              <a:rPr lang="cs-CZ" sz="2400" b="1" dirty="0"/>
              <a:t>Řádek 20</a:t>
            </a:r>
            <a:r>
              <a:rPr lang="cs-CZ" sz="2400" dirty="0"/>
              <a:t>: proměnnou </a:t>
            </a:r>
            <a:r>
              <a:rPr lang="cs-CZ" sz="2400" dirty="0" err="1"/>
              <a:t>disp_expr</a:t>
            </a:r>
            <a:r>
              <a:rPr lang="cs-CZ" sz="2400" dirty="0"/>
              <a:t> změním na </a:t>
            </a:r>
            <a:r>
              <a:rPr lang="cs-CZ" sz="2400" dirty="0" err="1"/>
              <a:t>string</a:t>
            </a:r>
            <a:r>
              <a:rPr lang="cs-CZ" sz="2400" dirty="0"/>
              <a:t> „ ERROR “ oznamující chybu při výpočtu</a:t>
            </a:r>
          </a:p>
          <a:p>
            <a:r>
              <a:rPr lang="cs-CZ" sz="2400" b="1" dirty="0"/>
              <a:t>Řádek 21</a:t>
            </a:r>
            <a:r>
              <a:rPr lang="cs-CZ" sz="2400" dirty="0"/>
              <a:t>: proměnnou </a:t>
            </a:r>
            <a:r>
              <a:rPr lang="cs-CZ" sz="2400" dirty="0" err="1"/>
              <a:t>calc_expr</a:t>
            </a:r>
            <a:r>
              <a:rPr lang="cs-CZ" sz="2400" dirty="0"/>
              <a:t> změním na prázdný </a:t>
            </a:r>
            <a:r>
              <a:rPr lang="cs-CZ" sz="2400" dirty="0" err="1"/>
              <a:t>string</a:t>
            </a:r>
            <a:r>
              <a:rPr lang="cs-CZ" sz="2400" dirty="0"/>
              <a:t> jako na počátku (abych mohl 	začít počítat od začátku i bez smazání </a:t>
            </a:r>
            <a:r>
              <a:rPr lang="cs-CZ" sz="2400" dirty="0" err="1"/>
              <a:t>displaye</a:t>
            </a:r>
            <a:r>
              <a:rPr lang="cs-CZ" sz="2400" dirty="0"/>
              <a:t>)</a:t>
            </a:r>
          </a:p>
          <a:p>
            <a:r>
              <a:rPr lang="cs-CZ" sz="2400" b="1" dirty="0"/>
              <a:t>Řádek 22</a:t>
            </a:r>
            <a:r>
              <a:rPr lang="cs-CZ" sz="2400" dirty="0"/>
              <a:t>: tímto příkazem změním barvu nápisu ERROR na červenou</a:t>
            </a:r>
          </a:p>
          <a:p>
            <a:r>
              <a:rPr lang="cs-CZ" sz="2400" dirty="0"/>
              <a:t>Pozn.: funkce </a:t>
            </a:r>
            <a:r>
              <a:rPr lang="cs-CZ" sz="2400" dirty="0" err="1"/>
              <a:t>btn_eq_pressed</a:t>
            </a:r>
            <a:r>
              <a:rPr lang="cs-CZ" sz="2400" dirty="0"/>
              <a:t> se provede po stisku tlačítka „rovná se“</a:t>
            </a:r>
          </a:p>
          <a:p>
            <a:r>
              <a:rPr lang="cs-CZ" sz="2400" dirty="0"/>
              <a:t>	     obsah proměnné </a:t>
            </a:r>
            <a:r>
              <a:rPr lang="cs-CZ" sz="2400" dirty="0" err="1"/>
              <a:t>disp_expr</a:t>
            </a:r>
            <a:r>
              <a:rPr lang="cs-CZ" sz="2400" dirty="0"/>
              <a:t> vidíme na </a:t>
            </a:r>
            <a:r>
              <a:rPr lang="cs-CZ" sz="2400" dirty="0" err="1"/>
              <a:t>displayi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86096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tx1">
                <a:lumMod val="85000"/>
                <a:lumOff val="15000"/>
              </a:schemeClr>
            </a:gs>
            <a:gs pos="2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D53BB5-4579-4D2E-936D-785754D5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28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Blok 4</a:t>
            </a:r>
            <a:endParaRPr lang="cs-CZ" dirty="0"/>
          </a:p>
        </p:txBody>
      </p:sp>
      <p:graphicFrame>
        <p:nvGraphicFramePr>
          <p:cNvPr id="12" name="Zástupný obsah 11">
            <a:extLst>
              <a:ext uri="{FF2B5EF4-FFF2-40B4-BE49-F238E27FC236}">
                <a16:creationId xmlns:a16="http://schemas.microsoft.com/office/drawing/2014/main" id="{488FF928-1894-4264-B054-5BE0E8941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207414"/>
              </p:ext>
            </p:extLst>
          </p:nvPr>
        </p:nvGraphicFramePr>
        <p:xfrm>
          <a:off x="1022350" y="4958651"/>
          <a:ext cx="10147300" cy="178308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347982581"/>
                    </a:ext>
                  </a:extLst>
                </a:gridCol>
                <a:gridCol w="9715500">
                  <a:extLst>
                    <a:ext uri="{9D8B030D-6E8A-4147-A177-3AD203B41FA5}">
                      <a16:colId xmlns:a16="http://schemas.microsoft.com/office/drawing/2014/main" val="1564986308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 Blok 4: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33183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cs-CZ" sz="1800" b="0" i="0" u="none" strike="noStrike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btn_AC_pressed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(): </a:t>
                      </a:r>
                      <a:endParaRPr lang="cs-CZ" sz="1800" b="0" i="0" u="none" strike="noStrike" dirty="0">
                        <a:solidFill>
                          <a:srgbClr val="569C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6546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cs-CZ" sz="1800" b="0" i="0" u="none" strike="noStrike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global</a:t>
                      </a:r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calc_expr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9487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calc_expr = </a:t>
                      </a:r>
                      <a:r>
                        <a:rPr lang="cs-CZ" sz="1800" b="0" i="0" u="none" strike="noStrike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80569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disp_expr.set(</a:t>
                      </a:r>
                      <a:r>
                        <a:rPr lang="cs-CZ" sz="1800" b="0" i="0" u="none" strike="noStrike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61458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cs-CZ" sz="1800" b="0" i="0" u="none" strike="noStrike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display.configure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cs-CZ" sz="1800" b="0" i="0" u="none" strike="noStrike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fg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cs-CZ" sz="1800" b="0" i="0" u="none" strike="noStrike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cs-CZ" sz="1800" b="0" i="0" u="none" strike="noStrike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black</a:t>
                      </a:r>
                      <a:r>
                        <a:rPr lang="cs-CZ" sz="1800" b="0" i="0" u="none" strike="noStrike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0690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02F60689-7E1F-4026-A6AD-54C77D63FD38}"/>
              </a:ext>
            </a:extLst>
          </p:cNvPr>
          <p:cNvSpPr txBox="1"/>
          <p:nvPr/>
        </p:nvSpPr>
        <p:spPr>
          <a:xfrm>
            <a:off x="648930" y="1524000"/>
            <a:ext cx="11149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Řádek 25</a:t>
            </a:r>
            <a:r>
              <a:rPr lang="cs-CZ" sz="2400" dirty="0"/>
              <a:t>: definuji funkci </a:t>
            </a:r>
            <a:r>
              <a:rPr lang="cs-CZ" sz="2400" dirty="0" err="1"/>
              <a:t>btn_AC_pressed</a:t>
            </a:r>
            <a:r>
              <a:rPr lang="cs-CZ" sz="2400" dirty="0"/>
              <a:t> (ta se provede vždy po stisku tlačítka AC)</a:t>
            </a:r>
          </a:p>
          <a:p>
            <a:r>
              <a:rPr lang="cs-CZ" sz="2400" b="1" dirty="0"/>
              <a:t>Řádek 26</a:t>
            </a:r>
            <a:r>
              <a:rPr lang="cs-CZ" sz="2400" dirty="0"/>
              <a:t>: příkaz vyhledá proměnnou </a:t>
            </a:r>
            <a:r>
              <a:rPr lang="cs-CZ" sz="2400" dirty="0" err="1"/>
              <a:t>calc_expr</a:t>
            </a:r>
            <a:r>
              <a:rPr lang="cs-CZ" sz="2400" dirty="0"/>
              <a:t> mimo tento blok</a:t>
            </a:r>
          </a:p>
          <a:p>
            <a:r>
              <a:rPr lang="cs-CZ" sz="2400" b="1" dirty="0"/>
              <a:t>Řádek 27</a:t>
            </a:r>
            <a:r>
              <a:rPr lang="cs-CZ" sz="2400" dirty="0"/>
              <a:t>: proměnnou </a:t>
            </a:r>
            <a:r>
              <a:rPr lang="cs-CZ" sz="2400" dirty="0" err="1"/>
              <a:t>calc_expr</a:t>
            </a:r>
            <a:r>
              <a:rPr lang="cs-CZ" sz="2400" dirty="0"/>
              <a:t> změním na prázdný </a:t>
            </a:r>
            <a:r>
              <a:rPr lang="cs-CZ" sz="2400" dirty="0" err="1"/>
              <a:t>string</a:t>
            </a:r>
            <a:r>
              <a:rPr lang="cs-CZ" sz="2400" dirty="0"/>
              <a:t>, čímž smažu paměť 	kalkulačky</a:t>
            </a:r>
          </a:p>
          <a:p>
            <a:r>
              <a:rPr lang="cs-CZ" sz="2400" b="1" dirty="0"/>
              <a:t>Řádek 28</a:t>
            </a:r>
            <a:r>
              <a:rPr lang="cs-CZ" sz="2400" dirty="0"/>
              <a:t>: proměnnou </a:t>
            </a:r>
            <a:r>
              <a:rPr lang="cs-CZ" sz="2400" dirty="0" err="1"/>
              <a:t>disp_expr</a:t>
            </a:r>
            <a:r>
              <a:rPr lang="cs-CZ" sz="2400" dirty="0"/>
              <a:t> také změním na prázdnou</a:t>
            </a:r>
          </a:p>
          <a:p>
            <a:r>
              <a:rPr lang="cs-CZ" sz="2400" b="1" dirty="0"/>
              <a:t>Řádek 29</a:t>
            </a:r>
            <a:r>
              <a:rPr lang="cs-CZ" sz="2400" dirty="0"/>
              <a:t>: tím změním barvu symbolů v </a:t>
            </a:r>
            <a:r>
              <a:rPr lang="cs-CZ" sz="2400" dirty="0" err="1"/>
              <a:t>displayi</a:t>
            </a:r>
            <a:r>
              <a:rPr lang="cs-CZ" sz="2400" dirty="0"/>
              <a:t> na černou (vhodné při ERRORU)</a:t>
            </a:r>
          </a:p>
          <a:p>
            <a:r>
              <a:rPr lang="cs-CZ" sz="2400" dirty="0"/>
              <a:t>Pozn.: tato funkce vše smaže, a vrátí tak stav kalkulačky na samý počátek</a:t>
            </a:r>
          </a:p>
        </p:txBody>
      </p:sp>
    </p:spTree>
    <p:extLst>
      <p:ext uri="{BB962C8B-B14F-4D97-AF65-F5344CB8AC3E}">
        <p14:creationId xmlns:p14="http://schemas.microsoft.com/office/powerpoint/2010/main" val="12680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tx1">
                <a:lumMod val="85000"/>
                <a:lumOff val="15000"/>
              </a:schemeClr>
            </a:gs>
            <a:gs pos="2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90687B-5299-49BC-A345-0250C364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28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Blok 5</a:t>
            </a:r>
            <a:endParaRPr lang="cs-CZ" dirty="0"/>
          </a:p>
        </p:txBody>
      </p:sp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2D417F72-D7B5-47D6-93E1-FDBA2D2C5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607061"/>
              </p:ext>
            </p:extLst>
          </p:nvPr>
        </p:nvGraphicFramePr>
        <p:xfrm>
          <a:off x="838200" y="5270934"/>
          <a:ext cx="10147300" cy="14859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535158583"/>
                    </a:ext>
                  </a:extLst>
                </a:gridCol>
                <a:gridCol w="9715500">
                  <a:extLst>
                    <a:ext uri="{9D8B030D-6E8A-4147-A177-3AD203B41FA5}">
                      <a16:colId xmlns:a16="http://schemas.microsoft.com/office/drawing/2014/main" val="57185534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 Blok 5: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63689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cs-CZ" sz="1800" b="0" i="0" u="none" strike="noStrike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btn_DEL_pressed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(): </a:t>
                      </a:r>
                      <a:endParaRPr lang="cs-CZ" sz="1800" b="0" i="0" u="none" strike="noStrike" dirty="0">
                        <a:solidFill>
                          <a:srgbClr val="569C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3072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cs-CZ" sz="1800" b="0" i="0" u="none" strike="noStrike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global</a:t>
                      </a:r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calc_expr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856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calc_expr = calc_expr[</a:t>
                      </a:r>
                      <a:r>
                        <a:rPr lang="cs-CZ" sz="1800" b="0" i="0" u="none" strike="noStrike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:-</a:t>
                      </a:r>
                      <a:r>
                        <a:rPr lang="cs-CZ" sz="1800" b="0" i="0" u="none" strike="noStrike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98264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cs-CZ" sz="1800" b="0" i="0" u="none" strike="noStrike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disp_expr.set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cs-CZ" sz="1800" b="0" i="0" u="none" strike="noStrike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calc_expr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591437"/>
                  </a:ext>
                </a:extLst>
              </a:tr>
            </a:tbl>
          </a:graphicData>
        </a:graphic>
      </p:graphicFrame>
      <p:sp>
        <p:nvSpPr>
          <p:cNvPr id="6" name="TextovéPole 5">
            <a:extLst>
              <a:ext uri="{FF2B5EF4-FFF2-40B4-BE49-F238E27FC236}">
                <a16:creationId xmlns:a16="http://schemas.microsoft.com/office/drawing/2014/main" id="{E8484E37-B266-4950-93A3-40016079BCEA}"/>
              </a:ext>
            </a:extLst>
          </p:cNvPr>
          <p:cNvSpPr txBox="1"/>
          <p:nvPr/>
        </p:nvSpPr>
        <p:spPr>
          <a:xfrm>
            <a:off x="535858" y="1651819"/>
            <a:ext cx="11120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Řádek 32</a:t>
            </a:r>
            <a:r>
              <a:rPr lang="cs-CZ" sz="2400" dirty="0"/>
              <a:t>: definuji funkci </a:t>
            </a:r>
            <a:r>
              <a:rPr lang="cs-CZ" sz="2400" dirty="0" err="1"/>
              <a:t>btn_DEL_pressed</a:t>
            </a:r>
            <a:r>
              <a:rPr lang="cs-CZ" sz="2400" dirty="0"/>
              <a:t> (ta se spustí vždy po stisknutí tlačítka DEL)</a:t>
            </a:r>
          </a:p>
          <a:p>
            <a:r>
              <a:rPr lang="cs-CZ" sz="2400" b="1" dirty="0"/>
              <a:t>Řádek 33</a:t>
            </a:r>
            <a:r>
              <a:rPr lang="cs-CZ" sz="2400" dirty="0"/>
              <a:t>: opět vyhledám proměnnou </a:t>
            </a:r>
            <a:r>
              <a:rPr lang="cs-CZ" sz="2400" dirty="0" err="1"/>
              <a:t>calc_expr</a:t>
            </a:r>
            <a:r>
              <a:rPr lang="cs-CZ" sz="2400" dirty="0"/>
              <a:t> mimo tento blok</a:t>
            </a:r>
          </a:p>
          <a:p>
            <a:r>
              <a:rPr lang="cs-CZ" sz="2400" b="1" dirty="0"/>
              <a:t>Řádek 34</a:t>
            </a:r>
            <a:r>
              <a:rPr lang="cs-CZ" sz="2400" dirty="0"/>
              <a:t>: z proměnné </a:t>
            </a:r>
            <a:r>
              <a:rPr lang="cs-CZ" sz="2400" dirty="0" err="1"/>
              <a:t>calc_expr</a:t>
            </a:r>
            <a:r>
              <a:rPr lang="cs-CZ" sz="2400" dirty="0"/>
              <a:t> vymažu poslední symbol</a:t>
            </a:r>
          </a:p>
          <a:p>
            <a:r>
              <a:rPr lang="cs-CZ" sz="2400" b="1" dirty="0"/>
              <a:t>Řádek 35</a:t>
            </a:r>
            <a:r>
              <a:rPr lang="cs-CZ" sz="2400" dirty="0"/>
              <a:t>: proměnnou </a:t>
            </a:r>
            <a:r>
              <a:rPr lang="cs-CZ" sz="2400" dirty="0" err="1"/>
              <a:t>disp_expr</a:t>
            </a:r>
            <a:r>
              <a:rPr lang="cs-CZ" sz="2400" dirty="0"/>
              <a:t> změním na </a:t>
            </a:r>
            <a:r>
              <a:rPr lang="cs-CZ" sz="2400" dirty="0" err="1"/>
              <a:t>string</a:t>
            </a:r>
            <a:r>
              <a:rPr lang="cs-CZ" sz="2400" dirty="0"/>
              <a:t> proměnné </a:t>
            </a:r>
            <a:r>
              <a:rPr lang="cs-CZ" sz="2400" dirty="0" err="1"/>
              <a:t>calc_expr</a:t>
            </a:r>
            <a:endParaRPr lang="cs-CZ" sz="2400" dirty="0"/>
          </a:p>
          <a:p>
            <a:r>
              <a:rPr lang="cs-CZ" sz="2400" dirty="0"/>
              <a:t>Pozn.: tato funkce smaže poslední slovo, číslici nebo symbol na </a:t>
            </a:r>
            <a:r>
              <a:rPr lang="cs-CZ" sz="2400" dirty="0" err="1"/>
              <a:t>displayi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956402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tx1">
                <a:lumMod val="85000"/>
                <a:lumOff val="15000"/>
              </a:schemeClr>
            </a:gs>
            <a:gs pos="2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6A566E-B06E-494C-B651-8F548E59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Blok 6</a:t>
            </a:r>
            <a:endParaRPr lang="cs-CZ" dirty="0"/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ADF491C7-4870-4A30-B355-4597E9322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515514"/>
              </p:ext>
            </p:extLst>
          </p:nvPr>
        </p:nvGraphicFramePr>
        <p:xfrm>
          <a:off x="838200" y="4968699"/>
          <a:ext cx="10147300" cy="178308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3084768266"/>
                    </a:ext>
                  </a:extLst>
                </a:gridCol>
                <a:gridCol w="9715500">
                  <a:extLst>
                    <a:ext uri="{9D8B030D-6E8A-4147-A177-3AD203B41FA5}">
                      <a16:colId xmlns:a16="http://schemas.microsoft.com/office/drawing/2014/main" val="205333414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 Blok 6: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545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win = tk.Tk()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41877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win.configure(</a:t>
                      </a:r>
                      <a:r>
                        <a:rPr lang="cs-CZ" sz="1800" b="0" i="0" u="none" strike="noStrike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background</a:t>
                      </a:r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cs-CZ" sz="1800" b="0" i="0" u="none" strike="noStrike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"LightSlateGray"</a:t>
                      </a:r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9896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win.title(</a:t>
                      </a:r>
                      <a:r>
                        <a:rPr lang="en-US" sz="1800" b="0" i="0" u="none" strike="noStrike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'Simple Calculator for "blind" people'</a:t>
                      </a:r>
                      <a:r>
                        <a:rPr lang="en-US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5906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win.resizable(</a:t>
                      </a:r>
                      <a:r>
                        <a:rPr lang="en-US" sz="1800" b="0" i="0" u="none" strike="noStrike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width</a:t>
                      </a:r>
                      <a:r>
                        <a:rPr lang="en-US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b="0" i="0" u="none" strike="noStrike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i="0" u="none" strike="noStrike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height</a:t>
                      </a:r>
                      <a:r>
                        <a:rPr lang="en-US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b="0" i="0" u="none" strike="noStrike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8953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win.option_add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cs-CZ" sz="1800" b="0" i="0" u="none" strike="noStrike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'*Font'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cs-CZ" sz="1800" b="0" i="0" u="none" strike="noStrike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cs-CZ" sz="1800" b="0" i="0" u="none" strike="noStrike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Verdana</a:t>
                      </a:r>
                      <a:r>
                        <a:rPr lang="cs-CZ" sz="1800" b="0" i="0" u="none" strike="noStrike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 20 </a:t>
                      </a:r>
                      <a:r>
                        <a:rPr lang="cs-CZ" sz="1800" b="0" i="0" u="none" strike="noStrike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bold</a:t>
                      </a:r>
                      <a:r>
                        <a:rPr lang="cs-CZ" sz="1800" b="0" i="0" u="none" strike="noStrike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493788"/>
                  </a:ext>
                </a:extLst>
              </a:tr>
            </a:tbl>
          </a:graphicData>
        </a:graphic>
      </p:graphicFrame>
      <p:sp>
        <p:nvSpPr>
          <p:cNvPr id="5" name="TextovéPole 4">
            <a:extLst>
              <a:ext uri="{FF2B5EF4-FFF2-40B4-BE49-F238E27FC236}">
                <a16:creationId xmlns:a16="http://schemas.microsoft.com/office/drawing/2014/main" id="{3F5EEA5C-CFA4-45DB-B90C-56ACFF45F465}"/>
              </a:ext>
            </a:extLst>
          </p:cNvPr>
          <p:cNvSpPr txBox="1"/>
          <p:nvPr/>
        </p:nvSpPr>
        <p:spPr>
          <a:xfrm>
            <a:off x="469695" y="1995949"/>
            <a:ext cx="108843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Řádek 38</a:t>
            </a:r>
            <a:r>
              <a:rPr lang="cs-CZ" sz="2400" dirty="0"/>
              <a:t>: tento příkaz vytvoří okno GUI, které pojmenuji </a:t>
            </a:r>
            <a:r>
              <a:rPr lang="cs-CZ" sz="2400" dirty="0" err="1"/>
              <a:t>win</a:t>
            </a:r>
            <a:endParaRPr lang="cs-CZ" sz="2400" dirty="0"/>
          </a:p>
          <a:p>
            <a:r>
              <a:rPr lang="cs-CZ" sz="2400" b="1" dirty="0"/>
              <a:t>Řádek 39</a:t>
            </a:r>
            <a:r>
              <a:rPr lang="cs-CZ" sz="2400" dirty="0"/>
              <a:t>: tímto změním pozadí okna na určitý odstín šedé</a:t>
            </a:r>
          </a:p>
          <a:p>
            <a:r>
              <a:rPr lang="cs-CZ" sz="2400" b="1" dirty="0"/>
              <a:t>Řádek 40</a:t>
            </a:r>
            <a:r>
              <a:rPr lang="cs-CZ" sz="2400" dirty="0"/>
              <a:t>: tímto nastavím nadpis okna </a:t>
            </a:r>
            <a:r>
              <a:rPr lang="cs-CZ" sz="2400" dirty="0" err="1"/>
              <a:t>win</a:t>
            </a:r>
            <a:r>
              <a:rPr lang="cs-CZ" sz="2400" dirty="0"/>
              <a:t>, který bude vidět nahoře</a:t>
            </a:r>
          </a:p>
          <a:p>
            <a:r>
              <a:rPr lang="cs-CZ" sz="2400" b="1" dirty="0"/>
              <a:t>Řádek 41</a:t>
            </a:r>
            <a:r>
              <a:rPr lang="cs-CZ" sz="2400" dirty="0"/>
              <a:t>: tento příkaz zakáže změnu velikosti okna</a:t>
            </a:r>
          </a:p>
          <a:p>
            <a:r>
              <a:rPr lang="cs-CZ" sz="2400" b="1" dirty="0"/>
              <a:t>Řádek 42</a:t>
            </a:r>
            <a:r>
              <a:rPr lang="cs-CZ" sz="2400" dirty="0"/>
              <a:t>: tady nastavím styl písma</a:t>
            </a:r>
          </a:p>
        </p:txBody>
      </p:sp>
    </p:spTree>
    <p:extLst>
      <p:ext uri="{BB962C8B-B14F-4D97-AF65-F5344CB8AC3E}">
        <p14:creationId xmlns:p14="http://schemas.microsoft.com/office/powerpoint/2010/main" val="1488483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tx1">
                <a:lumMod val="85000"/>
                <a:lumOff val="15000"/>
              </a:schemeClr>
            </a:gs>
            <a:gs pos="2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17793A-202A-4BD7-BAB3-3BC48AFD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Blok 7</a:t>
            </a:r>
            <a:endParaRPr lang="cs-CZ" dirty="0"/>
          </a:p>
        </p:txBody>
      </p:sp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9132A5C2-33B2-4D6C-B0AE-80FC69AAF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100260"/>
              </p:ext>
            </p:extLst>
          </p:nvPr>
        </p:nvGraphicFramePr>
        <p:xfrm>
          <a:off x="838200" y="5283507"/>
          <a:ext cx="10147300" cy="14859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3932354265"/>
                    </a:ext>
                  </a:extLst>
                </a:gridCol>
                <a:gridCol w="9715500">
                  <a:extLst>
                    <a:ext uri="{9D8B030D-6E8A-4147-A177-3AD203B41FA5}">
                      <a16:colId xmlns:a16="http://schemas.microsoft.com/office/drawing/2014/main" val="858662168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 Blok 7: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57311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disp_expr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cs-CZ" sz="1800" b="0" i="0" u="none" strike="noStrike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tk.StringVar</a:t>
                      </a:r>
                      <a:r>
                        <a:rPr lang="cs-CZ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7777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display = tk.Entry(win, </a:t>
                      </a:r>
                      <a:r>
                        <a:rPr lang="cs-CZ" sz="1800" b="0" i="0" u="none" strike="noStrike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textvariable</a:t>
                      </a:r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=disp_expr, </a:t>
                      </a:r>
                      <a:r>
                        <a:rPr lang="cs-CZ" sz="1800" b="0" i="0" u="none" strike="noStrike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justify</a:t>
                      </a:r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cs-CZ" sz="1800" b="0" i="0" u="none" strike="noStrike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"right"</a:t>
                      </a:r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cs-CZ" sz="1800" b="0" i="0" u="none" strike="noStrike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bg</a:t>
                      </a:r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cs-CZ" sz="1800" b="0" i="0" u="none" strike="noStrike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"khaki"</a:t>
                      </a:r>
                      <a:r>
                        <a:rPr lang="cs-CZ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124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display.grid(</a:t>
                      </a:r>
                      <a:r>
                        <a:rPr lang="en-US" sz="1800" b="0" i="0" u="none" strike="noStrike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columnspan</a:t>
                      </a:r>
                      <a:r>
                        <a:rPr lang="en-US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b="0" i="0" u="none" strike="noStrike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800" b="0" i="0" u="none" strike="noStrike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sticky</a:t>
                      </a:r>
                      <a:r>
                        <a:rPr lang="en-US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800" b="0" i="0" u="none" strike="noStrike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"WE"</a:t>
                      </a:r>
                      <a:r>
                        <a:rPr lang="en-US" sz="1800" b="0" i="0" u="none" strike="noStrike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31187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disp_expr.set</a:t>
                      </a:r>
                      <a:r>
                        <a:rPr lang="en-US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i="0" u="none" strike="noStrike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'enter your expression'</a:t>
                      </a:r>
                      <a:r>
                        <a:rPr lang="en-US" sz="1800" b="0" i="0" u="none" strike="noStrike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284107"/>
                  </a:ext>
                </a:extLst>
              </a:tr>
            </a:tbl>
          </a:graphicData>
        </a:graphic>
      </p:graphicFrame>
      <p:sp>
        <p:nvSpPr>
          <p:cNvPr id="6" name="TextovéPole 5">
            <a:extLst>
              <a:ext uri="{FF2B5EF4-FFF2-40B4-BE49-F238E27FC236}">
                <a16:creationId xmlns:a16="http://schemas.microsoft.com/office/drawing/2014/main" id="{9D048989-327B-49FB-94E1-0CA8E79A78B8}"/>
              </a:ext>
            </a:extLst>
          </p:cNvPr>
          <p:cNvSpPr txBox="1"/>
          <p:nvPr/>
        </p:nvSpPr>
        <p:spPr>
          <a:xfrm>
            <a:off x="368505" y="1720840"/>
            <a:ext cx="11454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Řádek 45</a:t>
            </a:r>
            <a:r>
              <a:rPr lang="cs-CZ" sz="2400" dirty="0"/>
              <a:t>: vytvořím </a:t>
            </a:r>
            <a:r>
              <a:rPr lang="cs-CZ" sz="2400" dirty="0" err="1"/>
              <a:t>stringovou</a:t>
            </a:r>
            <a:r>
              <a:rPr lang="cs-CZ" sz="2400" dirty="0"/>
              <a:t> proměnnou </a:t>
            </a:r>
            <a:r>
              <a:rPr lang="cs-CZ" sz="2400" dirty="0" err="1"/>
              <a:t>disp_expr</a:t>
            </a:r>
            <a:r>
              <a:rPr lang="cs-CZ" sz="2400" dirty="0"/>
              <a:t> (jedná se o specifický typ </a:t>
            </a:r>
            <a:r>
              <a:rPr lang="cs-CZ" sz="2400" dirty="0" err="1"/>
              <a:t>stringu</a:t>
            </a:r>
            <a:r>
              <a:rPr lang="cs-CZ" sz="2400" dirty="0"/>
              <a:t>, 	proto musím pro uložení do ní použít metodu set() a pro zkopírování do jiného </a:t>
            </a:r>
            <a:r>
              <a:rPr lang="cs-CZ" sz="2400" dirty="0" err="1"/>
              <a:t>stringu</a:t>
            </a:r>
            <a:r>
              <a:rPr lang="cs-CZ" sz="2400" dirty="0"/>
              <a:t> 	metodu </a:t>
            </a:r>
            <a:r>
              <a:rPr lang="cs-CZ" sz="2400" dirty="0" err="1"/>
              <a:t>get</a:t>
            </a:r>
            <a:r>
              <a:rPr lang="cs-CZ" sz="2400" dirty="0"/>
              <a:t>())</a:t>
            </a:r>
          </a:p>
          <a:p>
            <a:r>
              <a:rPr lang="cs-CZ" sz="2400" b="1" dirty="0"/>
              <a:t>Řádek 46</a:t>
            </a:r>
            <a:r>
              <a:rPr lang="cs-CZ" sz="2400" dirty="0"/>
              <a:t>: vytvořím widget </a:t>
            </a:r>
            <a:r>
              <a:rPr lang="cs-CZ" sz="2400" dirty="0" err="1"/>
              <a:t>Entry</a:t>
            </a:r>
            <a:r>
              <a:rPr lang="cs-CZ" sz="2400" dirty="0"/>
              <a:t> (display) v okně </a:t>
            </a:r>
            <a:r>
              <a:rPr lang="cs-CZ" sz="2400" dirty="0" err="1"/>
              <a:t>win</a:t>
            </a:r>
            <a:r>
              <a:rPr lang="cs-CZ" sz="2400" dirty="0"/>
              <a:t>, pojmenuji ho display; nastavím, aby 	zobrazoval obsah proměnné </a:t>
            </a:r>
            <a:r>
              <a:rPr lang="cs-CZ" sz="2400" dirty="0" err="1"/>
              <a:t>disp_expr</a:t>
            </a:r>
            <a:r>
              <a:rPr lang="cs-CZ" sz="2400" dirty="0"/>
              <a:t>; zarovnám ho doprava; zvolím barvu pozadí 	khaki</a:t>
            </a:r>
          </a:p>
          <a:p>
            <a:r>
              <a:rPr lang="cs-CZ" sz="2400" b="1" dirty="0"/>
              <a:t>Řádek 47</a:t>
            </a:r>
            <a:r>
              <a:rPr lang="cs-CZ" sz="2400" dirty="0"/>
              <a:t>: display tímto roztáhnu vodorovně na 4 sloupečky</a:t>
            </a:r>
          </a:p>
          <a:p>
            <a:r>
              <a:rPr lang="cs-CZ" sz="2400" b="1" dirty="0"/>
              <a:t>Řádek 48</a:t>
            </a:r>
            <a:r>
              <a:rPr lang="cs-CZ" sz="2400" dirty="0"/>
              <a:t>: proměnnou </a:t>
            </a:r>
            <a:r>
              <a:rPr lang="cs-CZ" sz="2400" dirty="0" err="1"/>
              <a:t>disp_expr</a:t>
            </a:r>
            <a:r>
              <a:rPr lang="cs-CZ" sz="2400" dirty="0"/>
              <a:t> změním na </a:t>
            </a:r>
            <a:r>
              <a:rPr lang="cs-CZ" sz="2400" dirty="0" err="1"/>
              <a:t>string</a:t>
            </a:r>
            <a:r>
              <a:rPr lang="cs-CZ" sz="2400" dirty="0"/>
              <a:t> „enter </a:t>
            </a:r>
            <a:r>
              <a:rPr lang="cs-CZ" sz="2400" dirty="0" err="1"/>
              <a:t>your</a:t>
            </a:r>
            <a:r>
              <a:rPr lang="cs-CZ" sz="2400" dirty="0"/>
              <a:t> </a:t>
            </a:r>
            <a:r>
              <a:rPr lang="cs-CZ" sz="2400" dirty="0" err="1"/>
              <a:t>expression</a:t>
            </a:r>
            <a:r>
              <a:rPr lang="cs-CZ" sz="2400" dirty="0"/>
              <a:t>“, což je první 	text zobrazený na </a:t>
            </a:r>
            <a:r>
              <a:rPr lang="cs-CZ" sz="2400" dirty="0" err="1"/>
              <a:t>displayi</a:t>
            </a:r>
            <a:r>
              <a:rPr lang="cs-CZ" sz="2400" dirty="0"/>
              <a:t> po spuštění</a:t>
            </a:r>
          </a:p>
        </p:txBody>
      </p:sp>
    </p:spTree>
    <p:extLst>
      <p:ext uri="{BB962C8B-B14F-4D97-AF65-F5344CB8AC3E}">
        <p14:creationId xmlns:p14="http://schemas.microsoft.com/office/powerpoint/2010/main" val="3327535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hled">
  <a:themeElements>
    <a:clrScheme name="Pohle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Pohle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hle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1410</Words>
  <Application>Microsoft Office PowerPoint</Application>
  <PresentationFormat>Širokoúhlá obrazovka</PresentationFormat>
  <Paragraphs>165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Century Schoolbook</vt:lpstr>
      <vt:lpstr>Consolas</vt:lpstr>
      <vt:lpstr>Wingdings 2</vt:lpstr>
      <vt:lpstr>Pohled</vt:lpstr>
      <vt:lpstr>Motiv Office</vt:lpstr>
      <vt:lpstr>   Kalkulačka Velký projekt předmětu BPC-PP2 </vt:lpstr>
      <vt:lpstr>Blok 1</vt:lpstr>
      <vt:lpstr>Blok 2</vt:lpstr>
      <vt:lpstr>Blok 3</vt:lpstr>
      <vt:lpstr>Blok 3</vt:lpstr>
      <vt:lpstr>Blok 4</vt:lpstr>
      <vt:lpstr>Blok 5</vt:lpstr>
      <vt:lpstr>Blok 6</vt:lpstr>
      <vt:lpstr>Blok 7</vt:lpstr>
      <vt:lpstr>Blok 8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va.zahradka@seznam.cz</dc:creator>
  <cp:lastModifiedBy>va.zahradka@seznam.cz</cp:lastModifiedBy>
  <cp:revision>49</cp:revision>
  <dcterms:created xsi:type="dcterms:W3CDTF">2021-01-17T09:34:49Z</dcterms:created>
  <dcterms:modified xsi:type="dcterms:W3CDTF">2021-01-18T01:14:39Z</dcterms:modified>
</cp:coreProperties>
</file>