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7" r:id="rId3"/>
    <p:sldId id="258" r:id="rId4"/>
    <p:sldId id="260" r:id="rId5"/>
    <p:sldId id="259" r:id="rId6"/>
    <p:sldId id="261" r:id="rId7"/>
    <p:sldId id="262" r:id="rId8"/>
    <p:sldId id="263" r:id="rId9"/>
    <p:sldId id="264" r:id="rId10"/>
    <p:sldId id="266" r:id="rId11"/>
    <p:sldId id="267" r:id="rId12"/>
    <p:sldId id="269"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9" r:id="rId35"/>
    <p:sldId id="300" r:id="rId36"/>
    <p:sldId id="301" r:id="rId37"/>
    <p:sldId id="302" r:id="rId38"/>
    <p:sldId id="291" r:id="rId39"/>
    <p:sldId id="303" r:id="rId40"/>
    <p:sldId id="304" r:id="rId41"/>
    <p:sldId id="305" r:id="rId42"/>
    <p:sldId id="293" r:id="rId43"/>
    <p:sldId id="306" r:id="rId44"/>
    <p:sldId id="307" r:id="rId45"/>
    <p:sldId id="308" r:id="rId46"/>
    <p:sldId id="309" r:id="rId47"/>
    <p:sldId id="310" r:id="rId48"/>
    <p:sldId id="311" r:id="rId49"/>
    <p:sldId id="312" r:id="rId50"/>
    <p:sldId id="313" r:id="rId51"/>
    <p:sldId id="314" r:id="rId52"/>
    <p:sldId id="315"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57" autoAdjust="0"/>
  </p:normalViewPr>
  <p:slideViewPr>
    <p:cSldViewPr snapToGrid="0">
      <p:cViewPr varScale="1">
        <p:scale>
          <a:sx n="103" d="100"/>
          <a:sy n="103" d="100"/>
        </p:scale>
        <p:origin x="126" y="258"/>
      </p:cViewPr>
      <p:guideLst/>
    </p:cSldViewPr>
  </p:slideViewPr>
  <p:outlineViewPr>
    <p:cViewPr>
      <p:scale>
        <a:sx n="33" d="100"/>
        <a:sy n="33" d="100"/>
      </p:scale>
      <p:origin x="0" y="-582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193BAB95-8DA7-460B-B00A-7037C8394FB0}" type="datetime1">
              <a:rPr lang="en-US" smtClean="0"/>
              <a:pPr/>
              <a:t>2/9/2021</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1A71338-8BA2-4C79-A6C5-5A8E30081D0C}" type="slidenum">
              <a:rPr lang="en-US" smtClean="0"/>
              <a:pPr/>
              <a:t>‹N›</a:t>
            </a:fld>
            <a:endParaRPr lang="en-US" dirty="0"/>
          </a:p>
        </p:txBody>
      </p:sp>
    </p:spTree>
    <p:extLst>
      <p:ext uri="{BB962C8B-B14F-4D97-AF65-F5344CB8AC3E}">
        <p14:creationId xmlns:p14="http://schemas.microsoft.com/office/powerpoint/2010/main" val="323022728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193BAB95-8DA7-460B-B00A-7037C8394FB0}" type="datetime1">
              <a:rPr lang="en-US" smtClean="0"/>
              <a:pPr/>
              <a:t>2/9/2021</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A71338-8BA2-4C79-A6C5-5A8E30081D0C}" type="slidenum">
              <a:rPr lang="en-US" smtClean="0"/>
              <a:pPr/>
              <a:t>‹N›</a:t>
            </a:fld>
            <a:endParaRPr lang="en-US" dirty="0"/>
          </a:p>
        </p:txBody>
      </p:sp>
    </p:spTree>
    <p:extLst>
      <p:ext uri="{BB962C8B-B14F-4D97-AF65-F5344CB8AC3E}">
        <p14:creationId xmlns:p14="http://schemas.microsoft.com/office/powerpoint/2010/main" val="184646189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193BAB95-8DA7-460B-B00A-7037C8394FB0}" type="datetime1">
              <a:rPr lang="en-US" smtClean="0"/>
              <a:pPr/>
              <a:t>2/9/2021</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A71338-8BA2-4C79-A6C5-5A8E30081D0C}"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9215706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193BAB95-8DA7-460B-B00A-7037C8394FB0}" type="datetime1">
              <a:rPr lang="en-US" smtClean="0"/>
              <a:pPr/>
              <a:t>2/9/2021</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solidFill>
                <a:srgbClr val="FFFFFF"/>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A71338-8BA2-4C79-A6C5-5A8E30081D0C}" type="slidenum">
              <a:rPr lang="en-US" smtClean="0"/>
              <a:pPr/>
              <a:t>‹N›</a:t>
            </a:fld>
            <a:endParaRPr lang="en-US" dirty="0"/>
          </a:p>
        </p:txBody>
      </p:sp>
    </p:spTree>
    <p:extLst>
      <p:ext uri="{BB962C8B-B14F-4D97-AF65-F5344CB8AC3E}">
        <p14:creationId xmlns:p14="http://schemas.microsoft.com/office/powerpoint/2010/main" val="245655108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a:t>Fare clic per modificare lo stile del titolo dello schema</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193BAB95-8DA7-460B-B00A-7037C8394FB0}" type="datetime1">
              <a:rPr lang="en-US" smtClean="0"/>
              <a:pPr/>
              <a:t>2/9/2021</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solidFill>
                <a:srgbClr val="FFFFFF"/>
              </a:solidFill>
            </a:endParaRP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A71338-8BA2-4C79-A6C5-5A8E30081D0C}"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5941717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it-IT"/>
              <a:t>Fare clic per modificare lo stile del titolo dello schema</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a:t>Fare clic per modificare gli stili del testo dello schema</a:t>
            </a:r>
          </a:p>
        </p:txBody>
      </p:sp>
      <p:sp>
        <p:nvSpPr>
          <p:cNvPr id="5" name="Date Placeholder 4"/>
          <p:cNvSpPr>
            <a:spLocks noGrp="1"/>
          </p:cNvSpPr>
          <p:nvPr>
            <p:ph type="dt" sz="half" idx="10"/>
          </p:nvPr>
        </p:nvSpPr>
        <p:spPr/>
        <p:txBody>
          <a:bodyPr/>
          <a:lstStyle/>
          <a:p>
            <a:fld id="{193BAB95-8DA7-460B-B00A-7037C8394FB0}" type="datetime1">
              <a:rPr lang="en-US" smtClean="0"/>
              <a:pPr/>
              <a:t>2/9/2021</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solidFill>
                <a:srgbClr val="FFFFFF"/>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A71338-8BA2-4C79-A6C5-5A8E30081D0C}" type="slidenum">
              <a:rPr lang="en-US" smtClean="0"/>
              <a:pPr/>
              <a:t>‹N›</a:t>
            </a:fld>
            <a:endParaRPr lang="en-US" dirty="0"/>
          </a:p>
        </p:txBody>
      </p:sp>
    </p:spTree>
    <p:extLst>
      <p:ext uri="{BB962C8B-B14F-4D97-AF65-F5344CB8AC3E}">
        <p14:creationId xmlns:p14="http://schemas.microsoft.com/office/powerpoint/2010/main" val="107210965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193BAB95-8DA7-460B-B00A-7037C8394FB0}" type="datetime1">
              <a:rPr lang="en-US" smtClean="0"/>
              <a:pPr/>
              <a:t>2/9/2021</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A71338-8BA2-4C79-A6C5-5A8E30081D0C}" type="slidenum">
              <a:rPr lang="en-US" smtClean="0"/>
              <a:pPr/>
              <a:t>‹N›</a:t>
            </a:fld>
            <a:endParaRPr lang="en-US" dirty="0"/>
          </a:p>
        </p:txBody>
      </p:sp>
    </p:spTree>
    <p:extLst>
      <p:ext uri="{BB962C8B-B14F-4D97-AF65-F5344CB8AC3E}">
        <p14:creationId xmlns:p14="http://schemas.microsoft.com/office/powerpoint/2010/main" val="352494643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193BAB95-8DA7-460B-B00A-7037C8394FB0}" type="datetime1">
              <a:rPr lang="en-US" smtClean="0"/>
              <a:pPr/>
              <a:t>2/9/2021</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A71338-8BA2-4C79-A6C5-5A8E30081D0C}" type="slidenum">
              <a:rPr lang="en-US" smtClean="0"/>
              <a:pPr/>
              <a:t>‹N›</a:t>
            </a:fld>
            <a:endParaRPr lang="en-US" dirty="0"/>
          </a:p>
        </p:txBody>
      </p:sp>
    </p:spTree>
    <p:extLst>
      <p:ext uri="{BB962C8B-B14F-4D97-AF65-F5344CB8AC3E}">
        <p14:creationId xmlns:p14="http://schemas.microsoft.com/office/powerpoint/2010/main" val="183639108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193BAB95-8DA7-460B-B00A-7037C8394FB0}" type="datetime1">
              <a:rPr lang="en-US" smtClean="0"/>
              <a:pPr/>
              <a:t>2/9/2021</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A71338-8BA2-4C79-A6C5-5A8E30081D0C}" type="slidenum">
              <a:rPr lang="en-US" smtClean="0"/>
              <a:pPr/>
              <a:t>‹N›</a:t>
            </a:fld>
            <a:endParaRPr lang="en-US" dirty="0"/>
          </a:p>
        </p:txBody>
      </p:sp>
    </p:spTree>
    <p:extLst>
      <p:ext uri="{BB962C8B-B14F-4D97-AF65-F5344CB8AC3E}">
        <p14:creationId xmlns:p14="http://schemas.microsoft.com/office/powerpoint/2010/main" val="28917861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193BAB95-8DA7-460B-B00A-7037C8394FB0}" type="datetime1">
              <a:rPr lang="en-US" smtClean="0"/>
              <a:pPr/>
              <a:t>2/9/2021</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A71338-8BA2-4C79-A6C5-5A8E30081D0C}" type="slidenum">
              <a:rPr lang="en-US" smtClean="0"/>
              <a:pPr/>
              <a:t>‹N›</a:t>
            </a:fld>
            <a:endParaRPr lang="en-US" dirty="0"/>
          </a:p>
        </p:txBody>
      </p:sp>
    </p:spTree>
    <p:extLst>
      <p:ext uri="{BB962C8B-B14F-4D97-AF65-F5344CB8AC3E}">
        <p14:creationId xmlns:p14="http://schemas.microsoft.com/office/powerpoint/2010/main" val="362930526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193BAB95-8DA7-460B-B00A-7037C8394FB0}" type="datetime1">
              <a:rPr lang="en-US" smtClean="0"/>
              <a:pPr/>
              <a:t>2/9/2021</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solidFill>
                <a:srgbClr val="FFFFFF"/>
              </a:solidFill>
            </a:endParaRP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1A71338-8BA2-4C79-A6C5-5A8E30081D0C}" type="slidenum">
              <a:rPr lang="en-US" smtClean="0"/>
              <a:pPr/>
              <a:t>‹N›</a:t>
            </a:fld>
            <a:endParaRPr lang="en-US" dirty="0"/>
          </a:p>
        </p:txBody>
      </p:sp>
    </p:spTree>
    <p:extLst>
      <p:ext uri="{BB962C8B-B14F-4D97-AF65-F5344CB8AC3E}">
        <p14:creationId xmlns:p14="http://schemas.microsoft.com/office/powerpoint/2010/main" val="314889048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193BAB95-8DA7-460B-B00A-7037C8394FB0}" type="datetime1">
              <a:rPr lang="en-US" smtClean="0"/>
              <a:pPr/>
              <a:t>2/9/2021</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solidFill>
                <a:srgbClr val="FFFFFF"/>
              </a:solidFill>
            </a:endParaRP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1A71338-8BA2-4C79-A6C5-5A8E30081D0C}" type="slidenum">
              <a:rPr lang="en-US" smtClean="0"/>
              <a:pPr/>
              <a:t>‹N›</a:t>
            </a:fld>
            <a:endParaRPr lang="en-US" dirty="0"/>
          </a:p>
        </p:txBody>
      </p:sp>
    </p:spTree>
    <p:extLst>
      <p:ext uri="{BB962C8B-B14F-4D97-AF65-F5344CB8AC3E}">
        <p14:creationId xmlns:p14="http://schemas.microsoft.com/office/powerpoint/2010/main" val="278773116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193BAB95-8DA7-460B-B00A-7037C8394FB0}" type="datetime1">
              <a:rPr lang="en-US" smtClean="0"/>
              <a:pPr/>
              <a:t>2/9/2021</a:t>
            </a:fld>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solidFill>
                <a:srgbClr val="FFFFFF"/>
              </a:solidFill>
            </a:endParaRP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1A71338-8BA2-4C79-A6C5-5A8E30081D0C}" type="slidenum">
              <a:rPr lang="en-US" smtClean="0"/>
              <a:pPr/>
              <a:t>‹N›</a:t>
            </a:fld>
            <a:endParaRPr lang="en-US" dirty="0"/>
          </a:p>
        </p:txBody>
      </p:sp>
    </p:spTree>
    <p:extLst>
      <p:ext uri="{BB962C8B-B14F-4D97-AF65-F5344CB8AC3E}">
        <p14:creationId xmlns:p14="http://schemas.microsoft.com/office/powerpoint/2010/main" val="185605894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3BAB95-8DA7-460B-B00A-7037C8394FB0}" type="datetime1">
              <a:rPr lang="en-US" smtClean="0"/>
              <a:pPr/>
              <a:t>2/9/2021</a:t>
            </a:fld>
            <a:endParaRPr lang="en-US" dirty="0"/>
          </a:p>
        </p:txBody>
      </p:sp>
      <p:sp>
        <p:nvSpPr>
          <p:cNvPr id="3" name="Footer Placeholder 2"/>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1A71338-8BA2-4C79-A6C5-5A8E30081D0C}" type="slidenum">
              <a:rPr lang="en-US" smtClean="0"/>
              <a:pPr/>
              <a:t>‹N›</a:t>
            </a:fld>
            <a:endParaRPr lang="en-US" dirty="0"/>
          </a:p>
        </p:txBody>
      </p:sp>
    </p:spTree>
    <p:extLst>
      <p:ext uri="{BB962C8B-B14F-4D97-AF65-F5344CB8AC3E}">
        <p14:creationId xmlns:p14="http://schemas.microsoft.com/office/powerpoint/2010/main" val="364513892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193BAB95-8DA7-460B-B00A-7037C8394FB0}" type="datetime1">
              <a:rPr lang="en-US" smtClean="0"/>
              <a:pPr/>
              <a:t>2/9/2021</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solidFill>
                <a:srgbClr val="FFFFFF"/>
              </a:solidFill>
            </a:endParaRP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1A71338-8BA2-4C79-A6C5-5A8E30081D0C}" type="slidenum">
              <a:rPr lang="en-US" smtClean="0"/>
              <a:pPr/>
              <a:t>‹N›</a:t>
            </a:fld>
            <a:endParaRPr lang="en-US" dirty="0"/>
          </a:p>
        </p:txBody>
      </p:sp>
    </p:spTree>
    <p:extLst>
      <p:ext uri="{BB962C8B-B14F-4D97-AF65-F5344CB8AC3E}">
        <p14:creationId xmlns:p14="http://schemas.microsoft.com/office/powerpoint/2010/main" val="193991442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193BAB95-8DA7-460B-B00A-7037C8394FB0}" type="datetime1">
              <a:rPr lang="en-US" smtClean="0"/>
              <a:pPr/>
              <a:t>2/9/2021</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solidFill>
                <a:srgbClr val="FFFFFF"/>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A71338-8BA2-4C79-A6C5-5A8E30081D0C}" type="slidenum">
              <a:rPr lang="en-US" smtClean="0"/>
              <a:pPr/>
              <a:t>‹N›</a:t>
            </a:fld>
            <a:endParaRPr lang="en-US" dirty="0"/>
          </a:p>
        </p:txBody>
      </p:sp>
    </p:spTree>
    <p:extLst>
      <p:ext uri="{BB962C8B-B14F-4D97-AF65-F5344CB8AC3E}">
        <p14:creationId xmlns:p14="http://schemas.microsoft.com/office/powerpoint/2010/main" val="292948414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93BAB95-8DA7-460B-B00A-7037C8394FB0}" type="datetime1">
              <a:rPr lang="en-US" smtClean="0"/>
              <a:pPr/>
              <a:t>2/9/2021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Sample Footer Text</a:t>
            </a:r>
            <a:endParaRPr lang="en-US" dirty="0">
              <a:solidFill>
                <a:srgbClr val="FFFFFF"/>
              </a:solidFill>
            </a:endParaRP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1A71338-8BA2-4C79-A6C5-5A8E30081D0C}" type="slidenum">
              <a:rPr lang="en-US" smtClean="0"/>
              <a:pPr/>
              <a:t>‹N›</a:t>
            </a:fld>
            <a:endParaRPr lang="en-US" dirty="0"/>
          </a:p>
        </p:txBody>
      </p:sp>
    </p:spTree>
    <p:extLst>
      <p:ext uri="{BB962C8B-B14F-4D97-AF65-F5344CB8AC3E}">
        <p14:creationId xmlns:p14="http://schemas.microsoft.com/office/powerpoint/2010/main" val="162491196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3">
            <a:extLst>
              <a:ext uri="{FF2B5EF4-FFF2-40B4-BE49-F238E27FC236}">
                <a16:creationId xmlns:a16="http://schemas.microsoft.com/office/drawing/2014/main" id="{7B71E57D-F0CE-4E13-98B5-217257CFAE1B}"/>
              </a:ext>
            </a:extLst>
          </p:cNvPr>
          <p:cNvPicPr>
            <a:picLocks noChangeAspect="1"/>
          </p:cNvPicPr>
          <p:nvPr/>
        </p:nvPicPr>
        <p:blipFill rotWithShape="1">
          <a:blip r:embed="rId2">
            <a:alphaModFix amt="40000"/>
          </a:blip>
          <a:srcRect t="16147" b="27603"/>
          <a:stretch/>
        </p:blipFill>
        <p:spPr>
          <a:xfrm>
            <a:off x="20" y="10"/>
            <a:ext cx="12191980" cy="6857990"/>
          </a:xfrm>
          <a:prstGeom prst="rect">
            <a:avLst/>
          </a:prstGeom>
        </p:spPr>
      </p:pic>
      <p:sp>
        <p:nvSpPr>
          <p:cNvPr id="2" name="Titolo 1">
            <a:extLst>
              <a:ext uri="{FF2B5EF4-FFF2-40B4-BE49-F238E27FC236}">
                <a16:creationId xmlns:a16="http://schemas.microsoft.com/office/drawing/2014/main" id="{74766DF1-EFA2-49C2-ADDC-E6A043507CC3}"/>
              </a:ext>
            </a:extLst>
          </p:cNvPr>
          <p:cNvSpPr>
            <a:spLocks noGrp="1"/>
          </p:cNvSpPr>
          <p:nvPr>
            <p:ph type="ctrTitle"/>
          </p:nvPr>
        </p:nvSpPr>
        <p:spPr>
          <a:xfrm>
            <a:off x="2589213" y="2514600"/>
            <a:ext cx="8915399" cy="2262781"/>
          </a:xfrm>
        </p:spPr>
        <p:txBody>
          <a:bodyPr>
            <a:normAutofit/>
          </a:bodyPr>
          <a:lstStyle/>
          <a:p>
            <a:r>
              <a:rPr lang="it-IT" noProof="0" dirty="0">
                <a:solidFill>
                  <a:schemeClr val="tx1"/>
                </a:solidFill>
              </a:rPr>
              <a:t>VORWERK</a:t>
            </a:r>
          </a:p>
        </p:txBody>
      </p:sp>
      <p:sp>
        <p:nvSpPr>
          <p:cNvPr id="3" name="Sottotitolo 2">
            <a:extLst>
              <a:ext uri="{FF2B5EF4-FFF2-40B4-BE49-F238E27FC236}">
                <a16:creationId xmlns:a16="http://schemas.microsoft.com/office/drawing/2014/main" id="{CD5705F9-73AA-47BD-9CEE-177332379235}"/>
              </a:ext>
            </a:extLst>
          </p:cNvPr>
          <p:cNvSpPr>
            <a:spLocks noGrp="1"/>
          </p:cNvSpPr>
          <p:nvPr>
            <p:ph type="subTitle" idx="1"/>
          </p:nvPr>
        </p:nvSpPr>
        <p:spPr>
          <a:xfrm>
            <a:off x="2589213" y="4777379"/>
            <a:ext cx="8915399" cy="1126283"/>
          </a:xfrm>
        </p:spPr>
        <p:txBody>
          <a:bodyPr>
            <a:normAutofit/>
          </a:bodyPr>
          <a:lstStyle/>
          <a:p>
            <a:pPr>
              <a:lnSpc>
                <a:spcPct val="90000"/>
              </a:lnSpc>
            </a:pPr>
            <a:r>
              <a:rPr lang="it-IT" noProof="0" dirty="0"/>
              <a:t>E-commerce</a:t>
            </a:r>
          </a:p>
          <a:p>
            <a:pPr>
              <a:lnSpc>
                <a:spcPct val="90000"/>
              </a:lnSpc>
            </a:pPr>
            <a:r>
              <a:rPr lang="it-IT" noProof="0" dirty="0"/>
              <a:t>Prof. Andrea De Lucia</a:t>
            </a:r>
          </a:p>
          <a:p>
            <a:pPr>
              <a:lnSpc>
                <a:spcPct val="90000"/>
              </a:lnSpc>
            </a:pPr>
            <a:r>
              <a:rPr lang="it-IT" noProof="0" dirty="0"/>
              <a:t>Tutor Fabiano Pecorelli</a:t>
            </a:r>
          </a:p>
        </p:txBody>
      </p:sp>
      <p:sp>
        <p:nvSpPr>
          <p:cNvPr id="74" name="Rectangle 73">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69"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399011333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par>
                                <p:cTn id="18" presetID="10" presetClass="entr" presetSubtype="0" fill="hold" grpId="0" nodeType="withEffect">
                                  <p:stCondLst>
                                    <p:cond delay="1000"/>
                                  </p:stCondLst>
                                  <p:iterate>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213" name="Group 212">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262"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15"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16"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17"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18"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19"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20"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21"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22"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23"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4"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25"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27" name="Group 226">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76"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29"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30"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31"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32"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33"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34"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35"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236"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37"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38"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39"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41" name="Rectangle 240">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43"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245" name="Rectangle 244">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4C30C3B-DF73-43F4-BAC2-1F614E6B4A39}"/>
              </a:ext>
            </a:extLst>
          </p:cNvPr>
          <p:cNvSpPr>
            <a:spLocks noGrp="1"/>
          </p:cNvSpPr>
          <p:nvPr>
            <p:ph type="title"/>
          </p:nvPr>
        </p:nvSpPr>
        <p:spPr>
          <a:xfrm>
            <a:off x="3373062" y="1864865"/>
            <a:ext cx="8131550" cy="2262781"/>
          </a:xfrm>
        </p:spPr>
        <p:txBody>
          <a:bodyPr vert="horz" lIns="91440" tIns="45720" rIns="91440" bIns="45720" rtlCol="0" anchor="b">
            <a:normAutofit/>
          </a:bodyPr>
          <a:lstStyle/>
          <a:p>
            <a:r>
              <a:rPr lang="it-IT" sz="5400" noProof="0" dirty="0" err="1"/>
              <a:t>Requirement</a:t>
            </a:r>
            <a:r>
              <a:rPr lang="it-IT" sz="5400" noProof="0" dirty="0"/>
              <a:t> Analysis </a:t>
            </a:r>
            <a:r>
              <a:rPr lang="it-IT" sz="5400" noProof="0" dirty="0" err="1"/>
              <a:t>Document</a:t>
            </a:r>
            <a:endParaRPr lang="it-IT" sz="5400" noProof="0" dirty="0"/>
          </a:p>
        </p:txBody>
      </p:sp>
      <p:sp>
        <p:nvSpPr>
          <p:cNvPr id="247" name="Rectangle 246">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9" name="Group 248">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278"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1"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52"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53"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54"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55"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56"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57"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58"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59"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60"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1"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3" name="Group 262">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64"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65"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66"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267"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268"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269"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270"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271"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272"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73"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74"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75"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277"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372273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15CCF5-E7DB-4A3A-9928-AFB747A8EFF1}"/>
              </a:ext>
            </a:extLst>
          </p:cNvPr>
          <p:cNvSpPr>
            <a:spLocks noGrp="1"/>
          </p:cNvSpPr>
          <p:nvPr>
            <p:ph type="title"/>
          </p:nvPr>
        </p:nvSpPr>
        <p:spPr/>
        <p:txBody>
          <a:bodyPr/>
          <a:lstStyle/>
          <a:p>
            <a:r>
              <a:rPr lang="it-IT" noProof="0" dirty="0"/>
              <a:t>RAD</a:t>
            </a:r>
          </a:p>
        </p:txBody>
      </p:sp>
      <p:sp>
        <p:nvSpPr>
          <p:cNvPr id="3" name="Segnaposto contenuto 2">
            <a:extLst>
              <a:ext uri="{FF2B5EF4-FFF2-40B4-BE49-F238E27FC236}">
                <a16:creationId xmlns:a16="http://schemas.microsoft.com/office/drawing/2014/main" id="{40D9345F-2771-4782-8374-73088D1715BD}"/>
              </a:ext>
            </a:extLst>
          </p:cNvPr>
          <p:cNvSpPr>
            <a:spLocks noGrp="1"/>
          </p:cNvSpPr>
          <p:nvPr>
            <p:ph idx="1"/>
          </p:nvPr>
        </p:nvSpPr>
        <p:spPr/>
        <p:txBody>
          <a:bodyPr/>
          <a:lstStyle/>
          <a:p>
            <a:r>
              <a:rPr lang="it-IT" noProof="0" dirty="0"/>
              <a:t>Il documento RAD riporta quella che è l’analisi dei requisiti ed è composto da varie parti:</a:t>
            </a:r>
          </a:p>
          <a:p>
            <a:pPr lvl="1"/>
            <a:r>
              <a:rPr lang="it-IT" noProof="0" dirty="0"/>
              <a:t>Scenari dove viene fatta una descrizione narrativa dell’interazione tra utente e sistema</a:t>
            </a:r>
          </a:p>
          <a:p>
            <a:pPr lvl="1"/>
            <a:r>
              <a:rPr lang="it-IT" noProof="0" dirty="0"/>
              <a:t>Requisiti funzionali/non funzionali e vincoli</a:t>
            </a:r>
          </a:p>
          <a:p>
            <a:pPr lvl="1"/>
            <a:r>
              <a:rPr lang="it-IT" noProof="0" dirty="0"/>
              <a:t>Casi d’uso dove viene descritto il flusso di interazioni tra utente e sistema per effettuare una determinata operazione</a:t>
            </a:r>
          </a:p>
        </p:txBody>
      </p:sp>
    </p:spTree>
    <p:extLst>
      <p:ext uri="{BB962C8B-B14F-4D97-AF65-F5344CB8AC3E}">
        <p14:creationId xmlns:p14="http://schemas.microsoft.com/office/powerpoint/2010/main" val="3776001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03B694-3333-4894-B413-1ADFFC2DCF02}"/>
              </a:ext>
            </a:extLst>
          </p:cNvPr>
          <p:cNvSpPr>
            <a:spLocks noGrp="1"/>
          </p:cNvSpPr>
          <p:nvPr>
            <p:ph type="title"/>
          </p:nvPr>
        </p:nvSpPr>
        <p:spPr/>
        <p:txBody>
          <a:bodyPr/>
          <a:lstStyle/>
          <a:p>
            <a:r>
              <a:rPr lang="it-IT" noProof="0" dirty="0"/>
              <a:t>Requisiti Funzionali</a:t>
            </a:r>
          </a:p>
        </p:txBody>
      </p:sp>
      <p:sp>
        <p:nvSpPr>
          <p:cNvPr id="3" name="Segnaposto contenuto 2">
            <a:extLst>
              <a:ext uri="{FF2B5EF4-FFF2-40B4-BE49-F238E27FC236}">
                <a16:creationId xmlns:a16="http://schemas.microsoft.com/office/drawing/2014/main" id="{5D688516-5911-40EF-A551-F7FA5F39A59E}"/>
              </a:ext>
            </a:extLst>
          </p:cNvPr>
          <p:cNvSpPr>
            <a:spLocks noGrp="1"/>
          </p:cNvSpPr>
          <p:nvPr>
            <p:ph idx="1"/>
          </p:nvPr>
        </p:nvSpPr>
        <p:spPr>
          <a:xfrm>
            <a:off x="1639602" y="1476374"/>
            <a:ext cx="5409166" cy="5248276"/>
          </a:xfrm>
        </p:spPr>
        <p:txBody>
          <a:bodyPr>
            <a:normAutofit fontScale="70000" lnSpcReduction="20000"/>
          </a:bodyPr>
          <a:lstStyle/>
          <a:p>
            <a:pPr marL="564515" indent="0">
              <a:lnSpc>
                <a:spcPct val="150000"/>
              </a:lnSpc>
              <a:buNone/>
            </a:pPr>
            <a:r>
              <a:rPr lang="it-IT" sz="1800" b="1" noProof="0" dirty="0">
                <a:effectLst/>
                <a:latin typeface="Abadi" panose="020B0604020104020204" pitchFamily="34" charset="0"/>
                <a:ea typeface="Calibri" panose="020F0502020204030204" pitchFamily="34" charset="0"/>
                <a:cs typeface="Calibri Light" panose="020F0302020204030204" pitchFamily="34" charset="0"/>
              </a:rPr>
              <a:t>Gestione Utenti</a:t>
            </a:r>
          </a:p>
          <a:p>
            <a:pPr marL="907415">
              <a:lnSpc>
                <a:spcPct val="150000"/>
              </a:lnSpc>
            </a:pPr>
            <a:r>
              <a:rPr lang="it-IT" sz="1800" b="1" noProof="0" dirty="0">
                <a:effectLst/>
                <a:latin typeface="Abadi" panose="020B0604020104020204" pitchFamily="34" charset="0"/>
                <a:ea typeface="Calibri" panose="020F0502020204030204" pitchFamily="34" charset="0"/>
                <a:cs typeface="Calibri Light" panose="020F0302020204030204" pitchFamily="34" charset="0"/>
              </a:rPr>
              <a:t>RF1)</a:t>
            </a:r>
            <a:r>
              <a:rPr lang="it-IT" sz="1800" noProof="0" dirty="0">
                <a:effectLst/>
                <a:latin typeface="Abadi" panose="020B0604020104020204" pitchFamily="34" charset="0"/>
                <a:ea typeface="Calibri" panose="020F0502020204030204" pitchFamily="34" charset="0"/>
                <a:cs typeface="Calibri Light" panose="020F0302020204030204" pitchFamily="34" charset="0"/>
              </a:rPr>
              <a:t> Il sistema deve connettersi alla piattaforma</a:t>
            </a:r>
            <a:endParaRPr lang="it-IT" sz="1800" noProof="0" dirty="0">
              <a:effectLst/>
              <a:latin typeface="Calibri" panose="020F0502020204030204" pitchFamily="34" charset="0"/>
              <a:ea typeface="Calibri" panose="020F0502020204030204" pitchFamily="34" charset="0"/>
              <a:cs typeface="Times New Roman" panose="02020603050405020304" pitchFamily="18" charset="0"/>
            </a:endParaRPr>
          </a:p>
          <a:p>
            <a:pPr marL="907415">
              <a:lnSpc>
                <a:spcPct val="150000"/>
              </a:lnSpc>
            </a:pPr>
            <a:r>
              <a:rPr lang="it-IT" sz="1800" b="1" noProof="0" dirty="0">
                <a:effectLst/>
                <a:latin typeface="Abadi" panose="020B0604020104020204" pitchFamily="34" charset="0"/>
                <a:ea typeface="Calibri" panose="020F0502020204030204" pitchFamily="34" charset="0"/>
                <a:cs typeface="Calibri Light" panose="020F0302020204030204" pitchFamily="34" charset="0"/>
              </a:rPr>
              <a:t>RF2)</a:t>
            </a:r>
            <a:r>
              <a:rPr lang="it-IT" sz="1800" noProof="0" dirty="0">
                <a:effectLst/>
                <a:latin typeface="Abadi" panose="020B0604020104020204" pitchFamily="34" charset="0"/>
                <a:ea typeface="Calibri" panose="020F0502020204030204" pitchFamily="34" charset="0"/>
                <a:cs typeface="Calibri Light" panose="020F0302020204030204" pitchFamily="34" charset="0"/>
              </a:rPr>
              <a:t> Il sistema deve ricercare robot tramite il nome</a:t>
            </a:r>
            <a:endParaRPr lang="it-IT" sz="1800" noProof="0" dirty="0">
              <a:effectLst/>
              <a:latin typeface="Calibri" panose="020F0502020204030204" pitchFamily="34" charset="0"/>
              <a:ea typeface="Calibri" panose="020F0502020204030204" pitchFamily="34" charset="0"/>
              <a:cs typeface="Times New Roman" panose="02020603050405020304" pitchFamily="18" charset="0"/>
            </a:endParaRPr>
          </a:p>
          <a:p>
            <a:pPr marL="907415">
              <a:lnSpc>
                <a:spcPct val="150000"/>
              </a:lnSpc>
            </a:pPr>
            <a:r>
              <a:rPr lang="it-IT" sz="1800" b="1" noProof="0" dirty="0">
                <a:effectLst/>
                <a:latin typeface="Abadi" panose="020B0604020104020204" pitchFamily="34" charset="0"/>
                <a:ea typeface="Calibri" panose="020F0502020204030204" pitchFamily="34" charset="0"/>
                <a:cs typeface="Calibri Light" panose="020F0302020204030204" pitchFamily="34" charset="0"/>
              </a:rPr>
              <a:t>RF3)</a:t>
            </a:r>
            <a:r>
              <a:rPr lang="it-IT" sz="1800" noProof="0" dirty="0">
                <a:effectLst/>
                <a:latin typeface="Abadi" panose="020B0604020104020204" pitchFamily="34" charset="0"/>
                <a:ea typeface="Calibri" panose="020F0502020204030204" pitchFamily="34" charset="0"/>
                <a:cs typeface="Calibri Light" panose="020F0302020204030204" pitchFamily="34" charset="0"/>
              </a:rPr>
              <a:t> Il sistema deve visualizzare una lista con tutti i robot</a:t>
            </a:r>
            <a:endParaRPr lang="it-IT" sz="1800" noProof="0" dirty="0">
              <a:effectLst/>
              <a:latin typeface="Calibri" panose="020F0502020204030204" pitchFamily="34" charset="0"/>
              <a:ea typeface="Calibri" panose="020F0502020204030204" pitchFamily="34" charset="0"/>
              <a:cs typeface="Times New Roman" panose="02020603050405020304" pitchFamily="18" charset="0"/>
            </a:endParaRPr>
          </a:p>
          <a:p>
            <a:pPr marL="907415">
              <a:lnSpc>
                <a:spcPct val="150000"/>
              </a:lnSpc>
            </a:pPr>
            <a:r>
              <a:rPr lang="it-IT" sz="1800" b="1" noProof="0" dirty="0">
                <a:effectLst/>
                <a:latin typeface="Abadi" panose="020B0604020104020204" pitchFamily="34" charset="0"/>
                <a:ea typeface="Calibri" panose="020F0502020204030204" pitchFamily="34" charset="0"/>
                <a:cs typeface="Calibri Light" panose="020F0302020204030204" pitchFamily="34" charset="0"/>
              </a:rPr>
              <a:t>RF4) </a:t>
            </a:r>
            <a:r>
              <a:rPr lang="it-IT" sz="1800" noProof="0" dirty="0">
                <a:effectLst/>
                <a:latin typeface="Abadi" panose="020B0604020104020204" pitchFamily="34" charset="0"/>
                <a:ea typeface="Calibri" panose="020F0502020204030204" pitchFamily="34" charset="0"/>
                <a:cs typeface="Calibri Light" panose="020F0302020204030204" pitchFamily="34" charset="0"/>
              </a:rPr>
              <a:t>Il sistema deve visualizzare una lista con tutti i premi </a:t>
            </a:r>
            <a:endParaRPr lang="it-IT" sz="1800" noProof="0" dirty="0">
              <a:effectLst/>
              <a:latin typeface="Calibri" panose="020F0502020204030204" pitchFamily="34" charset="0"/>
              <a:ea typeface="Calibri" panose="020F0502020204030204" pitchFamily="34" charset="0"/>
              <a:cs typeface="Times New Roman" panose="02020603050405020304" pitchFamily="18" charset="0"/>
            </a:endParaRPr>
          </a:p>
          <a:p>
            <a:pPr marL="907415">
              <a:lnSpc>
                <a:spcPct val="150000"/>
              </a:lnSpc>
            </a:pPr>
            <a:r>
              <a:rPr lang="it-IT" sz="1800" b="1" noProof="0" dirty="0">
                <a:effectLst/>
                <a:latin typeface="Abadi" panose="020B0604020104020204" pitchFamily="34" charset="0"/>
                <a:ea typeface="Calibri" panose="020F0502020204030204" pitchFamily="34" charset="0"/>
                <a:cs typeface="Calibri Light" panose="020F0302020204030204" pitchFamily="34" charset="0"/>
              </a:rPr>
              <a:t>RF5)</a:t>
            </a:r>
            <a:r>
              <a:rPr lang="it-IT" sz="1800" noProof="0" dirty="0">
                <a:effectLst/>
                <a:latin typeface="Abadi" panose="020B0604020104020204" pitchFamily="34" charset="0"/>
                <a:ea typeface="Calibri" panose="020F0502020204030204" pitchFamily="34" charset="0"/>
                <a:cs typeface="Calibri Light" panose="020F0302020204030204" pitchFamily="34" charset="0"/>
              </a:rPr>
              <a:t> Il sistema deve visualizzare la scheda tecnica(dettagli) di un robot</a:t>
            </a:r>
            <a:endParaRPr lang="it-IT" sz="1800" noProof="0" dirty="0">
              <a:effectLst/>
              <a:latin typeface="Calibri" panose="020F0502020204030204" pitchFamily="34" charset="0"/>
              <a:ea typeface="Calibri" panose="020F0502020204030204" pitchFamily="34" charset="0"/>
              <a:cs typeface="Times New Roman" panose="02020603050405020304" pitchFamily="18" charset="0"/>
            </a:endParaRPr>
          </a:p>
          <a:p>
            <a:pPr marL="907415">
              <a:lnSpc>
                <a:spcPct val="150000"/>
              </a:lnSpc>
            </a:pPr>
            <a:r>
              <a:rPr lang="it-IT" sz="1800" b="1" noProof="0" dirty="0">
                <a:effectLst/>
                <a:latin typeface="Abadi" panose="020B0604020104020204" pitchFamily="34" charset="0"/>
                <a:ea typeface="Calibri" panose="020F0502020204030204" pitchFamily="34" charset="0"/>
                <a:cs typeface="Calibri Light" panose="020F0302020204030204" pitchFamily="34" charset="0"/>
              </a:rPr>
              <a:t>RF6) </a:t>
            </a:r>
            <a:r>
              <a:rPr lang="it-IT" sz="1800" noProof="0" dirty="0">
                <a:effectLst/>
                <a:latin typeface="Abadi" panose="020B0604020104020204" pitchFamily="34" charset="0"/>
                <a:ea typeface="Calibri" panose="020F0502020204030204" pitchFamily="34" charset="0"/>
                <a:cs typeface="Calibri Light" panose="020F0302020204030204" pitchFamily="34" charset="0"/>
              </a:rPr>
              <a:t>Il sistema deve visualizzare la scheda tecnica(dettagli) di un premio </a:t>
            </a:r>
            <a:endParaRPr lang="it-IT" sz="1800" noProof="0" dirty="0">
              <a:effectLst/>
              <a:latin typeface="Calibri" panose="020F0502020204030204" pitchFamily="34" charset="0"/>
              <a:ea typeface="Calibri" panose="020F0502020204030204" pitchFamily="34" charset="0"/>
              <a:cs typeface="Times New Roman" panose="02020603050405020304" pitchFamily="18" charset="0"/>
            </a:endParaRPr>
          </a:p>
          <a:p>
            <a:pPr marL="907415">
              <a:lnSpc>
                <a:spcPct val="150000"/>
              </a:lnSpc>
            </a:pPr>
            <a:r>
              <a:rPr lang="it-IT" sz="1800" b="1" noProof="0" dirty="0">
                <a:effectLst/>
                <a:latin typeface="Abadi" panose="020B0604020104020204" pitchFamily="34" charset="0"/>
                <a:ea typeface="Calibri" panose="020F0502020204030204" pitchFamily="34" charset="0"/>
                <a:cs typeface="Calibri Light" panose="020F0302020204030204" pitchFamily="34" charset="0"/>
              </a:rPr>
              <a:t>RF7) </a:t>
            </a:r>
            <a:r>
              <a:rPr lang="it-IT" sz="1800" noProof="0" dirty="0">
                <a:effectLst/>
                <a:latin typeface="Abadi" panose="020B0604020104020204" pitchFamily="34" charset="0"/>
                <a:ea typeface="Calibri" panose="020F0502020204030204" pitchFamily="34" charset="0"/>
                <a:cs typeface="Calibri Light" panose="020F0302020204030204" pitchFamily="34" charset="0"/>
              </a:rPr>
              <a:t>Il sistema deve effettuare la registrazione</a:t>
            </a:r>
            <a:endParaRPr lang="it-IT" sz="1800" noProof="0" dirty="0">
              <a:effectLst/>
              <a:latin typeface="Calibri" panose="020F0502020204030204" pitchFamily="34" charset="0"/>
              <a:ea typeface="Calibri" panose="020F0502020204030204" pitchFamily="34" charset="0"/>
              <a:cs typeface="Times New Roman" panose="02020603050405020304" pitchFamily="18" charset="0"/>
            </a:endParaRPr>
          </a:p>
          <a:p>
            <a:pPr marL="907415">
              <a:lnSpc>
                <a:spcPct val="150000"/>
              </a:lnSpc>
            </a:pPr>
            <a:r>
              <a:rPr lang="it-IT" sz="1800" b="1" noProof="0" dirty="0">
                <a:effectLst/>
                <a:latin typeface="Abadi" panose="020B0604020104020204" pitchFamily="34" charset="0"/>
                <a:ea typeface="Calibri" panose="020F0502020204030204" pitchFamily="34" charset="0"/>
                <a:cs typeface="Calibri Light" panose="020F0302020204030204" pitchFamily="34" charset="0"/>
              </a:rPr>
              <a:t>RF8)</a:t>
            </a:r>
            <a:r>
              <a:rPr lang="it-IT" sz="1800" noProof="0" dirty="0">
                <a:effectLst/>
                <a:latin typeface="Abadi" panose="020B0604020104020204" pitchFamily="34" charset="0"/>
                <a:ea typeface="Calibri" panose="020F0502020204030204" pitchFamily="34" charset="0"/>
                <a:cs typeface="Calibri Light" panose="020F0302020204030204" pitchFamily="34" charset="0"/>
              </a:rPr>
              <a:t> Il sistema deve effettuare il login</a:t>
            </a:r>
            <a:endParaRPr lang="it-IT" sz="1800" noProof="0" dirty="0">
              <a:effectLst/>
              <a:latin typeface="Calibri" panose="020F0502020204030204" pitchFamily="34" charset="0"/>
              <a:ea typeface="Calibri" panose="020F0502020204030204" pitchFamily="34" charset="0"/>
              <a:cs typeface="Times New Roman" panose="02020603050405020304" pitchFamily="18" charset="0"/>
            </a:endParaRPr>
          </a:p>
          <a:p>
            <a:pPr marL="907415">
              <a:lnSpc>
                <a:spcPct val="150000"/>
              </a:lnSpc>
            </a:pPr>
            <a:r>
              <a:rPr lang="it-IT" sz="1800" b="1" noProof="0" dirty="0">
                <a:effectLst/>
                <a:latin typeface="Abadi" panose="020B0604020104020204" pitchFamily="34" charset="0"/>
                <a:ea typeface="Calibri" panose="020F0502020204030204" pitchFamily="34" charset="0"/>
                <a:cs typeface="Calibri Light" panose="020F0302020204030204" pitchFamily="34" charset="0"/>
              </a:rPr>
              <a:t>RF9)</a:t>
            </a:r>
            <a:r>
              <a:rPr lang="it-IT" sz="1800" noProof="0" dirty="0">
                <a:effectLst/>
                <a:latin typeface="Abadi" panose="020B0604020104020204" pitchFamily="34" charset="0"/>
                <a:ea typeface="Calibri" panose="020F0502020204030204" pitchFamily="34" charset="0"/>
                <a:cs typeface="Calibri Light" panose="020F0302020204030204" pitchFamily="34" charset="0"/>
              </a:rPr>
              <a:t> Il sistema deve visualizzare i punti accumulati</a:t>
            </a:r>
            <a:endParaRPr lang="it-IT" sz="1800" noProof="0" dirty="0">
              <a:effectLst/>
              <a:latin typeface="Calibri" panose="020F0502020204030204" pitchFamily="34" charset="0"/>
              <a:ea typeface="Calibri" panose="020F0502020204030204" pitchFamily="34" charset="0"/>
              <a:cs typeface="Times New Roman" panose="02020603050405020304" pitchFamily="18" charset="0"/>
            </a:endParaRPr>
          </a:p>
          <a:p>
            <a:pPr marL="907415">
              <a:lnSpc>
                <a:spcPct val="150000"/>
              </a:lnSpc>
            </a:pPr>
            <a:r>
              <a:rPr lang="it-IT" sz="1800" b="1" noProof="0" dirty="0">
                <a:effectLst/>
                <a:latin typeface="Abadi" panose="020B0604020104020204" pitchFamily="34" charset="0"/>
                <a:ea typeface="Calibri" panose="020F0502020204030204" pitchFamily="34" charset="0"/>
                <a:cs typeface="Calibri Light" panose="020F0302020204030204" pitchFamily="34" charset="0"/>
              </a:rPr>
              <a:t>RF10) </a:t>
            </a:r>
            <a:r>
              <a:rPr lang="it-IT" sz="1800" noProof="0" dirty="0">
                <a:effectLst/>
                <a:latin typeface="Abadi" panose="020B0604020104020204" pitchFamily="34" charset="0"/>
                <a:ea typeface="Calibri" panose="020F0502020204030204" pitchFamily="34" charset="0"/>
                <a:cs typeface="Calibri Light" panose="020F0302020204030204" pitchFamily="34" charset="0"/>
              </a:rPr>
              <a:t>Il sistema deve aggiungere un robot al carrello</a:t>
            </a:r>
            <a:endParaRPr lang="it-IT" sz="1800" noProof="0" dirty="0">
              <a:effectLst/>
              <a:latin typeface="Calibri" panose="020F0502020204030204" pitchFamily="34" charset="0"/>
              <a:ea typeface="Calibri" panose="020F0502020204030204" pitchFamily="34" charset="0"/>
              <a:cs typeface="Times New Roman" panose="02020603050405020304" pitchFamily="18" charset="0"/>
            </a:endParaRPr>
          </a:p>
          <a:p>
            <a:pPr marL="907415">
              <a:lnSpc>
                <a:spcPct val="150000"/>
              </a:lnSpc>
            </a:pPr>
            <a:r>
              <a:rPr lang="it-IT" sz="1800" b="1" noProof="0" dirty="0">
                <a:effectLst/>
                <a:latin typeface="Abadi" panose="020B0604020104020204" pitchFamily="34" charset="0"/>
                <a:ea typeface="Calibri" panose="020F0502020204030204" pitchFamily="34" charset="0"/>
                <a:cs typeface="Calibri Light" panose="020F0302020204030204" pitchFamily="34" charset="0"/>
              </a:rPr>
              <a:t>RF11)</a:t>
            </a:r>
            <a:r>
              <a:rPr lang="it-IT" sz="1800" noProof="0" dirty="0">
                <a:effectLst/>
                <a:latin typeface="Abadi" panose="020B0604020104020204" pitchFamily="34" charset="0"/>
                <a:ea typeface="Calibri" panose="020F0502020204030204" pitchFamily="34" charset="0"/>
                <a:cs typeface="Calibri Light" panose="020F0302020204030204" pitchFamily="34" charset="0"/>
              </a:rPr>
              <a:t> Il sistema deve acquistare robot</a:t>
            </a:r>
            <a:endParaRPr lang="it-IT" sz="1800" noProof="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noProof="0" dirty="0"/>
          </a:p>
        </p:txBody>
      </p:sp>
      <p:sp>
        <p:nvSpPr>
          <p:cNvPr id="5" name="Segnaposto contenuto 2">
            <a:extLst>
              <a:ext uri="{FF2B5EF4-FFF2-40B4-BE49-F238E27FC236}">
                <a16:creationId xmlns:a16="http://schemas.microsoft.com/office/drawing/2014/main" id="{53505C3C-5A23-4E3E-847F-4245DDDAF167}"/>
              </a:ext>
            </a:extLst>
          </p:cNvPr>
          <p:cNvSpPr txBox="1">
            <a:spLocks/>
          </p:cNvSpPr>
          <p:nvPr/>
        </p:nvSpPr>
        <p:spPr>
          <a:xfrm>
            <a:off x="6544709" y="1762124"/>
            <a:ext cx="5480997" cy="5495925"/>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907415">
              <a:lnSpc>
                <a:spcPct val="150000"/>
              </a:lnSpc>
            </a:pPr>
            <a:r>
              <a:rPr lang="it-IT" sz="1800" b="1" dirty="0">
                <a:effectLst/>
                <a:latin typeface="Abadi" panose="020B0604020104020204" pitchFamily="34" charset="0"/>
                <a:ea typeface="Calibri" panose="020F0502020204030204" pitchFamily="34" charset="0"/>
                <a:cs typeface="Calibri Light" panose="020F0302020204030204" pitchFamily="34" charset="0"/>
              </a:rPr>
              <a:t>RF12)</a:t>
            </a:r>
            <a:r>
              <a:rPr lang="it-IT" sz="1800" dirty="0">
                <a:effectLst/>
                <a:latin typeface="Abadi" panose="020B0604020104020204" pitchFamily="34" charset="0"/>
                <a:ea typeface="Calibri" panose="020F0502020204030204" pitchFamily="34" charset="0"/>
                <a:cs typeface="Calibri Light" panose="020F0302020204030204" pitchFamily="34" charset="0"/>
              </a:rPr>
              <a:t> Il sistema deve ottenere premi</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907415">
              <a:lnSpc>
                <a:spcPct val="150000"/>
              </a:lnSpc>
            </a:pPr>
            <a:r>
              <a:rPr lang="it-IT" sz="1800" b="1" dirty="0">
                <a:effectLst/>
                <a:latin typeface="Abadi" panose="020B0604020104020204" pitchFamily="34" charset="0"/>
                <a:ea typeface="Calibri" panose="020F0502020204030204" pitchFamily="34" charset="0"/>
                <a:cs typeface="Calibri Light" panose="020F0302020204030204" pitchFamily="34" charset="0"/>
              </a:rPr>
              <a:t>RF13)</a:t>
            </a:r>
            <a:r>
              <a:rPr lang="it-IT" sz="1800" dirty="0">
                <a:effectLst/>
                <a:latin typeface="Abadi" panose="020B0604020104020204" pitchFamily="34" charset="0"/>
                <a:ea typeface="Calibri" panose="020F0502020204030204" pitchFamily="34" charset="0"/>
                <a:cs typeface="Calibri Light" panose="020F0302020204030204" pitchFamily="34" charset="0"/>
              </a:rPr>
              <a:t> Il sistema deve visualizzare il carrello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907415">
              <a:lnSpc>
                <a:spcPct val="150000"/>
              </a:lnSpc>
            </a:pPr>
            <a:r>
              <a:rPr lang="it-IT" sz="1800" b="1" dirty="0">
                <a:effectLst/>
                <a:latin typeface="Abadi" panose="020B0604020104020204" pitchFamily="34" charset="0"/>
                <a:ea typeface="Calibri" panose="020F0502020204030204" pitchFamily="34" charset="0"/>
                <a:cs typeface="Calibri Light" panose="020F0302020204030204" pitchFamily="34" charset="0"/>
              </a:rPr>
              <a:t>RF14) </a:t>
            </a:r>
            <a:r>
              <a:rPr lang="it-IT" sz="1800" dirty="0">
                <a:effectLst/>
                <a:latin typeface="Abadi" panose="020B0604020104020204" pitchFamily="34" charset="0"/>
                <a:ea typeface="Calibri" panose="020F0502020204030204" pitchFamily="34" charset="0"/>
                <a:cs typeface="Calibri Light" panose="020F0302020204030204" pitchFamily="34" charset="0"/>
              </a:rPr>
              <a:t>Il sistema deve aggiungere una carta di credito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907415">
              <a:lnSpc>
                <a:spcPct val="150000"/>
              </a:lnSpc>
            </a:pPr>
            <a:r>
              <a:rPr lang="it-IT" sz="1800" b="1" dirty="0">
                <a:effectLst/>
                <a:latin typeface="Abadi" panose="020B0604020104020204" pitchFamily="34" charset="0"/>
                <a:ea typeface="Calibri" panose="020F0502020204030204" pitchFamily="34" charset="0"/>
                <a:cs typeface="Calibri Light" panose="020F0302020204030204" pitchFamily="34" charset="0"/>
              </a:rPr>
              <a:t>RF15) </a:t>
            </a:r>
            <a:r>
              <a:rPr lang="it-IT" sz="1800" dirty="0">
                <a:effectLst/>
                <a:latin typeface="Abadi" panose="020B0604020104020204" pitchFamily="34" charset="0"/>
                <a:ea typeface="Calibri" panose="020F0502020204030204" pitchFamily="34" charset="0"/>
                <a:cs typeface="Calibri Light" panose="020F0302020204030204" pitchFamily="34" charset="0"/>
              </a:rPr>
              <a:t>Il sistema deve effettuare il logout</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907415">
              <a:lnSpc>
                <a:spcPct val="150000"/>
              </a:lnSpc>
            </a:pPr>
            <a:r>
              <a:rPr lang="it-IT" sz="1800" b="1" dirty="0">
                <a:effectLst/>
                <a:latin typeface="Abadi" panose="020B0604020104020204" pitchFamily="34" charset="0"/>
                <a:ea typeface="Calibri" panose="020F0502020204030204" pitchFamily="34" charset="0"/>
                <a:cs typeface="Calibri Light" panose="020F0302020204030204" pitchFamily="34" charset="0"/>
              </a:rPr>
              <a:t>RF16) </a:t>
            </a:r>
            <a:r>
              <a:rPr lang="it-IT" sz="1800" dirty="0">
                <a:effectLst/>
                <a:latin typeface="Abadi" panose="020B0604020104020204" pitchFamily="34" charset="0"/>
                <a:ea typeface="Calibri" panose="020F0502020204030204" pitchFamily="34" charset="0"/>
                <a:cs typeface="Calibri Light" panose="020F0302020204030204" pitchFamily="34" charset="0"/>
              </a:rPr>
              <a:t>Il sistema deve visualizzare l’area privata del cliente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907415">
              <a:lnSpc>
                <a:spcPct val="150000"/>
              </a:lnSpc>
            </a:pPr>
            <a:r>
              <a:rPr lang="it-IT" sz="1800" b="1" dirty="0">
                <a:effectLst/>
                <a:latin typeface="Abadi" panose="020B0604020104020204" pitchFamily="34" charset="0"/>
                <a:ea typeface="Calibri" panose="020F0502020204030204" pitchFamily="34" charset="0"/>
                <a:cs typeface="Calibri Light" panose="020F0302020204030204" pitchFamily="34" charset="0"/>
              </a:rPr>
              <a:t>RF17) </a:t>
            </a:r>
            <a:r>
              <a:rPr lang="it-IT" sz="1800" dirty="0">
                <a:effectLst/>
                <a:latin typeface="Abadi" panose="020B0604020104020204" pitchFamily="34" charset="0"/>
                <a:ea typeface="Calibri" panose="020F0502020204030204" pitchFamily="34" charset="0"/>
                <a:cs typeface="Calibri Light" panose="020F0302020204030204" pitchFamily="34" charset="0"/>
              </a:rPr>
              <a:t>Il sistema deve visualizzare le carte di credito del cliente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907415">
              <a:lnSpc>
                <a:spcPct val="150000"/>
              </a:lnSpc>
            </a:pPr>
            <a:r>
              <a:rPr lang="it-IT" sz="1800" b="1" dirty="0">
                <a:effectLst/>
                <a:latin typeface="Abadi" panose="020B0604020104020204" pitchFamily="34" charset="0"/>
                <a:ea typeface="Calibri" panose="020F0502020204030204" pitchFamily="34" charset="0"/>
                <a:cs typeface="Calibri Light" panose="020F0302020204030204" pitchFamily="34" charset="0"/>
              </a:rPr>
              <a:t>RF18) </a:t>
            </a:r>
            <a:r>
              <a:rPr lang="it-IT" sz="1800" dirty="0">
                <a:effectLst/>
                <a:latin typeface="Abadi" panose="020B0604020104020204" pitchFamily="34" charset="0"/>
                <a:ea typeface="Calibri" panose="020F0502020204030204" pitchFamily="34" charset="0"/>
                <a:cs typeface="Calibri Light" panose="020F0302020204030204" pitchFamily="34" charset="0"/>
              </a:rPr>
              <a:t>Il sistema deve visualizzare gli indirizzi del cliente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907415">
              <a:lnSpc>
                <a:spcPct val="150000"/>
              </a:lnSpc>
            </a:pPr>
            <a:r>
              <a:rPr lang="it-IT" sz="1800" b="1" dirty="0">
                <a:effectLst/>
                <a:latin typeface="Abadi" panose="020B0604020104020204" pitchFamily="34" charset="0"/>
                <a:ea typeface="Calibri" panose="020F0502020204030204" pitchFamily="34" charset="0"/>
                <a:cs typeface="Calibri Light" panose="020F0302020204030204" pitchFamily="34" charset="0"/>
              </a:rPr>
              <a:t>RF19) </a:t>
            </a:r>
            <a:r>
              <a:rPr lang="it-IT" sz="1800" dirty="0">
                <a:effectLst/>
                <a:latin typeface="Abadi" panose="020B0604020104020204" pitchFamily="34" charset="0"/>
                <a:ea typeface="Calibri" panose="020F0502020204030204" pitchFamily="34" charset="0"/>
                <a:cs typeface="Calibri Light" panose="020F0302020204030204" pitchFamily="34" charset="0"/>
              </a:rPr>
              <a:t>Il sistema deve aggiungere una nuova carta di credito per il cliente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907415">
              <a:lnSpc>
                <a:spcPct val="150000"/>
              </a:lnSpc>
            </a:pPr>
            <a:r>
              <a:rPr lang="it-IT" sz="1800" b="1" dirty="0">
                <a:effectLst/>
                <a:latin typeface="Abadi" panose="020B0604020104020204" pitchFamily="34" charset="0"/>
                <a:ea typeface="Calibri" panose="020F0502020204030204" pitchFamily="34" charset="0"/>
                <a:cs typeface="Calibri Light" panose="020F0302020204030204" pitchFamily="34" charset="0"/>
              </a:rPr>
              <a:t>RF20) </a:t>
            </a:r>
            <a:r>
              <a:rPr lang="it-IT" sz="1800" dirty="0">
                <a:effectLst/>
                <a:latin typeface="Abadi" panose="020B0604020104020204" pitchFamily="34" charset="0"/>
                <a:ea typeface="Calibri" panose="020F0502020204030204" pitchFamily="34" charset="0"/>
                <a:cs typeface="Calibri Light" panose="020F0302020204030204" pitchFamily="34" charset="0"/>
              </a:rPr>
              <a:t>Il sistema deve aggiungere un nuovo indirizzo per il cliente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907415">
              <a:lnSpc>
                <a:spcPct val="150000"/>
              </a:lnSpc>
            </a:pPr>
            <a:r>
              <a:rPr lang="it-IT" sz="1800" b="1" dirty="0">
                <a:effectLst/>
                <a:latin typeface="Abadi" panose="020B0604020104020204" pitchFamily="34" charset="0"/>
                <a:ea typeface="Calibri" panose="020F0502020204030204" pitchFamily="34" charset="0"/>
                <a:cs typeface="Calibri Light" panose="020F0302020204030204" pitchFamily="34" charset="0"/>
              </a:rPr>
              <a:t>RF21) </a:t>
            </a:r>
            <a:r>
              <a:rPr lang="it-IT" sz="1800" dirty="0">
                <a:effectLst/>
                <a:latin typeface="Abadi" panose="020B0604020104020204" pitchFamily="34" charset="0"/>
                <a:ea typeface="Calibri" panose="020F0502020204030204" pitchFamily="34" charset="0"/>
                <a:cs typeface="Calibri Light" panose="020F0302020204030204" pitchFamily="34" charset="0"/>
              </a:rPr>
              <a:t>Il sistema deve modificare una carta di credito del cliente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907415">
              <a:lnSpc>
                <a:spcPct val="150000"/>
              </a:lnSpc>
            </a:pPr>
            <a:r>
              <a:rPr lang="it-IT" sz="1800" b="1" dirty="0">
                <a:effectLst/>
                <a:latin typeface="Abadi" panose="020B0604020104020204" pitchFamily="34" charset="0"/>
                <a:ea typeface="Calibri" panose="020F0502020204030204" pitchFamily="34" charset="0"/>
                <a:cs typeface="Calibri Light" panose="020F0302020204030204" pitchFamily="34" charset="0"/>
              </a:rPr>
              <a:t>RF22) </a:t>
            </a:r>
            <a:r>
              <a:rPr lang="it-IT" sz="1800" dirty="0">
                <a:effectLst/>
                <a:latin typeface="Abadi" panose="020B0604020104020204" pitchFamily="34" charset="0"/>
                <a:ea typeface="Calibri" panose="020F0502020204030204" pitchFamily="34" charset="0"/>
                <a:cs typeface="Calibri Light" panose="020F0302020204030204" pitchFamily="34" charset="0"/>
              </a:rPr>
              <a:t>Il sistema deve modificare un indirizzo del cliente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907415">
              <a:lnSpc>
                <a:spcPct val="150000"/>
              </a:lnSpc>
            </a:pPr>
            <a:r>
              <a:rPr lang="it-IT" sz="1800" b="1" dirty="0">
                <a:effectLst/>
                <a:latin typeface="Abadi" panose="020B0604020104020204" pitchFamily="34" charset="0"/>
                <a:ea typeface="Calibri" panose="020F0502020204030204" pitchFamily="34" charset="0"/>
                <a:cs typeface="Calibri Light" panose="020F0302020204030204" pitchFamily="34" charset="0"/>
              </a:rPr>
              <a:t>RF23) </a:t>
            </a:r>
            <a:r>
              <a:rPr lang="it-IT" sz="1800" dirty="0">
                <a:effectLst/>
                <a:latin typeface="Abadi" panose="020B0604020104020204" pitchFamily="34" charset="0"/>
                <a:ea typeface="Calibri" panose="020F0502020204030204" pitchFamily="34" charset="0"/>
                <a:cs typeface="Calibri Light" panose="020F0302020204030204" pitchFamily="34" charset="0"/>
              </a:rPr>
              <a:t>Il sistema deve eliminare una carta di credito del cliente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907415">
              <a:lnSpc>
                <a:spcPct val="150000"/>
              </a:lnSpc>
            </a:pPr>
            <a:r>
              <a:rPr lang="it-IT" sz="1800" b="1" dirty="0">
                <a:effectLst/>
                <a:latin typeface="Abadi" panose="020B0604020104020204" pitchFamily="34" charset="0"/>
                <a:ea typeface="Calibri" panose="020F0502020204030204" pitchFamily="34" charset="0"/>
                <a:cs typeface="Calibri Light" panose="020F0302020204030204" pitchFamily="34" charset="0"/>
              </a:rPr>
              <a:t>RF24) </a:t>
            </a:r>
            <a:r>
              <a:rPr lang="it-IT" sz="1800" dirty="0">
                <a:effectLst/>
                <a:latin typeface="Abadi" panose="020B0604020104020204" pitchFamily="34" charset="0"/>
                <a:ea typeface="Calibri" panose="020F0502020204030204" pitchFamily="34" charset="0"/>
                <a:cs typeface="Calibri Light" panose="020F0302020204030204" pitchFamily="34" charset="0"/>
              </a:rPr>
              <a:t>Il sistema deve eliminare un indirizzo del cliente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907415">
              <a:lnSpc>
                <a:spcPct val="150000"/>
              </a:lnSpc>
              <a:spcAft>
                <a:spcPts val="1000"/>
              </a:spcAft>
            </a:pPr>
            <a:r>
              <a:rPr lang="it-IT" sz="1800" b="1" dirty="0">
                <a:effectLst/>
                <a:latin typeface="Abadi" panose="020B0604020104020204" pitchFamily="34" charset="0"/>
                <a:ea typeface="Calibri" panose="020F0502020204030204" pitchFamily="34" charset="0"/>
                <a:cs typeface="Calibri Light" panose="020F0302020204030204" pitchFamily="34" charset="0"/>
              </a:rPr>
              <a:t>RF25) </a:t>
            </a:r>
            <a:r>
              <a:rPr lang="it-IT" sz="1800" dirty="0">
                <a:effectLst/>
                <a:latin typeface="Abadi" panose="020B0604020104020204" pitchFamily="34" charset="0"/>
                <a:ea typeface="Calibri" panose="020F0502020204030204" pitchFamily="34" charset="0"/>
                <a:cs typeface="Calibri Light" panose="020F0302020204030204" pitchFamily="34" charset="0"/>
              </a:rPr>
              <a:t>Il sistema deve visualizzare gli ordini del cliente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p:spTree>
    <p:extLst>
      <p:ext uri="{BB962C8B-B14F-4D97-AF65-F5344CB8AC3E}">
        <p14:creationId xmlns:p14="http://schemas.microsoft.com/office/powerpoint/2010/main" val="1999474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03B694-3333-4894-B413-1ADFFC2DCF02}"/>
              </a:ext>
            </a:extLst>
          </p:cNvPr>
          <p:cNvSpPr>
            <a:spLocks noGrp="1"/>
          </p:cNvSpPr>
          <p:nvPr>
            <p:ph type="title"/>
          </p:nvPr>
        </p:nvSpPr>
        <p:spPr/>
        <p:txBody>
          <a:bodyPr/>
          <a:lstStyle/>
          <a:p>
            <a:r>
              <a:rPr lang="it-IT" noProof="0" dirty="0"/>
              <a:t>Requisiti Funzionali</a:t>
            </a:r>
          </a:p>
        </p:txBody>
      </p:sp>
      <p:sp>
        <p:nvSpPr>
          <p:cNvPr id="8" name="Segnaposto contenuto 2">
            <a:extLst>
              <a:ext uri="{FF2B5EF4-FFF2-40B4-BE49-F238E27FC236}">
                <a16:creationId xmlns:a16="http://schemas.microsoft.com/office/drawing/2014/main" id="{EB05B625-03D3-4938-B0B2-C902CCAB8459}"/>
              </a:ext>
            </a:extLst>
          </p:cNvPr>
          <p:cNvSpPr txBox="1">
            <a:spLocks/>
          </p:cNvSpPr>
          <p:nvPr/>
        </p:nvSpPr>
        <p:spPr>
          <a:xfrm>
            <a:off x="2008718" y="1905000"/>
            <a:ext cx="6011158" cy="4353975"/>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564515" indent="0">
              <a:lnSpc>
                <a:spcPct val="150000"/>
              </a:lnSpc>
              <a:buFont typeface="Wingdings 3" charset="2"/>
              <a:buNone/>
            </a:pPr>
            <a:r>
              <a:rPr lang="it-IT" b="1" dirty="0">
                <a:latin typeface="Abadi" panose="020B0604020104020204" pitchFamily="34" charset="0"/>
                <a:ea typeface="Calibri" panose="020F0502020204030204" pitchFamily="34" charset="0"/>
                <a:cs typeface="Calibri Light" panose="020F0302020204030204" pitchFamily="34" charset="0"/>
              </a:rPr>
              <a:t>Gestione del sistema</a:t>
            </a:r>
          </a:p>
          <a:p>
            <a:pPr marL="906780">
              <a:lnSpc>
                <a:spcPct val="150000"/>
              </a:lnSpc>
            </a:pPr>
            <a:r>
              <a:rPr lang="it-IT" sz="1800" b="1" dirty="0">
                <a:effectLst/>
                <a:latin typeface="Abadi" panose="020B0604020104020204" pitchFamily="34" charset="0"/>
                <a:ea typeface="Calibri" panose="020F0502020204030204" pitchFamily="34" charset="0"/>
                <a:cs typeface="Calibri Light" panose="020F0302020204030204" pitchFamily="34" charset="0"/>
              </a:rPr>
              <a:t>RF26)</a:t>
            </a:r>
            <a:r>
              <a:rPr lang="it-IT" sz="1800" dirty="0">
                <a:effectLst/>
                <a:latin typeface="Abadi" panose="020B0604020104020204" pitchFamily="34" charset="0"/>
                <a:ea typeface="Calibri" panose="020F0502020204030204" pitchFamily="34" charset="0"/>
                <a:cs typeface="Calibri Light" panose="020F0302020204030204" pitchFamily="34" charset="0"/>
              </a:rPr>
              <a:t> Il sistema deve inserire un nuovo robot</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906780">
              <a:lnSpc>
                <a:spcPct val="150000"/>
              </a:lnSpc>
            </a:pPr>
            <a:r>
              <a:rPr lang="it-IT" sz="1800" b="1" dirty="0">
                <a:effectLst/>
                <a:latin typeface="Abadi" panose="020B0604020104020204" pitchFamily="34" charset="0"/>
                <a:ea typeface="Calibri" panose="020F0502020204030204" pitchFamily="34" charset="0"/>
                <a:cs typeface="Calibri Light" panose="020F0302020204030204" pitchFamily="34" charset="0"/>
              </a:rPr>
              <a:t>RF27)</a:t>
            </a:r>
            <a:r>
              <a:rPr lang="it-IT" sz="1800" dirty="0">
                <a:effectLst/>
                <a:latin typeface="Abadi" panose="020B0604020104020204" pitchFamily="34" charset="0"/>
                <a:ea typeface="Calibri" panose="020F0502020204030204" pitchFamily="34" charset="0"/>
                <a:cs typeface="Calibri Light" panose="020F0302020204030204" pitchFamily="34" charset="0"/>
              </a:rPr>
              <a:t> Il sistema deve inserire un nuovo premio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906780">
              <a:lnSpc>
                <a:spcPct val="150000"/>
              </a:lnSpc>
            </a:pPr>
            <a:r>
              <a:rPr lang="it-IT" sz="1800" b="1" dirty="0">
                <a:effectLst/>
                <a:latin typeface="Abadi" panose="020B0604020104020204" pitchFamily="34" charset="0"/>
                <a:ea typeface="Calibri" panose="020F0502020204030204" pitchFamily="34" charset="0"/>
                <a:cs typeface="Calibri Light" panose="020F0302020204030204" pitchFamily="34" charset="0"/>
              </a:rPr>
              <a:t>RF28)</a:t>
            </a:r>
            <a:r>
              <a:rPr lang="it-IT" sz="1800" dirty="0">
                <a:effectLst/>
                <a:latin typeface="Abadi" panose="020B0604020104020204" pitchFamily="34" charset="0"/>
                <a:ea typeface="Calibri" panose="020F0502020204030204" pitchFamily="34" charset="0"/>
                <a:cs typeface="Calibri Light" panose="020F0302020204030204" pitchFamily="34" charset="0"/>
              </a:rPr>
              <a:t> Il sistema deve aggiornare i dati di un robot</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906780">
              <a:lnSpc>
                <a:spcPct val="150000"/>
              </a:lnSpc>
            </a:pPr>
            <a:r>
              <a:rPr lang="it-IT" sz="1800" b="1" dirty="0">
                <a:effectLst/>
                <a:latin typeface="Abadi" panose="020B0604020104020204" pitchFamily="34" charset="0"/>
                <a:ea typeface="Calibri" panose="020F0502020204030204" pitchFamily="34" charset="0"/>
                <a:cs typeface="Calibri Light" panose="020F0302020204030204" pitchFamily="34" charset="0"/>
              </a:rPr>
              <a:t>RF29)</a:t>
            </a:r>
            <a:r>
              <a:rPr lang="it-IT" sz="1800" dirty="0">
                <a:effectLst/>
                <a:latin typeface="Abadi" panose="020B0604020104020204" pitchFamily="34" charset="0"/>
                <a:ea typeface="Calibri" panose="020F0502020204030204" pitchFamily="34" charset="0"/>
                <a:cs typeface="Calibri Light" panose="020F0302020204030204" pitchFamily="34" charset="0"/>
              </a:rPr>
              <a:t> Il sistema deve aggiornare i dati di un premio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906780">
              <a:lnSpc>
                <a:spcPct val="150000"/>
              </a:lnSpc>
            </a:pPr>
            <a:r>
              <a:rPr lang="it-IT" sz="1800" b="1" dirty="0">
                <a:effectLst/>
                <a:latin typeface="Abadi" panose="020B0604020104020204" pitchFamily="34" charset="0"/>
                <a:ea typeface="Calibri" panose="020F0502020204030204" pitchFamily="34" charset="0"/>
                <a:cs typeface="Calibri Light" panose="020F0302020204030204" pitchFamily="34" charset="0"/>
              </a:rPr>
              <a:t>RF30)</a:t>
            </a:r>
            <a:r>
              <a:rPr lang="it-IT" sz="1800" dirty="0">
                <a:effectLst/>
                <a:latin typeface="Abadi" panose="020B0604020104020204" pitchFamily="34" charset="0"/>
                <a:ea typeface="Calibri" panose="020F0502020204030204" pitchFamily="34" charset="0"/>
                <a:cs typeface="Calibri Light" panose="020F0302020204030204" pitchFamily="34" charset="0"/>
              </a:rPr>
              <a:t> Il sistema deve eliminare un robot</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pPr marL="906780">
              <a:lnSpc>
                <a:spcPct val="150000"/>
              </a:lnSpc>
              <a:spcAft>
                <a:spcPts val="1000"/>
              </a:spcAft>
            </a:pPr>
            <a:r>
              <a:rPr lang="it-IT" sz="1800" b="1" dirty="0">
                <a:effectLst/>
                <a:latin typeface="Abadi" panose="020B0604020104020204" pitchFamily="34" charset="0"/>
                <a:ea typeface="Calibri" panose="020F0502020204030204" pitchFamily="34" charset="0"/>
                <a:cs typeface="Calibri Light" panose="020F0302020204030204" pitchFamily="34" charset="0"/>
              </a:rPr>
              <a:t>RF31)</a:t>
            </a:r>
            <a:r>
              <a:rPr lang="it-IT" sz="1800" dirty="0">
                <a:effectLst/>
                <a:latin typeface="Abadi" panose="020B0604020104020204" pitchFamily="34" charset="0"/>
                <a:ea typeface="Calibri" panose="020F0502020204030204" pitchFamily="34" charset="0"/>
                <a:cs typeface="Calibri Light" panose="020F0302020204030204" pitchFamily="34" charset="0"/>
              </a:rPr>
              <a:t> Il sistema deve eliminare un premio</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p:spTree>
    <p:extLst>
      <p:ext uri="{BB962C8B-B14F-4D97-AF65-F5344CB8AC3E}">
        <p14:creationId xmlns:p14="http://schemas.microsoft.com/office/powerpoint/2010/main" val="295210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9EFD7D-DE72-489F-AD51-9CB44AB393B2}"/>
              </a:ext>
            </a:extLst>
          </p:cNvPr>
          <p:cNvSpPr>
            <a:spLocks noGrp="1"/>
          </p:cNvSpPr>
          <p:nvPr>
            <p:ph type="title"/>
          </p:nvPr>
        </p:nvSpPr>
        <p:spPr/>
        <p:txBody>
          <a:bodyPr/>
          <a:lstStyle/>
          <a:p>
            <a:r>
              <a:rPr lang="it-IT" noProof="0" dirty="0"/>
              <a:t>Requisiti non Funzionali</a:t>
            </a:r>
          </a:p>
        </p:txBody>
      </p:sp>
      <p:sp>
        <p:nvSpPr>
          <p:cNvPr id="3" name="Segnaposto contenuto 2">
            <a:extLst>
              <a:ext uri="{FF2B5EF4-FFF2-40B4-BE49-F238E27FC236}">
                <a16:creationId xmlns:a16="http://schemas.microsoft.com/office/drawing/2014/main" id="{F29E1EC8-1019-40BC-83DF-C411685B4185}"/>
              </a:ext>
            </a:extLst>
          </p:cNvPr>
          <p:cNvSpPr>
            <a:spLocks noGrp="1"/>
          </p:cNvSpPr>
          <p:nvPr>
            <p:ph idx="1"/>
          </p:nvPr>
        </p:nvSpPr>
        <p:spPr>
          <a:xfrm>
            <a:off x="2589212" y="2133600"/>
            <a:ext cx="3090135" cy="3777622"/>
          </a:xfrm>
        </p:spPr>
        <p:txBody>
          <a:bodyPr/>
          <a:lstStyle/>
          <a:p>
            <a:r>
              <a:rPr lang="it-IT" noProof="0" dirty="0"/>
              <a:t>Di qualità:</a:t>
            </a:r>
          </a:p>
          <a:p>
            <a:pPr lvl="1"/>
            <a:r>
              <a:rPr lang="it-IT" noProof="0" dirty="0" err="1"/>
              <a:t>Usability</a:t>
            </a:r>
            <a:endParaRPr lang="it-IT" noProof="0" dirty="0"/>
          </a:p>
          <a:p>
            <a:pPr lvl="1"/>
            <a:r>
              <a:rPr lang="it-IT" noProof="0" dirty="0"/>
              <a:t>Performance</a:t>
            </a:r>
          </a:p>
          <a:p>
            <a:pPr lvl="1"/>
            <a:r>
              <a:rPr lang="it-IT" noProof="0" dirty="0" err="1"/>
              <a:t>Supportability</a:t>
            </a:r>
            <a:endParaRPr lang="it-IT" noProof="0" dirty="0"/>
          </a:p>
          <a:p>
            <a:pPr lvl="1"/>
            <a:r>
              <a:rPr lang="it-IT" noProof="0" dirty="0" err="1"/>
              <a:t>Realibility</a:t>
            </a:r>
            <a:endParaRPr lang="it-IT" noProof="0" dirty="0"/>
          </a:p>
        </p:txBody>
      </p:sp>
      <p:sp>
        <p:nvSpPr>
          <p:cNvPr id="4" name="Segnaposto contenuto 2">
            <a:extLst>
              <a:ext uri="{FF2B5EF4-FFF2-40B4-BE49-F238E27FC236}">
                <a16:creationId xmlns:a16="http://schemas.microsoft.com/office/drawing/2014/main" id="{0A8E8B40-48BB-4E72-8171-3FD9AD13157C}"/>
              </a:ext>
            </a:extLst>
          </p:cNvPr>
          <p:cNvSpPr txBox="1">
            <a:spLocks/>
          </p:cNvSpPr>
          <p:nvPr/>
        </p:nvSpPr>
        <p:spPr>
          <a:xfrm>
            <a:off x="7048768" y="2133600"/>
            <a:ext cx="3090135"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it-IT" dirty="0"/>
              <a:t>Di vincoli:</a:t>
            </a:r>
          </a:p>
          <a:p>
            <a:pPr lvl="1"/>
            <a:r>
              <a:rPr lang="it-IT" dirty="0"/>
              <a:t>Legal</a:t>
            </a:r>
          </a:p>
          <a:p>
            <a:pPr lvl="1"/>
            <a:endParaRPr lang="it-IT" dirty="0"/>
          </a:p>
        </p:txBody>
      </p:sp>
    </p:spTree>
    <p:extLst>
      <p:ext uri="{BB962C8B-B14F-4D97-AF65-F5344CB8AC3E}">
        <p14:creationId xmlns:p14="http://schemas.microsoft.com/office/powerpoint/2010/main" val="392201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30C991-4B1B-4C57-86B5-16E754599B1D}"/>
              </a:ext>
            </a:extLst>
          </p:cNvPr>
          <p:cNvSpPr>
            <a:spLocks noGrp="1"/>
          </p:cNvSpPr>
          <p:nvPr>
            <p:ph type="title"/>
          </p:nvPr>
        </p:nvSpPr>
        <p:spPr/>
        <p:txBody>
          <a:bodyPr/>
          <a:lstStyle/>
          <a:p>
            <a:r>
              <a:rPr lang="it-IT" noProof="0" dirty="0"/>
              <a:t>Scenari</a:t>
            </a:r>
          </a:p>
        </p:txBody>
      </p:sp>
      <p:sp>
        <p:nvSpPr>
          <p:cNvPr id="3" name="Segnaposto contenuto 2">
            <a:extLst>
              <a:ext uri="{FF2B5EF4-FFF2-40B4-BE49-F238E27FC236}">
                <a16:creationId xmlns:a16="http://schemas.microsoft.com/office/drawing/2014/main" id="{2D44E140-E87E-49CA-8D0A-E216D75D3A81}"/>
              </a:ext>
            </a:extLst>
          </p:cNvPr>
          <p:cNvSpPr>
            <a:spLocks noGrp="1"/>
          </p:cNvSpPr>
          <p:nvPr>
            <p:ph idx="1"/>
          </p:nvPr>
        </p:nvSpPr>
        <p:spPr/>
        <p:txBody>
          <a:bodyPr/>
          <a:lstStyle/>
          <a:p>
            <a:r>
              <a:rPr lang="it-IT" noProof="0" dirty="0"/>
              <a:t>Gli scenari vengono usati per descrivere esempi di utilizzo del sistema in termini di interazione tra l’utente ed il sistema proposto.</a:t>
            </a:r>
          </a:p>
          <a:p>
            <a:r>
              <a:rPr lang="it-IT" noProof="0" dirty="0"/>
              <a:t>Servono per comprendere meglio i requisiti funzionali.</a:t>
            </a:r>
          </a:p>
          <a:p>
            <a:r>
              <a:rPr lang="it-IT" noProof="0" dirty="0"/>
              <a:t>Sono scritti in linguaggio naturale e sono discorsivi.</a:t>
            </a:r>
          </a:p>
          <a:p>
            <a:endParaRPr lang="it-IT" noProof="0" dirty="0"/>
          </a:p>
          <a:p>
            <a:pPr marL="0" indent="0">
              <a:buNone/>
            </a:pPr>
            <a:r>
              <a:rPr lang="it-IT" noProof="0" dirty="0"/>
              <a:t>DI SEGUITO UN ESEMPIO DI SCENARIO RIGUARDANTE L’ACQUISTO DI UN ROBOT</a:t>
            </a:r>
          </a:p>
        </p:txBody>
      </p:sp>
    </p:spTree>
    <p:extLst>
      <p:ext uri="{BB962C8B-B14F-4D97-AF65-F5344CB8AC3E}">
        <p14:creationId xmlns:p14="http://schemas.microsoft.com/office/powerpoint/2010/main" val="3228311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D2A62EB-71CA-4416-9D78-711EAA9D2CE5}"/>
              </a:ext>
            </a:extLst>
          </p:cNvPr>
          <p:cNvSpPr>
            <a:spLocks noGrp="1"/>
          </p:cNvSpPr>
          <p:nvPr>
            <p:ph type="title"/>
          </p:nvPr>
        </p:nvSpPr>
        <p:spPr>
          <a:xfrm>
            <a:off x="2592926" y="624110"/>
            <a:ext cx="4633466" cy="1280890"/>
          </a:xfrm>
        </p:spPr>
        <p:txBody>
          <a:bodyPr>
            <a:normAutofit/>
          </a:bodyPr>
          <a:lstStyle/>
          <a:p>
            <a:r>
              <a:rPr lang="it-IT" noProof="0" dirty="0"/>
              <a:t>SCENARIO</a:t>
            </a:r>
          </a:p>
        </p:txBody>
      </p:sp>
      <p:pic>
        <p:nvPicPr>
          <p:cNvPr id="5" name="Segnaposto contenuto 4" descr="Immagine che contiene testo&#10;&#10;Descrizione generata automaticamente">
            <a:extLst>
              <a:ext uri="{FF2B5EF4-FFF2-40B4-BE49-F238E27FC236}">
                <a16:creationId xmlns:a16="http://schemas.microsoft.com/office/drawing/2014/main" id="{1EEBECB3-0C10-44AC-A01D-B0FBA3588E4B}"/>
              </a:ext>
            </a:extLst>
          </p:cNvPr>
          <p:cNvPicPr>
            <a:picLocks noChangeAspect="1"/>
          </p:cNvPicPr>
          <p:nvPr/>
        </p:nvPicPr>
        <p:blipFill>
          <a:blip r:embed="rId2"/>
          <a:stretch>
            <a:fillRect/>
          </a:stretch>
        </p:blipFill>
        <p:spPr>
          <a:xfrm>
            <a:off x="5662570" y="105391"/>
            <a:ext cx="5035266" cy="6647217"/>
          </a:xfrm>
          <a:prstGeom prst="rect">
            <a:avLst/>
          </a:prstGeom>
        </p:spPr>
      </p:pic>
    </p:spTree>
    <p:extLst>
      <p:ext uri="{BB962C8B-B14F-4D97-AF65-F5344CB8AC3E}">
        <p14:creationId xmlns:p14="http://schemas.microsoft.com/office/powerpoint/2010/main" val="2222823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B2F2D8-F674-431B-9EE8-C1435FA10F7A}"/>
              </a:ext>
            </a:extLst>
          </p:cNvPr>
          <p:cNvSpPr>
            <a:spLocks noGrp="1"/>
          </p:cNvSpPr>
          <p:nvPr>
            <p:ph type="title"/>
          </p:nvPr>
        </p:nvSpPr>
        <p:spPr/>
        <p:txBody>
          <a:bodyPr/>
          <a:lstStyle/>
          <a:p>
            <a:r>
              <a:rPr lang="it-IT" noProof="0" dirty="0"/>
              <a:t>Casi d’uso</a:t>
            </a:r>
          </a:p>
        </p:txBody>
      </p:sp>
      <p:sp>
        <p:nvSpPr>
          <p:cNvPr id="3" name="Segnaposto contenuto 2">
            <a:extLst>
              <a:ext uri="{FF2B5EF4-FFF2-40B4-BE49-F238E27FC236}">
                <a16:creationId xmlns:a16="http://schemas.microsoft.com/office/drawing/2014/main" id="{7746F778-7AB7-4969-ACD3-2E72DD280ADB}"/>
              </a:ext>
            </a:extLst>
          </p:cNvPr>
          <p:cNvSpPr>
            <a:spLocks noGrp="1"/>
          </p:cNvSpPr>
          <p:nvPr>
            <p:ph idx="1"/>
          </p:nvPr>
        </p:nvSpPr>
        <p:spPr/>
        <p:txBody>
          <a:bodyPr/>
          <a:lstStyle/>
          <a:p>
            <a:r>
              <a:rPr lang="it-IT" noProof="0" dirty="0"/>
              <a:t>Sono astrazioni che descrivono una classe di servizi</a:t>
            </a:r>
          </a:p>
          <a:p>
            <a:r>
              <a:rPr lang="it-IT" noProof="0" dirty="0"/>
              <a:t>Rappresentano una sequenza di interazioni per un tipo di funzionalità</a:t>
            </a:r>
          </a:p>
          <a:p>
            <a:r>
              <a:rPr lang="it-IT" noProof="0" dirty="0"/>
              <a:t>Modellano il sistema dal punto di vista dell’utente, definendo ogni possibile flusso di eventi attraverso il sistema e descrivendo l’interazione tra gli oggetti</a:t>
            </a:r>
          </a:p>
          <a:p>
            <a:pPr marL="0" indent="0">
              <a:buNone/>
            </a:pPr>
            <a:endParaRPr lang="it-IT" noProof="0" dirty="0"/>
          </a:p>
          <a:p>
            <a:pPr marL="0" indent="0">
              <a:buNone/>
            </a:pPr>
            <a:r>
              <a:rPr lang="it-IT" noProof="0" dirty="0"/>
              <a:t>DI SEGUITO UN ESEMPIO DI CASO D’USO RIGUARDANTE LA REGISTRAZIONE</a:t>
            </a:r>
          </a:p>
          <a:p>
            <a:endParaRPr lang="it-IT" noProof="0" dirty="0"/>
          </a:p>
        </p:txBody>
      </p:sp>
    </p:spTree>
    <p:extLst>
      <p:ext uri="{BB962C8B-B14F-4D97-AF65-F5344CB8AC3E}">
        <p14:creationId xmlns:p14="http://schemas.microsoft.com/office/powerpoint/2010/main" val="1413288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0242FD-B88B-48D0-9945-738B135EE666}"/>
              </a:ext>
            </a:extLst>
          </p:cNvPr>
          <p:cNvSpPr>
            <a:spLocks noGrp="1"/>
          </p:cNvSpPr>
          <p:nvPr>
            <p:ph type="title"/>
          </p:nvPr>
        </p:nvSpPr>
        <p:spPr>
          <a:xfrm>
            <a:off x="6835738" y="107597"/>
            <a:ext cx="4633466" cy="1280890"/>
          </a:xfrm>
        </p:spPr>
        <p:txBody>
          <a:bodyPr>
            <a:normAutofit/>
          </a:bodyPr>
          <a:lstStyle/>
          <a:p>
            <a:r>
              <a:rPr lang="it-IT" noProof="0" dirty="0"/>
              <a:t>Registrazione</a:t>
            </a:r>
          </a:p>
        </p:txBody>
      </p:sp>
      <p:pic>
        <p:nvPicPr>
          <p:cNvPr id="5" name="Segnaposto contenuto 4">
            <a:extLst>
              <a:ext uri="{FF2B5EF4-FFF2-40B4-BE49-F238E27FC236}">
                <a16:creationId xmlns:a16="http://schemas.microsoft.com/office/drawing/2014/main" id="{7800C447-15AC-48F6-9987-8F7466D6E0CB}"/>
              </a:ext>
            </a:extLst>
          </p:cNvPr>
          <p:cNvPicPr>
            <a:picLocks noChangeAspect="1"/>
          </p:cNvPicPr>
          <p:nvPr/>
        </p:nvPicPr>
        <p:blipFill>
          <a:blip r:embed="rId2"/>
          <a:stretch>
            <a:fillRect/>
          </a:stretch>
        </p:blipFill>
        <p:spPr>
          <a:xfrm>
            <a:off x="1536724" y="97576"/>
            <a:ext cx="4892060" cy="6678579"/>
          </a:xfrm>
          <a:prstGeom prst="rect">
            <a:avLst/>
          </a:prstGeom>
        </p:spPr>
      </p:pic>
      <p:pic>
        <p:nvPicPr>
          <p:cNvPr id="7" name="Immagine 6">
            <a:extLst>
              <a:ext uri="{FF2B5EF4-FFF2-40B4-BE49-F238E27FC236}">
                <a16:creationId xmlns:a16="http://schemas.microsoft.com/office/drawing/2014/main" id="{3AA53DF5-F5B7-4BCD-B1DB-05C3CA45C092}"/>
              </a:ext>
            </a:extLst>
          </p:cNvPr>
          <p:cNvPicPr>
            <a:picLocks noChangeAspect="1"/>
          </p:cNvPicPr>
          <p:nvPr/>
        </p:nvPicPr>
        <p:blipFill>
          <a:blip r:embed="rId3"/>
          <a:stretch>
            <a:fillRect/>
          </a:stretch>
        </p:blipFill>
        <p:spPr>
          <a:xfrm>
            <a:off x="6428784" y="4123881"/>
            <a:ext cx="5460446" cy="1799465"/>
          </a:xfrm>
          <a:prstGeom prst="rect">
            <a:avLst/>
          </a:prstGeom>
        </p:spPr>
      </p:pic>
    </p:spTree>
    <p:extLst>
      <p:ext uri="{BB962C8B-B14F-4D97-AF65-F5344CB8AC3E}">
        <p14:creationId xmlns:p14="http://schemas.microsoft.com/office/powerpoint/2010/main" val="1898217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24511B5-CFC4-45AC-A62B-372E63FEDC65}"/>
              </a:ext>
            </a:extLst>
          </p:cNvPr>
          <p:cNvSpPr>
            <a:spLocks noGrp="1"/>
          </p:cNvSpPr>
          <p:nvPr>
            <p:ph type="title"/>
          </p:nvPr>
        </p:nvSpPr>
        <p:spPr>
          <a:xfrm>
            <a:off x="649224" y="645106"/>
            <a:ext cx="3650279" cy="1259894"/>
          </a:xfrm>
        </p:spPr>
        <p:txBody>
          <a:bodyPr>
            <a:normAutofit/>
          </a:bodyPr>
          <a:lstStyle/>
          <a:p>
            <a:r>
              <a:rPr lang="it-IT" noProof="0" dirty="0"/>
              <a:t>Class Diagram</a:t>
            </a:r>
          </a:p>
        </p:txBody>
      </p:sp>
      <p:sp>
        <p:nvSpPr>
          <p:cNvPr id="14"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5" name="Segnaposto contenuto 4">
            <a:extLst>
              <a:ext uri="{FF2B5EF4-FFF2-40B4-BE49-F238E27FC236}">
                <a16:creationId xmlns:a16="http://schemas.microsoft.com/office/drawing/2014/main" id="{4BC0DA30-16DC-4FE8-B9A5-9DF01DBEF6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120297"/>
            <a:ext cx="7629411" cy="6732955"/>
          </a:xfrm>
          <a:prstGeom prst="rect">
            <a:avLst/>
          </a:prstGeom>
        </p:spPr>
      </p:pic>
      <p:sp>
        <p:nvSpPr>
          <p:cNvPr id="1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1974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274682-9833-475F-864E-479CC0FA77D6}"/>
              </a:ext>
            </a:extLst>
          </p:cNvPr>
          <p:cNvSpPr>
            <a:spLocks noGrp="1"/>
          </p:cNvSpPr>
          <p:nvPr>
            <p:ph type="title"/>
          </p:nvPr>
        </p:nvSpPr>
        <p:spPr/>
        <p:txBody>
          <a:bodyPr/>
          <a:lstStyle/>
          <a:p>
            <a:r>
              <a:rPr lang="it-IT" noProof="0" dirty="0"/>
              <a:t>Di cosa parleremo?</a:t>
            </a:r>
          </a:p>
        </p:txBody>
      </p:sp>
      <p:sp>
        <p:nvSpPr>
          <p:cNvPr id="3" name="Segnaposto contenuto 2">
            <a:extLst>
              <a:ext uri="{FF2B5EF4-FFF2-40B4-BE49-F238E27FC236}">
                <a16:creationId xmlns:a16="http://schemas.microsoft.com/office/drawing/2014/main" id="{9CEEAC63-64B0-430E-A4AB-D4CAF0487425}"/>
              </a:ext>
            </a:extLst>
          </p:cNvPr>
          <p:cNvSpPr>
            <a:spLocks noGrp="1"/>
          </p:cNvSpPr>
          <p:nvPr>
            <p:ph idx="1"/>
          </p:nvPr>
        </p:nvSpPr>
        <p:spPr>
          <a:xfrm>
            <a:off x="7122573" y="2141988"/>
            <a:ext cx="4382039" cy="4007141"/>
          </a:xfrm>
        </p:spPr>
        <p:txBody>
          <a:bodyPr>
            <a:normAutofit/>
          </a:bodyPr>
          <a:lstStyle/>
          <a:p>
            <a:r>
              <a:rPr lang="it-IT" noProof="0" dirty="0"/>
              <a:t>System Design </a:t>
            </a:r>
            <a:r>
              <a:rPr lang="it-IT" noProof="0" dirty="0" err="1"/>
              <a:t>Document</a:t>
            </a:r>
            <a:endParaRPr lang="it-IT" noProof="0" dirty="0"/>
          </a:p>
          <a:p>
            <a:pPr lvl="1"/>
            <a:r>
              <a:rPr lang="it-IT" noProof="0" dirty="0"/>
              <a:t>Design goals</a:t>
            </a:r>
          </a:p>
          <a:p>
            <a:pPr lvl="1"/>
            <a:r>
              <a:rPr lang="it-IT" noProof="0" dirty="0"/>
              <a:t>Architettura del sistema</a:t>
            </a:r>
          </a:p>
          <a:p>
            <a:pPr lvl="1"/>
            <a:r>
              <a:rPr lang="it-IT" noProof="0" dirty="0"/>
              <a:t>Decomposizione del sistema</a:t>
            </a:r>
          </a:p>
          <a:p>
            <a:pPr lvl="1"/>
            <a:r>
              <a:rPr lang="it-IT" noProof="0" dirty="0"/>
              <a:t>Mappatura Hardware/Software</a:t>
            </a:r>
          </a:p>
          <a:p>
            <a:r>
              <a:rPr lang="it-IT" noProof="0" dirty="0"/>
              <a:t>Object Design </a:t>
            </a:r>
            <a:r>
              <a:rPr lang="it-IT" noProof="0" dirty="0" err="1"/>
              <a:t>Document</a:t>
            </a:r>
            <a:endParaRPr lang="it-IT" noProof="0" dirty="0"/>
          </a:p>
          <a:p>
            <a:pPr lvl="1"/>
            <a:r>
              <a:rPr lang="it-IT" noProof="0" dirty="0"/>
              <a:t>Design Pattern</a:t>
            </a:r>
          </a:p>
          <a:p>
            <a:r>
              <a:rPr lang="it-IT" noProof="0" dirty="0"/>
              <a:t>Testing</a:t>
            </a:r>
          </a:p>
          <a:p>
            <a:r>
              <a:rPr lang="it-IT" noProof="0" dirty="0"/>
              <a:t>Conclusioni</a:t>
            </a:r>
          </a:p>
          <a:p>
            <a:pPr lvl="1"/>
            <a:endParaRPr lang="it-IT" noProof="0" dirty="0"/>
          </a:p>
        </p:txBody>
      </p:sp>
      <p:sp>
        <p:nvSpPr>
          <p:cNvPr id="4" name="Segnaposto contenuto 2">
            <a:extLst>
              <a:ext uri="{FF2B5EF4-FFF2-40B4-BE49-F238E27FC236}">
                <a16:creationId xmlns:a16="http://schemas.microsoft.com/office/drawing/2014/main" id="{271BA722-A85B-44D4-8028-FE6EE9AF681A}"/>
              </a:ext>
            </a:extLst>
          </p:cNvPr>
          <p:cNvSpPr txBox="1">
            <a:spLocks/>
          </p:cNvSpPr>
          <p:nvPr/>
        </p:nvSpPr>
        <p:spPr>
          <a:xfrm>
            <a:off x="2741612" y="2285999"/>
            <a:ext cx="4382039" cy="40071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it-IT" dirty="0"/>
              <a:t>Obiettivo del progetto</a:t>
            </a:r>
          </a:p>
          <a:p>
            <a:r>
              <a:rPr lang="it-IT" dirty="0"/>
              <a:t>Tutte le funzionalità</a:t>
            </a:r>
          </a:p>
          <a:p>
            <a:r>
              <a:rPr lang="it-IT" dirty="0"/>
              <a:t>Software usati</a:t>
            </a:r>
          </a:p>
          <a:p>
            <a:r>
              <a:rPr lang="it-IT" dirty="0" err="1"/>
              <a:t>Requirements</a:t>
            </a:r>
            <a:r>
              <a:rPr lang="it-IT" dirty="0"/>
              <a:t> Analysis </a:t>
            </a:r>
            <a:r>
              <a:rPr lang="it-IT" dirty="0" err="1"/>
              <a:t>Document</a:t>
            </a:r>
            <a:endParaRPr lang="it-IT" dirty="0"/>
          </a:p>
          <a:p>
            <a:pPr lvl="1"/>
            <a:r>
              <a:rPr lang="it-IT" dirty="0"/>
              <a:t>Requisiti funzionali e non funzionali</a:t>
            </a:r>
          </a:p>
          <a:p>
            <a:pPr lvl="1"/>
            <a:r>
              <a:rPr lang="it-IT" dirty="0"/>
              <a:t>Scenari</a:t>
            </a:r>
          </a:p>
          <a:p>
            <a:pPr lvl="1"/>
            <a:r>
              <a:rPr lang="it-IT" dirty="0"/>
              <a:t>Casi d’uso</a:t>
            </a:r>
          </a:p>
          <a:p>
            <a:pPr lvl="1"/>
            <a:r>
              <a:rPr lang="it-IT" dirty="0"/>
              <a:t>Use case </a:t>
            </a:r>
            <a:r>
              <a:rPr lang="it-IT" dirty="0" err="1"/>
              <a:t>diagram</a:t>
            </a:r>
            <a:endParaRPr lang="it-IT" dirty="0"/>
          </a:p>
          <a:p>
            <a:pPr lvl="1"/>
            <a:r>
              <a:rPr lang="it-IT" dirty="0"/>
              <a:t>Class </a:t>
            </a:r>
            <a:r>
              <a:rPr lang="it-IT" dirty="0" err="1"/>
              <a:t>diagram</a:t>
            </a:r>
            <a:endParaRPr lang="it-IT" dirty="0"/>
          </a:p>
          <a:p>
            <a:pPr lvl="1"/>
            <a:r>
              <a:rPr lang="it-IT" dirty="0"/>
              <a:t>Sequence </a:t>
            </a:r>
            <a:r>
              <a:rPr lang="it-IT" dirty="0" err="1"/>
              <a:t>diagram</a:t>
            </a:r>
            <a:endParaRPr lang="it-IT" dirty="0"/>
          </a:p>
        </p:txBody>
      </p:sp>
    </p:spTree>
    <p:extLst>
      <p:ext uri="{BB962C8B-B14F-4D97-AF65-F5344CB8AC3E}">
        <p14:creationId xmlns:p14="http://schemas.microsoft.com/office/powerpoint/2010/main" val="3711652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5" name="Rectangle 28">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9C6C81B-55B9-4476-A683-1976D2E40DAB}"/>
              </a:ext>
            </a:extLst>
          </p:cNvPr>
          <p:cNvSpPr>
            <a:spLocks noGrp="1"/>
          </p:cNvSpPr>
          <p:nvPr>
            <p:ph type="title"/>
          </p:nvPr>
        </p:nvSpPr>
        <p:spPr>
          <a:xfrm>
            <a:off x="649224" y="645106"/>
            <a:ext cx="3650279" cy="1259894"/>
          </a:xfrm>
        </p:spPr>
        <p:txBody>
          <a:bodyPr>
            <a:normAutofit/>
          </a:bodyPr>
          <a:lstStyle/>
          <a:p>
            <a:r>
              <a:rPr lang="it-IT" noProof="0" dirty="0"/>
              <a:t>Sequence Diagram</a:t>
            </a:r>
          </a:p>
        </p:txBody>
      </p:sp>
      <p:sp>
        <p:nvSpPr>
          <p:cNvPr id="36" name="Rectangle 30">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3" name="Content Placeholder 8">
            <a:extLst>
              <a:ext uri="{FF2B5EF4-FFF2-40B4-BE49-F238E27FC236}">
                <a16:creationId xmlns:a16="http://schemas.microsoft.com/office/drawing/2014/main" id="{9F5012CE-CDB3-45EE-B011-241913012C15}"/>
              </a:ext>
            </a:extLst>
          </p:cNvPr>
          <p:cNvSpPr>
            <a:spLocks noGrp="1"/>
          </p:cNvSpPr>
          <p:nvPr>
            <p:ph idx="1"/>
          </p:nvPr>
        </p:nvSpPr>
        <p:spPr>
          <a:xfrm>
            <a:off x="649225" y="2133600"/>
            <a:ext cx="3650278" cy="3759253"/>
          </a:xfrm>
        </p:spPr>
        <p:txBody>
          <a:bodyPr>
            <a:normAutofit/>
          </a:bodyPr>
          <a:lstStyle/>
          <a:p>
            <a:r>
              <a:rPr lang="it-IT" noProof="0" dirty="0"/>
              <a:t>Visualizzare l’Area Privata di un Cliente</a:t>
            </a:r>
          </a:p>
          <a:p>
            <a:r>
              <a:rPr lang="it-IT" noProof="0" dirty="0"/>
              <a:t>L’importanza dei </a:t>
            </a:r>
            <a:r>
              <a:rPr lang="it-IT" noProof="0" dirty="0" err="1"/>
              <a:t>sequence</a:t>
            </a:r>
            <a:r>
              <a:rPr lang="it-IT" noProof="0" dirty="0"/>
              <a:t> </a:t>
            </a:r>
            <a:r>
              <a:rPr lang="it-IT" noProof="0" dirty="0" err="1"/>
              <a:t>diagram</a:t>
            </a:r>
            <a:r>
              <a:rPr lang="it-IT" noProof="0" dirty="0"/>
              <a:t> è comprendere meglio con quale sequenza di operazioni viene risolta una richiesta di un servizio</a:t>
            </a:r>
          </a:p>
          <a:p>
            <a:r>
              <a:rPr lang="it-IT" noProof="0" dirty="0"/>
              <a:t>È importante anche capire quali componenti  si vanno a richiamare e qual è l’interazione tra di loro</a:t>
            </a:r>
          </a:p>
        </p:txBody>
      </p:sp>
      <p:sp>
        <p:nvSpPr>
          <p:cNvPr id="37"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336535A1-779F-4D4F-ADF6-5B390F9BE0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9503" y="857499"/>
            <a:ext cx="7723115" cy="5137467"/>
          </a:xfrm>
          <a:prstGeom prst="rect">
            <a:avLst/>
          </a:prstGeom>
        </p:spPr>
      </p:pic>
    </p:spTree>
    <p:extLst>
      <p:ext uri="{BB962C8B-B14F-4D97-AF65-F5344CB8AC3E}">
        <p14:creationId xmlns:p14="http://schemas.microsoft.com/office/powerpoint/2010/main" val="2909599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69E416D-4B4D-42B9-8D79-1596940F9D20}"/>
              </a:ext>
            </a:extLst>
          </p:cNvPr>
          <p:cNvSpPr>
            <a:spLocks noGrp="1"/>
          </p:cNvSpPr>
          <p:nvPr>
            <p:ph type="title"/>
          </p:nvPr>
        </p:nvSpPr>
        <p:spPr>
          <a:xfrm>
            <a:off x="649224" y="645106"/>
            <a:ext cx="3650279" cy="1259894"/>
          </a:xfrm>
        </p:spPr>
        <p:txBody>
          <a:bodyPr>
            <a:normAutofit/>
          </a:bodyPr>
          <a:lstStyle/>
          <a:p>
            <a:r>
              <a:rPr lang="it-IT" dirty="0"/>
              <a:t>Activity Diagram</a:t>
            </a:r>
          </a:p>
        </p:txBody>
      </p:sp>
      <p:sp>
        <p:nvSpPr>
          <p:cNvPr id="14"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B869FA6E-1DF8-4074-BC74-2E2BB0FA926F}"/>
              </a:ext>
            </a:extLst>
          </p:cNvPr>
          <p:cNvSpPr>
            <a:spLocks noGrp="1"/>
          </p:cNvSpPr>
          <p:nvPr>
            <p:ph idx="1"/>
          </p:nvPr>
        </p:nvSpPr>
        <p:spPr>
          <a:xfrm>
            <a:off x="649225" y="2133600"/>
            <a:ext cx="3650278" cy="3759253"/>
          </a:xfrm>
        </p:spPr>
        <p:txBody>
          <a:bodyPr>
            <a:normAutofit/>
          </a:bodyPr>
          <a:lstStyle/>
          <a:p>
            <a:r>
              <a:rPr lang="en-US" dirty="0" err="1"/>
              <a:t>Visualizzazione</a:t>
            </a:r>
            <a:r>
              <a:rPr lang="en-US" dirty="0"/>
              <a:t> </a:t>
            </a:r>
            <a:r>
              <a:rPr lang="en-US" dirty="0" err="1"/>
              <a:t>della</a:t>
            </a:r>
            <a:r>
              <a:rPr lang="en-US" dirty="0"/>
              <a:t> </a:t>
            </a:r>
            <a:r>
              <a:rPr lang="en-US" dirty="0" err="1"/>
              <a:t>scheda</a:t>
            </a:r>
            <a:r>
              <a:rPr lang="en-US" dirty="0"/>
              <a:t> </a:t>
            </a:r>
            <a:r>
              <a:rPr lang="en-US" dirty="0" err="1"/>
              <a:t>tecnica</a:t>
            </a:r>
            <a:r>
              <a:rPr lang="en-US" dirty="0"/>
              <a:t> di un Robot </a:t>
            </a:r>
            <a:r>
              <a:rPr lang="en-US" dirty="0" err="1"/>
              <a:t>tramite</a:t>
            </a:r>
            <a:r>
              <a:rPr lang="en-US" dirty="0"/>
              <a:t> una </a:t>
            </a:r>
            <a:r>
              <a:rPr lang="en-US" dirty="0" err="1"/>
              <a:t>ricerca</a:t>
            </a:r>
            <a:r>
              <a:rPr lang="en-US" dirty="0"/>
              <a:t>, </a:t>
            </a:r>
            <a:r>
              <a:rPr lang="en-US" dirty="0" err="1"/>
              <a:t>cioè</a:t>
            </a:r>
            <a:r>
              <a:rPr lang="en-US" dirty="0"/>
              <a:t> </a:t>
            </a:r>
            <a:r>
              <a:rPr lang="en-US" dirty="0" err="1"/>
              <a:t>cliccando</a:t>
            </a:r>
            <a:r>
              <a:rPr lang="en-US" dirty="0"/>
              <a:t> il </a:t>
            </a:r>
            <a:r>
              <a:rPr lang="en-US" dirty="0" err="1"/>
              <a:t>bottone</a:t>
            </a:r>
            <a:r>
              <a:rPr lang="en-US" dirty="0"/>
              <a:t> “</a:t>
            </a:r>
            <a:r>
              <a:rPr lang="en-US" dirty="0" err="1"/>
              <a:t>Cerca</a:t>
            </a:r>
            <a:r>
              <a:rPr lang="en-US" dirty="0"/>
              <a:t>”</a:t>
            </a:r>
          </a:p>
        </p:txBody>
      </p:sp>
      <p:pic>
        <p:nvPicPr>
          <p:cNvPr id="5" name="Segnaposto contenuto 4">
            <a:extLst>
              <a:ext uri="{FF2B5EF4-FFF2-40B4-BE49-F238E27FC236}">
                <a16:creationId xmlns:a16="http://schemas.microsoft.com/office/drawing/2014/main" id="{B8B0F708-5429-408A-9E48-C296F02F5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9383" y="138925"/>
            <a:ext cx="6836519" cy="6580150"/>
          </a:xfrm>
          <a:prstGeom prst="rect">
            <a:avLst/>
          </a:prstGeom>
        </p:spPr>
      </p:pic>
      <p:sp>
        <p:nvSpPr>
          <p:cNvPr id="1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2278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3D77A3-1243-47C0-8D79-8543037CC5AC}"/>
              </a:ext>
            </a:extLst>
          </p:cNvPr>
          <p:cNvSpPr>
            <a:spLocks noGrp="1"/>
          </p:cNvSpPr>
          <p:nvPr>
            <p:ph type="title"/>
          </p:nvPr>
        </p:nvSpPr>
        <p:spPr/>
        <p:txBody>
          <a:bodyPr/>
          <a:lstStyle/>
          <a:p>
            <a:r>
              <a:rPr lang="it-IT" dirty="0"/>
              <a:t>System Design </a:t>
            </a:r>
            <a:r>
              <a:rPr lang="it-IT" dirty="0" err="1"/>
              <a:t>Document</a:t>
            </a:r>
            <a:endParaRPr lang="it-IT" dirty="0"/>
          </a:p>
        </p:txBody>
      </p:sp>
      <p:sp>
        <p:nvSpPr>
          <p:cNvPr id="3" name="Segnaposto contenuto 2">
            <a:extLst>
              <a:ext uri="{FF2B5EF4-FFF2-40B4-BE49-F238E27FC236}">
                <a16:creationId xmlns:a16="http://schemas.microsoft.com/office/drawing/2014/main" id="{31539F6D-2BA2-4275-A99C-8518C1593BF9}"/>
              </a:ext>
            </a:extLst>
          </p:cNvPr>
          <p:cNvSpPr>
            <a:spLocks noGrp="1"/>
          </p:cNvSpPr>
          <p:nvPr>
            <p:ph idx="1"/>
          </p:nvPr>
        </p:nvSpPr>
        <p:spPr/>
        <p:txBody>
          <a:bodyPr>
            <a:normAutofit/>
          </a:bodyPr>
          <a:lstStyle/>
          <a:p>
            <a:r>
              <a:rPr lang="it-IT" dirty="0"/>
              <a:t>L’SDD riporta le scelte progettuali prese dal team.</a:t>
            </a:r>
          </a:p>
          <a:p>
            <a:r>
              <a:rPr lang="it-IT" dirty="0"/>
              <a:t>Le principali attività che abbiamo svolto per costruirlo sono:</a:t>
            </a:r>
          </a:p>
          <a:p>
            <a:pPr lvl="1"/>
            <a:r>
              <a:rPr lang="it-IT" dirty="0"/>
              <a:t>Identificare gli obiettivi di design (Design Goals</a:t>
            </a:r>
          </a:p>
          <a:p>
            <a:pPr lvl="1"/>
            <a:r>
              <a:rPr lang="it-IT" dirty="0"/>
              <a:t>Sistema software proposto</a:t>
            </a:r>
          </a:p>
          <a:p>
            <a:pPr lvl="1"/>
            <a:r>
              <a:rPr lang="it-IT" dirty="0"/>
              <a:t>Sistema software corrente</a:t>
            </a:r>
          </a:p>
          <a:p>
            <a:pPr lvl="1"/>
            <a:r>
              <a:rPr lang="it-IT" dirty="0"/>
              <a:t>Decomposizione del Sistema in Sottosistemi</a:t>
            </a:r>
          </a:p>
          <a:p>
            <a:pPr lvl="1"/>
            <a:r>
              <a:rPr lang="it-IT" dirty="0"/>
              <a:t>Controllo accessi e sicurezza</a:t>
            </a:r>
          </a:p>
          <a:p>
            <a:pPr lvl="1"/>
            <a:r>
              <a:rPr lang="it-IT" dirty="0"/>
              <a:t>Controllo flusso globale del Sistema</a:t>
            </a:r>
          </a:p>
          <a:p>
            <a:pPr lvl="1"/>
            <a:r>
              <a:rPr lang="it-IT" dirty="0"/>
              <a:t>Definire i Servizi dei Sottosistemi</a:t>
            </a:r>
          </a:p>
          <a:p>
            <a:pPr lvl="1"/>
            <a:endParaRPr lang="it-IT" dirty="0"/>
          </a:p>
        </p:txBody>
      </p:sp>
    </p:spTree>
    <p:extLst>
      <p:ext uri="{BB962C8B-B14F-4D97-AF65-F5344CB8AC3E}">
        <p14:creationId xmlns:p14="http://schemas.microsoft.com/office/powerpoint/2010/main" val="2697763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E00F95-F9ED-4027-85F9-622BD4B1E993}"/>
              </a:ext>
            </a:extLst>
          </p:cNvPr>
          <p:cNvSpPr>
            <a:spLocks noGrp="1"/>
          </p:cNvSpPr>
          <p:nvPr>
            <p:ph type="title"/>
          </p:nvPr>
        </p:nvSpPr>
        <p:spPr/>
        <p:txBody>
          <a:bodyPr/>
          <a:lstStyle/>
          <a:p>
            <a:r>
              <a:rPr lang="it-IT" dirty="0"/>
              <a:t>Identificare i Design Goals</a:t>
            </a:r>
          </a:p>
        </p:txBody>
      </p:sp>
      <p:sp>
        <p:nvSpPr>
          <p:cNvPr id="3" name="Segnaposto contenuto 2">
            <a:extLst>
              <a:ext uri="{FF2B5EF4-FFF2-40B4-BE49-F238E27FC236}">
                <a16:creationId xmlns:a16="http://schemas.microsoft.com/office/drawing/2014/main" id="{80739A28-D9C6-48C7-A2B6-8C31CD8BC63A}"/>
              </a:ext>
            </a:extLst>
          </p:cNvPr>
          <p:cNvSpPr>
            <a:spLocks noGrp="1"/>
          </p:cNvSpPr>
          <p:nvPr>
            <p:ph idx="1"/>
          </p:nvPr>
        </p:nvSpPr>
        <p:spPr/>
        <p:txBody>
          <a:bodyPr/>
          <a:lstStyle/>
          <a:p>
            <a:r>
              <a:rPr lang="it-IT" dirty="0"/>
              <a:t>Il sistema VORWERK deve essere efficiente ed il più intuitivo possibile</a:t>
            </a:r>
          </a:p>
          <a:p>
            <a:r>
              <a:rPr lang="it-IT" dirty="0"/>
              <a:t>Tale efficienza sarà costruita attraverso rapidi tempi di risposta ad ogni genere di input</a:t>
            </a:r>
          </a:p>
          <a:p>
            <a:r>
              <a:rPr lang="it-IT" dirty="0"/>
              <a:t>Per identificare i Design Goals del nostro sistema abbiamo bisogno di considerare i seguenti criteri: </a:t>
            </a:r>
            <a:r>
              <a:rPr lang="it-IT" b="1" dirty="0"/>
              <a:t>Performance, Affidabilità(</a:t>
            </a:r>
            <a:r>
              <a:rPr lang="it-IT" b="1" dirty="0" err="1"/>
              <a:t>Affidability</a:t>
            </a:r>
            <a:r>
              <a:rPr lang="it-IT" b="1" dirty="0"/>
              <a:t>), Manutenzione(</a:t>
            </a:r>
            <a:r>
              <a:rPr lang="it-IT" b="1" dirty="0" err="1"/>
              <a:t>Maintnance</a:t>
            </a:r>
            <a:r>
              <a:rPr lang="it-IT" b="1" dirty="0"/>
              <a:t>) </a:t>
            </a:r>
            <a:r>
              <a:rPr lang="it-IT" dirty="0"/>
              <a:t>ed </a:t>
            </a:r>
            <a:r>
              <a:rPr lang="it-IT" b="1" dirty="0"/>
              <a:t>Utente Finale(End User)</a:t>
            </a:r>
            <a:endParaRPr lang="it-IT" dirty="0"/>
          </a:p>
        </p:txBody>
      </p:sp>
    </p:spTree>
    <p:extLst>
      <p:ext uri="{BB962C8B-B14F-4D97-AF65-F5344CB8AC3E}">
        <p14:creationId xmlns:p14="http://schemas.microsoft.com/office/powerpoint/2010/main" val="2467752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656A0F-712F-4BC7-9EFF-6A6B25599B44}"/>
              </a:ext>
            </a:extLst>
          </p:cNvPr>
          <p:cNvSpPr>
            <a:spLocks noGrp="1"/>
          </p:cNvSpPr>
          <p:nvPr>
            <p:ph type="title"/>
          </p:nvPr>
        </p:nvSpPr>
        <p:spPr/>
        <p:txBody>
          <a:bodyPr/>
          <a:lstStyle/>
          <a:p>
            <a:r>
              <a:rPr lang="it-IT" dirty="0"/>
              <a:t>Obiettivi di design</a:t>
            </a:r>
          </a:p>
        </p:txBody>
      </p:sp>
      <p:sp>
        <p:nvSpPr>
          <p:cNvPr id="3" name="Segnaposto contenuto 2">
            <a:extLst>
              <a:ext uri="{FF2B5EF4-FFF2-40B4-BE49-F238E27FC236}">
                <a16:creationId xmlns:a16="http://schemas.microsoft.com/office/drawing/2014/main" id="{205C5142-4F67-4B9C-94E6-C1C580F897B4}"/>
              </a:ext>
            </a:extLst>
          </p:cNvPr>
          <p:cNvSpPr>
            <a:spLocks noGrp="1"/>
          </p:cNvSpPr>
          <p:nvPr>
            <p:ph idx="1"/>
          </p:nvPr>
        </p:nvSpPr>
        <p:spPr/>
        <p:txBody>
          <a:bodyPr/>
          <a:lstStyle/>
          <a:p>
            <a:r>
              <a:rPr lang="it-IT" dirty="0"/>
              <a:t>Performance</a:t>
            </a:r>
          </a:p>
          <a:p>
            <a:pPr lvl="1"/>
            <a:r>
              <a:rPr lang="it-IT" dirty="0"/>
              <a:t>Tempo di risposta: il sistema deve essere reattivo per tutte le operazioni più importanti e tempi non troppo lunghi per le altre.</a:t>
            </a:r>
          </a:p>
          <a:p>
            <a:pPr lvl="1"/>
            <a:r>
              <a:rPr lang="it-IT" dirty="0"/>
              <a:t>Throughput: il sistema deve essere in grado di gestire molte richieste contemporaneamente, senza che la qualità dei servizi venga intaccata.</a:t>
            </a:r>
          </a:p>
          <a:p>
            <a:pPr lvl="1"/>
            <a:r>
              <a:rPr lang="it-IT" dirty="0"/>
              <a:t>Memoria: il sistema utilizza un database relazionale per memorizzare tutti i dati. La mole dei dati non rappresenta un problema di performance del sistema.</a:t>
            </a:r>
          </a:p>
          <a:p>
            <a:endParaRPr lang="it-IT" dirty="0"/>
          </a:p>
        </p:txBody>
      </p:sp>
    </p:spTree>
    <p:extLst>
      <p:ext uri="{BB962C8B-B14F-4D97-AF65-F5344CB8AC3E}">
        <p14:creationId xmlns:p14="http://schemas.microsoft.com/office/powerpoint/2010/main" val="2160571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656A0F-712F-4BC7-9EFF-6A6B25599B44}"/>
              </a:ext>
            </a:extLst>
          </p:cNvPr>
          <p:cNvSpPr>
            <a:spLocks noGrp="1"/>
          </p:cNvSpPr>
          <p:nvPr>
            <p:ph type="title"/>
          </p:nvPr>
        </p:nvSpPr>
        <p:spPr/>
        <p:txBody>
          <a:bodyPr/>
          <a:lstStyle/>
          <a:p>
            <a:r>
              <a:rPr lang="it-IT" dirty="0"/>
              <a:t>Obiettivi di design</a:t>
            </a:r>
          </a:p>
        </p:txBody>
      </p:sp>
      <p:sp>
        <p:nvSpPr>
          <p:cNvPr id="3" name="Segnaposto contenuto 2">
            <a:extLst>
              <a:ext uri="{FF2B5EF4-FFF2-40B4-BE49-F238E27FC236}">
                <a16:creationId xmlns:a16="http://schemas.microsoft.com/office/drawing/2014/main" id="{205C5142-4F67-4B9C-94E6-C1C580F897B4}"/>
              </a:ext>
            </a:extLst>
          </p:cNvPr>
          <p:cNvSpPr>
            <a:spLocks noGrp="1"/>
          </p:cNvSpPr>
          <p:nvPr>
            <p:ph idx="1"/>
          </p:nvPr>
        </p:nvSpPr>
        <p:spPr/>
        <p:txBody>
          <a:bodyPr/>
          <a:lstStyle/>
          <a:p>
            <a:r>
              <a:rPr lang="it-IT" dirty="0"/>
              <a:t>Affidabilità</a:t>
            </a:r>
          </a:p>
          <a:p>
            <a:pPr lvl="1"/>
            <a:r>
              <a:rPr lang="it-IT" dirty="0"/>
              <a:t>Tolleranza all’errore: il sistema deve essere capace di operare durante condizione d’errore. Inoltre deve essere in grado di pianificare dei backup periodici dell’intero sistema.</a:t>
            </a:r>
          </a:p>
          <a:p>
            <a:pPr lvl="1"/>
            <a:r>
              <a:rPr lang="it-IT" dirty="0"/>
              <a:t>Sicurezza: le tecniche utilizzate per garantire la sicurezza sono basate prevalentemente su una ’login’, la quale permette il riconoscimento dell’utente.</a:t>
            </a:r>
          </a:p>
          <a:p>
            <a:endParaRPr lang="it-IT" dirty="0"/>
          </a:p>
        </p:txBody>
      </p:sp>
    </p:spTree>
    <p:extLst>
      <p:ext uri="{BB962C8B-B14F-4D97-AF65-F5344CB8AC3E}">
        <p14:creationId xmlns:p14="http://schemas.microsoft.com/office/powerpoint/2010/main" val="3103794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03DD56-E236-684A-81B4-413DA8C44CBF}"/>
              </a:ext>
            </a:extLst>
          </p:cNvPr>
          <p:cNvSpPr>
            <a:spLocks noGrp="1"/>
          </p:cNvSpPr>
          <p:nvPr>
            <p:ph type="title"/>
          </p:nvPr>
        </p:nvSpPr>
        <p:spPr/>
        <p:txBody>
          <a:bodyPr/>
          <a:lstStyle/>
          <a:p>
            <a:r>
              <a:rPr lang="it-IT" dirty="0"/>
              <a:t>Obiettivi di design</a:t>
            </a:r>
          </a:p>
        </p:txBody>
      </p:sp>
      <p:sp>
        <p:nvSpPr>
          <p:cNvPr id="3" name="Segnaposto contenuto 2">
            <a:extLst>
              <a:ext uri="{FF2B5EF4-FFF2-40B4-BE49-F238E27FC236}">
                <a16:creationId xmlns:a16="http://schemas.microsoft.com/office/drawing/2014/main" id="{79FE90CA-12D2-BE42-904D-6CD69AC3FD4E}"/>
              </a:ext>
            </a:extLst>
          </p:cNvPr>
          <p:cNvSpPr>
            <a:spLocks noGrp="1"/>
          </p:cNvSpPr>
          <p:nvPr>
            <p:ph idx="1"/>
          </p:nvPr>
        </p:nvSpPr>
        <p:spPr>
          <a:xfrm>
            <a:off x="2288127" y="1905000"/>
            <a:ext cx="9808670" cy="4161250"/>
          </a:xfrm>
        </p:spPr>
        <p:txBody>
          <a:bodyPr>
            <a:normAutofit fontScale="92500" lnSpcReduction="20000"/>
          </a:bodyPr>
          <a:lstStyle/>
          <a:p>
            <a:r>
              <a:rPr lang="it-IT" dirty="0"/>
              <a:t>Manutenzione</a:t>
            </a:r>
          </a:p>
          <a:p>
            <a:pPr lvl="1"/>
            <a:r>
              <a:rPr lang="it-IT" dirty="0"/>
              <a:t>La manutenzione non riguarda solo il correggere gli errori di implementazione (e quindi mettere mano sul codice), ma riguarda anche quella che è la capacità del sistema di adattarsi a nuove tecnologie, e quindi ad evolversi.</a:t>
            </a:r>
          </a:p>
          <a:p>
            <a:pPr lvl="1">
              <a:lnSpc>
                <a:spcPct val="115000"/>
              </a:lnSpc>
              <a:spcAft>
                <a:spcPts val="1000"/>
              </a:spcAft>
            </a:pPr>
            <a:r>
              <a:rPr lang="it-IT" sz="1400" b="1" dirty="0"/>
              <a:t>Robustezza</a:t>
            </a:r>
            <a:r>
              <a:rPr lang="it-IT" sz="1400" dirty="0"/>
              <a:t>: Il sistema, nelle interazioni con gli attori, effettuerà dei controlli sui dati in input allo scopo di validarli. Se la validazione darà esito positivo i dati saranno successivamente elaborati; altrimenti verrà mostrato un messaggio di errore.</a:t>
            </a:r>
          </a:p>
          <a:p>
            <a:pPr lvl="1">
              <a:lnSpc>
                <a:spcPct val="115000"/>
              </a:lnSpc>
              <a:spcAft>
                <a:spcPts val="1000"/>
              </a:spcAft>
            </a:pPr>
            <a:r>
              <a:rPr lang="it-IT" sz="1400" b="1" dirty="0"/>
              <a:t>Tolleranza ai guasti</a:t>
            </a:r>
            <a:r>
              <a:rPr lang="it-IT" sz="1400" dirty="0"/>
              <a:t>: In caso di errore, il sistema non continuerà ad operare, ma mostrerà una notifica all’utente, ed eventualmente istruzioni su come proseguire. Inoltre i dati verranno salvati per evitare delle perdite.</a:t>
            </a:r>
          </a:p>
          <a:p>
            <a:pPr lvl="1">
              <a:lnSpc>
                <a:spcPct val="115000"/>
              </a:lnSpc>
              <a:spcAft>
                <a:spcPts val="1000"/>
              </a:spcAft>
            </a:pPr>
            <a:r>
              <a:rPr lang="it-IT" sz="1400" b="1" dirty="0"/>
              <a:t>Sicurezza</a:t>
            </a:r>
            <a:r>
              <a:rPr lang="it-IT" sz="1400" dirty="0"/>
              <a:t>: Nessun utente può vedere dati relativi ad altri utenti. Inoltre l’accesso avviene tramite un’e-mail, una per ogni utente, e password. Inoltre i dati sono resi sicuri, in quanto l’accesso al database è limitato solo ad alcuni operatori.</a:t>
            </a:r>
          </a:p>
          <a:p>
            <a:pPr lvl="1">
              <a:lnSpc>
                <a:spcPct val="115000"/>
              </a:lnSpc>
              <a:spcAft>
                <a:spcPts val="1000"/>
              </a:spcAft>
            </a:pPr>
            <a:r>
              <a:rPr lang="it-IT" sz="1400" b="1" dirty="0"/>
              <a:t>Affidabilità</a:t>
            </a:r>
            <a:r>
              <a:rPr lang="it-IT" sz="1400" dirty="0"/>
              <a:t>: Il sistema deve attenersi alle specifiche funzionali che sono state descritte nell’apposita documentazione (RAD)</a:t>
            </a:r>
          </a:p>
          <a:p>
            <a:pPr lvl="1"/>
            <a:endParaRPr lang="it-IT" dirty="0"/>
          </a:p>
        </p:txBody>
      </p:sp>
    </p:spTree>
    <p:extLst>
      <p:ext uri="{BB962C8B-B14F-4D97-AF65-F5344CB8AC3E}">
        <p14:creationId xmlns:p14="http://schemas.microsoft.com/office/powerpoint/2010/main" val="62571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A9F2EF-A9C7-5744-8F17-0EC5F67E742C}"/>
              </a:ext>
            </a:extLst>
          </p:cNvPr>
          <p:cNvSpPr>
            <a:spLocks noGrp="1"/>
          </p:cNvSpPr>
          <p:nvPr>
            <p:ph type="title"/>
          </p:nvPr>
        </p:nvSpPr>
        <p:spPr/>
        <p:txBody>
          <a:bodyPr/>
          <a:lstStyle/>
          <a:p>
            <a:r>
              <a:rPr lang="it-IT" dirty="0"/>
              <a:t>Obiettivi di design</a:t>
            </a:r>
          </a:p>
        </p:txBody>
      </p:sp>
      <p:sp>
        <p:nvSpPr>
          <p:cNvPr id="3" name="Segnaposto contenuto 2">
            <a:extLst>
              <a:ext uri="{FF2B5EF4-FFF2-40B4-BE49-F238E27FC236}">
                <a16:creationId xmlns:a16="http://schemas.microsoft.com/office/drawing/2014/main" id="{02C8CD7B-26C5-674C-B9A3-DF1E62E6B9C3}"/>
              </a:ext>
            </a:extLst>
          </p:cNvPr>
          <p:cNvSpPr>
            <a:spLocks noGrp="1"/>
          </p:cNvSpPr>
          <p:nvPr>
            <p:ph idx="1"/>
          </p:nvPr>
        </p:nvSpPr>
        <p:spPr/>
        <p:txBody>
          <a:bodyPr/>
          <a:lstStyle/>
          <a:p>
            <a:r>
              <a:rPr lang="it-IT" dirty="0"/>
              <a:t>Criteri per l’Utente Finale	</a:t>
            </a:r>
          </a:p>
          <a:p>
            <a:pPr lvl="1">
              <a:lnSpc>
                <a:spcPct val="115000"/>
              </a:lnSpc>
              <a:spcAft>
                <a:spcPts val="1000"/>
              </a:spcAft>
            </a:pPr>
            <a:r>
              <a:rPr lang="it-IT" b="1" dirty="0"/>
              <a:t>Usabilità</a:t>
            </a:r>
            <a:r>
              <a:rPr lang="it-IT" dirty="0"/>
              <a:t>: Il sito sarà di facile utilizzo e User </a:t>
            </a:r>
            <a:r>
              <a:rPr lang="it-IT" dirty="0" err="1"/>
              <a:t>Friendly</a:t>
            </a:r>
            <a:r>
              <a:rPr lang="it-IT" dirty="0"/>
              <a:t>. </a:t>
            </a:r>
          </a:p>
          <a:p>
            <a:pPr lvl="1">
              <a:lnSpc>
                <a:spcPct val="115000"/>
              </a:lnSpc>
              <a:spcAft>
                <a:spcPts val="1000"/>
              </a:spcAft>
            </a:pPr>
            <a:r>
              <a:rPr lang="it-IT" b="1" dirty="0"/>
              <a:t>Utilità</a:t>
            </a:r>
            <a:r>
              <a:rPr lang="it-IT" dirty="0"/>
              <a:t>: Il sistema risponderà in modo esaustivo alle richiesta degli utenti, cioè verranno forniti servizi che corrispondono alle esigenze dell’utente che interagisce tutti i giorni con il nostro sistema</a:t>
            </a:r>
          </a:p>
        </p:txBody>
      </p:sp>
    </p:spTree>
    <p:extLst>
      <p:ext uri="{BB962C8B-B14F-4D97-AF65-F5344CB8AC3E}">
        <p14:creationId xmlns:p14="http://schemas.microsoft.com/office/powerpoint/2010/main" val="37174777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77BFCA-2B98-4F49-9C3E-532AEF887A12}"/>
              </a:ext>
            </a:extLst>
          </p:cNvPr>
          <p:cNvSpPr>
            <a:spLocks noGrp="1"/>
          </p:cNvSpPr>
          <p:nvPr>
            <p:ph type="title"/>
          </p:nvPr>
        </p:nvSpPr>
        <p:spPr/>
        <p:txBody>
          <a:bodyPr/>
          <a:lstStyle/>
          <a:p>
            <a:r>
              <a:rPr lang="it-IT" dirty="0"/>
              <a:t>Architettura del Sistema</a:t>
            </a:r>
          </a:p>
        </p:txBody>
      </p:sp>
      <p:sp>
        <p:nvSpPr>
          <p:cNvPr id="3" name="Segnaposto contenuto 2">
            <a:extLst>
              <a:ext uri="{FF2B5EF4-FFF2-40B4-BE49-F238E27FC236}">
                <a16:creationId xmlns:a16="http://schemas.microsoft.com/office/drawing/2014/main" id="{ADA8BA10-C8E1-EC49-9023-15ED1238ED8D}"/>
              </a:ext>
            </a:extLst>
          </p:cNvPr>
          <p:cNvSpPr>
            <a:spLocks noGrp="1"/>
          </p:cNvSpPr>
          <p:nvPr>
            <p:ph idx="1"/>
          </p:nvPr>
        </p:nvSpPr>
        <p:spPr/>
        <p:txBody>
          <a:bodyPr/>
          <a:lstStyle/>
          <a:p>
            <a:r>
              <a:rPr lang="it-IT" dirty="0"/>
              <a:t>Il pattern architetturale scelto è Client-Server:</a:t>
            </a:r>
          </a:p>
          <a:p>
            <a:pPr lvl="1"/>
            <a:r>
              <a:rPr lang="it-IT" dirty="0"/>
              <a:t>Il sottosistema Server fornisce servizi ad una serie di istanze di altri sottosistemi detti client.</a:t>
            </a:r>
          </a:p>
          <a:p>
            <a:pPr lvl="1"/>
            <a:r>
              <a:rPr lang="it-IT" dirty="0"/>
              <a:t>Il sottosistema Client si occupa di interagire con l’utente.</a:t>
            </a:r>
          </a:p>
          <a:p>
            <a:pPr lvl="1"/>
            <a:endParaRPr lang="it-IT" dirty="0"/>
          </a:p>
          <a:p>
            <a:pPr marL="457200" lvl="1" indent="0">
              <a:buNone/>
            </a:pPr>
            <a:endParaRPr lang="it-IT" dirty="0"/>
          </a:p>
          <a:p>
            <a:pPr marL="57150" indent="0">
              <a:buNone/>
            </a:pPr>
            <a:r>
              <a:rPr lang="it-IT" dirty="0"/>
              <a:t>L’architettura Client-Server è molto utilizzata in sistemi basati su database in quanto è più facile gestire l’integrità e la consistenza dei dati. </a:t>
            </a:r>
          </a:p>
        </p:txBody>
      </p:sp>
    </p:spTree>
    <p:extLst>
      <p:ext uri="{BB962C8B-B14F-4D97-AF65-F5344CB8AC3E}">
        <p14:creationId xmlns:p14="http://schemas.microsoft.com/office/powerpoint/2010/main" val="37115642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B0BDCA-A2A5-E544-8C83-98282D770EB5}"/>
              </a:ext>
            </a:extLst>
          </p:cNvPr>
          <p:cNvSpPr>
            <a:spLocks noGrp="1"/>
          </p:cNvSpPr>
          <p:nvPr>
            <p:ph type="title"/>
          </p:nvPr>
        </p:nvSpPr>
        <p:spPr/>
        <p:txBody>
          <a:bodyPr/>
          <a:lstStyle/>
          <a:p>
            <a:r>
              <a:rPr lang="it-IT" dirty="0"/>
              <a:t>Decomposizione del Sistema</a:t>
            </a:r>
          </a:p>
        </p:txBody>
      </p:sp>
      <p:sp>
        <p:nvSpPr>
          <p:cNvPr id="3" name="Segnaposto contenuto 2">
            <a:extLst>
              <a:ext uri="{FF2B5EF4-FFF2-40B4-BE49-F238E27FC236}">
                <a16:creationId xmlns:a16="http://schemas.microsoft.com/office/drawing/2014/main" id="{DB788B5B-5476-124D-91D7-53445DA8689E}"/>
              </a:ext>
            </a:extLst>
          </p:cNvPr>
          <p:cNvSpPr>
            <a:spLocks noGrp="1"/>
          </p:cNvSpPr>
          <p:nvPr>
            <p:ph idx="1"/>
          </p:nvPr>
        </p:nvSpPr>
        <p:spPr/>
        <p:txBody>
          <a:bodyPr/>
          <a:lstStyle/>
          <a:p>
            <a:r>
              <a:rPr lang="it-IT" dirty="0"/>
              <a:t>Per decomporre il sistema è stata utilizzata un’architettura </a:t>
            </a:r>
            <a:r>
              <a:rPr lang="it-IT" b="1" dirty="0" err="1"/>
              <a:t>three-tier</a:t>
            </a:r>
            <a:r>
              <a:rPr lang="it-IT" dirty="0"/>
              <a:t>.</a:t>
            </a:r>
          </a:p>
          <a:p>
            <a:r>
              <a:rPr lang="it-IT" dirty="0"/>
              <a:t>E’ un caso particolare di un’architettura multi </a:t>
            </a:r>
            <a:r>
              <a:rPr lang="it-IT" dirty="0" err="1"/>
              <a:t>tier</a:t>
            </a:r>
            <a:r>
              <a:rPr lang="it-IT" dirty="0"/>
              <a:t> in cui la logica dell’applicazione viene suddivisa in tre </a:t>
            </a:r>
            <a:r>
              <a:rPr lang="it-IT" dirty="0" err="1"/>
              <a:t>layer</a:t>
            </a:r>
            <a:r>
              <a:rPr lang="it-IT" dirty="0"/>
              <a:t>:</a:t>
            </a:r>
          </a:p>
          <a:p>
            <a:pPr lvl="1"/>
            <a:r>
              <a:rPr lang="it-IT" b="1" dirty="0"/>
              <a:t>Presentation </a:t>
            </a:r>
            <a:r>
              <a:rPr lang="it-IT" b="1" dirty="0" err="1"/>
              <a:t>Layer</a:t>
            </a:r>
            <a:r>
              <a:rPr lang="it-IT" dirty="0"/>
              <a:t>: composto dalle interfacce grafiche, in particolare dal </a:t>
            </a:r>
            <a:r>
              <a:rPr lang="it-IT" dirty="0" err="1"/>
              <a:t>boundary</a:t>
            </a:r>
            <a:r>
              <a:rPr lang="it-IT" dirty="0"/>
              <a:t> </a:t>
            </a:r>
            <a:r>
              <a:rPr lang="it-IT" dirty="0" err="1"/>
              <a:t>object</a:t>
            </a:r>
            <a:r>
              <a:rPr lang="it-IT" dirty="0"/>
              <a:t>.</a:t>
            </a:r>
          </a:p>
          <a:p>
            <a:pPr lvl="1"/>
            <a:r>
              <a:rPr lang="it-IT" b="1" dirty="0"/>
              <a:t>Application </a:t>
            </a:r>
            <a:r>
              <a:rPr lang="it-IT" b="1" dirty="0" err="1"/>
              <a:t>Layer</a:t>
            </a:r>
            <a:r>
              <a:rPr lang="it-IT" dirty="0"/>
              <a:t>: composto dagli oggetti che si occupano della gestione del controllo, dell’elaborazione dei dati e notificare i cambiamenti al Presentation </a:t>
            </a:r>
            <a:r>
              <a:rPr lang="it-IT" dirty="0" err="1"/>
              <a:t>Layer</a:t>
            </a:r>
            <a:r>
              <a:rPr lang="it-IT" dirty="0"/>
              <a:t>. Interagisce con il database tramite lo Storage </a:t>
            </a:r>
            <a:r>
              <a:rPr lang="it-IT" dirty="0" err="1"/>
              <a:t>Layer</a:t>
            </a:r>
            <a:r>
              <a:rPr lang="it-IT" dirty="0"/>
              <a:t>.</a:t>
            </a:r>
          </a:p>
          <a:p>
            <a:pPr lvl="1"/>
            <a:r>
              <a:rPr lang="it-IT" b="1" dirty="0"/>
              <a:t>Storage </a:t>
            </a:r>
            <a:r>
              <a:rPr lang="it-IT" b="1" dirty="0" err="1"/>
              <a:t>Layer</a:t>
            </a:r>
            <a:r>
              <a:rPr lang="it-IT" dirty="0"/>
              <a:t>: si occupa della memorizzazione dei dati persistenti e del loro recupero dal database.</a:t>
            </a:r>
            <a:endParaRPr lang="it-IT" b="1" dirty="0"/>
          </a:p>
        </p:txBody>
      </p:sp>
    </p:spTree>
    <p:extLst>
      <p:ext uri="{BB962C8B-B14F-4D97-AF65-F5344CB8AC3E}">
        <p14:creationId xmlns:p14="http://schemas.microsoft.com/office/powerpoint/2010/main" val="1514714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2E0B30-D197-4815-BA25-A6DF93D0741A}"/>
              </a:ext>
            </a:extLst>
          </p:cNvPr>
          <p:cNvSpPr>
            <a:spLocks noGrp="1"/>
          </p:cNvSpPr>
          <p:nvPr>
            <p:ph type="title"/>
          </p:nvPr>
        </p:nvSpPr>
        <p:spPr/>
        <p:txBody>
          <a:bodyPr/>
          <a:lstStyle/>
          <a:p>
            <a:r>
              <a:rPr lang="it-IT" noProof="0" dirty="0"/>
              <a:t>Dominio del problema</a:t>
            </a:r>
          </a:p>
        </p:txBody>
      </p:sp>
      <p:sp>
        <p:nvSpPr>
          <p:cNvPr id="3" name="Segnaposto contenuto 2">
            <a:extLst>
              <a:ext uri="{FF2B5EF4-FFF2-40B4-BE49-F238E27FC236}">
                <a16:creationId xmlns:a16="http://schemas.microsoft.com/office/drawing/2014/main" id="{8F1E7081-88C6-4F72-BEFA-D361DEF79645}"/>
              </a:ext>
            </a:extLst>
          </p:cNvPr>
          <p:cNvSpPr>
            <a:spLocks noGrp="1"/>
          </p:cNvSpPr>
          <p:nvPr>
            <p:ph idx="1"/>
          </p:nvPr>
        </p:nvSpPr>
        <p:spPr/>
        <p:txBody>
          <a:bodyPr/>
          <a:lstStyle/>
          <a:p>
            <a:r>
              <a:rPr lang="it-IT" sz="1800" noProof="0" dirty="0">
                <a:effectLst/>
                <a:latin typeface="Abadi" panose="020B0604020104020204" pitchFamily="34" charset="0"/>
                <a:ea typeface="Calibri" panose="020F0502020204030204" pitchFamily="34" charset="0"/>
                <a:cs typeface="Calibri Light" panose="020F0302020204030204" pitchFamily="34" charset="0"/>
              </a:rPr>
              <a:t>VORWERK è una piccola azienda che gestisce la compravendita di robot da cucina e di premi ottenibili tramite dei punti. A causa della pandemia l’azienda ha dovuto chiudere i </a:t>
            </a:r>
            <a:r>
              <a:rPr lang="it-IT" sz="1800" noProof="0" dirty="0" err="1">
                <a:effectLst/>
                <a:latin typeface="Abadi" panose="020B0604020104020204" pitchFamily="34" charset="0"/>
                <a:ea typeface="Calibri" panose="020F0502020204030204" pitchFamily="34" charset="0"/>
                <a:cs typeface="Calibri Light" panose="020F0302020204030204" pitchFamily="34" charset="0"/>
              </a:rPr>
              <a:t>negozie</a:t>
            </a:r>
            <a:r>
              <a:rPr lang="it-IT" noProof="0" dirty="0">
                <a:latin typeface="Abadi" panose="020B0604020104020204" pitchFamily="34" charset="0"/>
                <a:ea typeface="Calibri" panose="020F0502020204030204" pitchFamily="34" charset="0"/>
                <a:cs typeface="Calibri Light" panose="020F0302020204030204" pitchFamily="34" charset="0"/>
              </a:rPr>
              <a:t>. </a:t>
            </a:r>
            <a:r>
              <a:rPr lang="it-IT" sz="1800" noProof="0" dirty="0">
                <a:effectLst/>
                <a:latin typeface="Abadi" panose="020B0604020104020204" pitchFamily="34" charset="0"/>
                <a:ea typeface="Calibri" panose="020F0502020204030204" pitchFamily="34" charset="0"/>
                <a:cs typeface="Calibri Light" panose="020F0302020204030204" pitchFamily="34" charset="0"/>
              </a:rPr>
              <a:t>Con questo presupposto viene creata una piattaforma web </a:t>
            </a:r>
            <a:r>
              <a:rPr lang="it-IT" sz="1800" noProof="0" dirty="0" err="1">
                <a:effectLst/>
                <a:latin typeface="Abadi" panose="020B0604020104020204" pitchFamily="34" charset="0"/>
                <a:ea typeface="Calibri" panose="020F0502020204030204" pitchFamily="34" charset="0"/>
                <a:cs typeface="Calibri Light" panose="020F0302020204030204" pitchFamily="34" charset="0"/>
              </a:rPr>
              <a:t>based</a:t>
            </a:r>
            <a:r>
              <a:rPr lang="it-IT" sz="1800" noProof="0" dirty="0">
                <a:effectLst/>
                <a:latin typeface="Abadi" panose="020B0604020104020204" pitchFamily="34" charset="0"/>
                <a:ea typeface="Calibri" panose="020F0502020204030204" pitchFamily="34" charset="0"/>
                <a:cs typeface="Calibri Light" panose="020F0302020204030204" pitchFamily="34" charset="0"/>
              </a:rPr>
              <a:t> che non fa altro che vendere, pubblicizzare e gestire i loro prodotti online.</a:t>
            </a:r>
            <a:endParaRPr lang="it-IT" sz="1800" noProof="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noProof="0" dirty="0"/>
          </a:p>
        </p:txBody>
      </p:sp>
    </p:spTree>
    <p:extLst>
      <p:ext uri="{BB962C8B-B14F-4D97-AF65-F5344CB8AC3E}">
        <p14:creationId xmlns:p14="http://schemas.microsoft.com/office/powerpoint/2010/main" val="26296331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51B22F-3F09-AC49-8C4D-A021540CAAD2}"/>
              </a:ext>
            </a:extLst>
          </p:cNvPr>
          <p:cNvSpPr>
            <a:spLocks noGrp="1"/>
          </p:cNvSpPr>
          <p:nvPr>
            <p:ph type="title"/>
          </p:nvPr>
        </p:nvSpPr>
        <p:spPr>
          <a:xfrm>
            <a:off x="1640156" y="297545"/>
            <a:ext cx="8911687" cy="1280890"/>
          </a:xfrm>
        </p:spPr>
        <p:txBody>
          <a:bodyPr/>
          <a:lstStyle/>
          <a:p>
            <a:r>
              <a:rPr lang="it-IT" dirty="0"/>
              <a:t>Decomposizione del Sistema</a:t>
            </a:r>
          </a:p>
        </p:txBody>
      </p:sp>
      <p:pic>
        <p:nvPicPr>
          <p:cNvPr id="4" name="Immagine 3">
            <a:extLst>
              <a:ext uri="{FF2B5EF4-FFF2-40B4-BE49-F238E27FC236}">
                <a16:creationId xmlns:a16="http://schemas.microsoft.com/office/drawing/2014/main" id="{6C88DDCF-8719-4F78-B2BF-777AE2E9EC6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1252" y="937990"/>
            <a:ext cx="8911687" cy="5799137"/>
          </a:xfrm>
          <a:prstGeom prst="rect">
            <a:avLst/>
          </a:prstGeom>
          <a:noFill/>
          <a:ln>
            <a:noFill/>
          </a:ln>
        </p:spPr>
      </p:pic>
    </p:spTree>
    <p:extLst>
      <p:ext uri="{BB962C8B-B14F-4D97-AF65-F5344CB8AC3E}">
        <p14:creationId xmlns:p14="http://schemas.microsoft.com/office/powerpoint/2010/main" val="530023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4C476B-59F6-CB4F-B1EF-111DD82D9126}"/>
              </a:ext>
            </a:extLst>
          </p:cNvPr>
          <p:cNvSpPr>
            <a:spLocks noGrp="1"/>
          </p:cNvSpPr>
          <p:nvPr>
            <p:ph type="title"/>
          </p:nvPr>
        </p:nvSpPr>
        <p:spPr>
          <a:xfrm>
            <a:off x="2592925" y="624110"/>
            <a:ext cx="8911687" cy="947113"/>
          </a:xfrm>
        </p:spPr>
        <p:txBody>
          <a:bodyPr/>
          <a:lstStyle/>
          <a:p>
            <a:r>
              <a:rPr lang="it-IT" dirty="0"/>
              <a:t>Mappatura Hardware/Software</a:t>
            </a:r>
          </a:p>
        </p:txBody>
      </p:sp>
      <p:sp>
        <p:nvSpPr>
          <p:cNvPr id="3" name="Segnaposto contenuto 2">
            <a:extLst>
              <a:ext uri="{FF2B5EF4-FFF2-40B4-BE49-F238E27FC236}">
                <a16:creationId xmlns:a16="http://schemas.microsoft.com/office/drawing/2014/main" id="{4644C657-92CB-594B-8FAC-7C083C86C4AF}"/>
              </a:ext>
            </a:extLst>
          </p:cNvPr>
          <p:cNvSpPr>
            <a:spLocks noGrp="1"/>
          </p:cNvSpPr>
          <p:nvPr>
            <p:ph idx="1"/>
          </p:nvPr>
        </p:nvSpPr>
        <p:spPr>
          <a:xfrm>
            <a:off x="2589212" y="1700011"/>
            <a:ext cx="8915400" cy="4211211"/>
          </a:xfrm>
        </p:spPr>
        <p:txBody>
          <a:bodyPr/>
          <a:lstStyle/>
          <a:p>
            <a:endParaRPr lang="it-IT" dirty="0"/>
          </a:p>
          <a:p>
            <a:endParaRPr lang="it-IT" dirty="0"/>
          </a:p>
        </p:txBody>
      </p:sp>
      <p:pic>
        <p:nvPicPr>
          <p:cNvPr id="6" name="Immagine 5">
            <a:extLst>
              <a:ext uri="{FF2B5EF4-FFF2-40B4-BE49-F238E27FC236}">
                <a16:creationId xmlns:a16="http://schemas.microsoft.com/office/drawing/2014/main" id="{ACD2B1B2-9FB8-4BB3-99B2-E45D862B850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72040" y="1819635"/>
            <a:ext cx="9103193" cy="4534512"/>
          </a:xfrm>
          <a:prstGeom prst="rect">
            <a:avLst/>
          </a:prstGeom>
          <a:noFill/>
          <a:ln>
            <a:noFill/>
          </a:ln>
        </p:spPr>
      </p:pic>
    </p:spTree>
    <p:extLst>
      <p:ext uri="{BB962C8B-B14F-4D97-AF65-F5344CB8AC3E}">
        <p14:creationId xmlns:p14="http://schemas.microsoft.com/office/powerpoint/2010/main" val="3828682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6" name="Rectangle 1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p:cNvSpPr>
            <a:spLocks noGrp="1"/>
          </p:cNvSpPr>
          <p:nvPr>
            <p:ph type="title"/>
          </p:nvPr>
        </p:nvSpPr>
        <p:spPr>
          <a:xfrm>
            <a:off x="1544963" y="497567"/>
            <a:ext cx="3650279" cy="1259894"/>
          </a:xfrm>
        </p:spPr>
        <p:txBody>
          <a:bodyPr>
            <a:normAutofit/>
          </a:bodyPr>
          <a:lstStyle/>
          <a:p>
            <a:pPr>
              <a:lnSpc>
                <a:spcPct val="90000"/>
              </a:lnSpc>
            </a:pPr>
            <a:r>
              <a:rPr lang="it-IT" sz="2000" dirty="0"/>
              <a:t>Gestione dati persistenti</a:t>
            </a:r>
            <a:br>
              <a:rPr lang="it-IT" sz="2000" dirty="0"/>
            </a:br>
            <a:br>
              <a:rPr lang="it-IT" sz="2000" dirty="0"/>
            </a:br>
            <a:br>
              <a:rPr lang="it-IT" sz="2000" dirty="0"/>
            </a:br>
            <a:endParaRPr lang="it-IT" sz="2000" dirty="0"/>
          </a:p>
        </p:txBody>
      </p:sp>
      <p:sp>
        <p:nvSpPr>
          <p:cNvPr id="27" name="Rectangle 2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5" name="Segnaposto contenuto 4"/>
          <p:cNvSpPr>
            <a:spLocks noGrp="1"/>
          </p:cNvSpPr>
          <p:nvPr>
            <p:ph idx="1"/>
          </p:nvPr>
        </p:nvSpPr>
        <p:spPr>
          <a:xfrm>
            <a:off x="1190399" y="976741"/>
            <a:ext cx="8643307" cy="1648554"/>
          </a:xfrm>
        </p:spPr>
        <p:txBody>
          <a:bodyPr>
            <a:normAutofit/>
          </a:bodyPr>
          <a:lstStyle/>
          <a:p>
            <a:r>
              <a:rPr lang="it-IT" dirty="0"/>
              <a:t>I dati persistenti saranno memorizzati attraverso un DBMS </a:t>
            </a:r>
            <a:r>
              <a:rPr lang="it-IT" dirty="0" err="1"/>
              <a:t>MySql</a:t>
            </a:r>
            <a:r>
              <a:rPr lang="it-IT" dirty="0"/>
              <a:t> sfruttando il diagramma delle entità.</a:t>
            </a:r>
          </a:p>
          <a:p>
            <a:endParaRPr lang="it-IT" dirty="0"/>
          </a:p>
        </p:txBody>
      </p:sp>
      <p:pic>
        <p:nvPicPr>
          <p:cNvPr id="6" name="Immagine 5">
            <a:extLst>
              <a:ext uri="{FF2B5EF4-FFF2-40B4-BE49-F238E27FC236}">
                <a16:creationId xmlns:a16="http://schemas.microsoft.com/office/drawing/2014/main" id="{437147DC-84BE-446C-9B02-8161D77B3BA0}"/>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1938414" y="1805766"/>
            <a:ext cx="8643308" cy="4890518"/>
          </a:xfrm>
          <a:prstGeom prst="rect">
            <a:avLst/>
          </a:prstGeom>
          <a:noFill/>
        </p:spPr>
      </p:pic>
      <p:sp>
        <p:nvSpPr>
          <p:cNvPr id="28"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563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46F420-B618-4F58-ACA3-6EB3A6BCF8E3}"/>
              </a:ext>
            </a:extLst>
          </p:cNvPr>
          <p:cNvSpPr>
            <a:spLocks noGrp="1"/>
          </p:cNvSpPr>
          <p:nvPr>
            <p:ph type="title"/>
          </p:nvPr>
        </p:nvSpPr>
        <p:spPr/>
        <p:txBody>
          <a:bodyPr/>
          <a:lstStyle/>
          <a:p>
            <a:r>
              <a:rPr lang="it-IT" dirty="0"/>
              <a:t>Controllo Flusso Globale Del Sistema</a:t>
            </a:r>
          </a:p>
        </p:txBody>
      </p:sp>
      <p:sp>
        <p:nvSpPr>
          <p:cNvPr id="3" name="Segnaposto contenuto 2">
            <a:extLst>
              <a:ext uri="{FF2B5EF4-FFF2-40B4-BE49-F238E27FC236}">
                <a16:creationId xmlns:a16="http://schemas.microsoft.com/office/drawing/2014/main" id="{C7C18520-8DE5-4434-997E-87CB62550013}"/>
              </a:ext>
            </a:extLst>
          </p:cNvPr>
          <p:cNvSpPr>
            <a:spLocks noGrp="1"/>
          </p:cNvSpPr>
          <p:nvPr>
            <p:ph idx="1"/>
          </p:nvPr>
        </p:nvSpPr>
        <p:spPr/>
        <p:txBody>
          <a:bodyPr/>
          <a:lstStyle/>
          <a:p>
            <a:r>
              <a:rPr lang="it-IT" sz="1800" dirty="0">
                <a:effectLst/>
                <a:latin typeface="Calibri" panose="020F0502020204030204" pitchFamily="34" charset="0"/>
                <a:ea typeface="Calibri" panose="020F0502020204030204" pitchFamily="34" charset="0"/>
                <a:cs typeface="Times New Roman" panose="02020603050405020304" pitchFamily="18" charset="0"/>
              </a:rPr>
              <a:t>Il flusso di controllo globale è la sequenza di azioni nel sistema. Il sistema VORWERK ha un flusso guidato di eventi; le funzionalità richiedono un’interazione continua da parte dell’utente; per questo motivo, il controllo del flusso globale che utilizziamo è di tipo </a:t>
            </a:r>
            <a:r>
              <a:rPr lang="it-IT" b="1" dirty="0">
                <a:latin typeface="Calibri" panose="020F0502020204030204" pitchFamily="34" charset="0"/>
                <a:ea typeface="Calibri" panose="020F0502020204030204" pitchFamily="34" charset="0"/>
                <a:cs typeface="Times New Roman" panose="02020603050405020304" pitchFamily="18" charset="0"/>
              </a:rPr>
              <a:t>E</a:t>
            </a:r>
            <a:r>
              <a:rPr lang="it-IT" sz="1800" b="1" dirty="0">
                <a:effectLst/>
                <a:latin typeface="Calibri" panose="020F0502020204030204" pitchFamily="34" charset="0"/>
                <a:ea typeface="Calibri" panose="020F0502020204030204" pitchFamily="34" charset="0"/>
                <a:cs typeface="Times New Roman" panose="02020603050405020304" pitchFamily="18" charset="0"/>
              </a:rPr>
              <a:t>vent-</a:t>
            </a:r>
            <a:r>
              <a:rPr lang="it-IT" b="1" dirty="0" err="1">
                <a:latin typeface="Calibri" panose="020F0502020204030204" pitchFamily="34" charset="0"/>
                <a:ea typeface="Calibri" panose="020F0502020204030204" pitchFamily="34" charset="0"/>
                <a:cs typeface="Times New Roman" panose="02020603050405020304" pitchFamily="18" charset="0"/>
              </a:rPr>
              <a:t>D</a:t>
            </a:r>
            <a:r>
              <a:rPr lang="it-IT" sz="1800" b="1" dirty="0" err="1">
                <a:effectLst/>
                <a:latin typeface="Calibri" panose="020F0502020204030204" pitchFamily="34" charset="0"/>
                <a:ea typeface="Calibri" panose="020F0502020204030204" pitchFamily="34" charset="0"/>
                <a:cs typeface="Times New Roman" panose="02020603050405020304" pitchFamily="18" charset="0"/>
              </a:rPr>
              <a:t>riven</a:t>
            </a:r>
            <a:r>
              <a:rPr lang="it-IT" sz="1800" dirty="0">
                <a:effectLst/>
                <a:latin typeface="Calibri" panose="020F0502020204030204" pitchFamily="34" charset="0"/>
                <a:ea typeface="Calibri" panose="020F0502020204030204" pitchFamily="34" charset="0"/>
                <a:cs typeface="Times New Roman" panose="02020603050405020304" pitchFamily="18" charset="0"/>
              </a:rPr>
              <a:t>.</a:t>
            </a:r>
            <a:br>
              <a:rPr lang="it-IT" sz="1800" dirty="0">
                <a:effectLst/>
                <a:latin typeface="Calibri" panose="020F0502020204030204" pitchFamily="34" charset="0"/>
                <a:ea typeface="Calibri" panose="020F0502020204030204" pitchFamily="34" charset="0"/>
                <a:cs typeface="Times New Roman" panose="02020603050405020304" pitchFamily="18" charset="0"/>
              </a:rPr>
            </a:b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r>
              <a:rPr lang="it-IT" sz="1800" dirty="0">
                <a:effectLst/>
                <a:latin typeface="Calibri" panose="020F0502020204030204" pitchFamily="34" charset="0"/>
                <a:ea typeface="Calibri" panose="020F0502020204030204" pitchFamily="34" charset="0"/>
                <a:cs typeface="Times New Roman" panose="02020603050405020304" pitchFamily="18" charset="0"/>
              </a:rPr>
              <a:t>Quindi non abbiamo una sequenza di operazioni prestabilite, ma è l’utente che sceglie l’operazione da eseguire.</a:t>
            </a:r>
          </a:p>
          <a:p>
            <a:endParaRPr lang="it-IT" dirty="0">
              <a:latin typeface="Calibri" panose="020F0502020204030204" pitchFamily="34" charset="0"/>
              <a:ea typeface="Calibri" panose="020F0502020204030204" pitchFamily="34" charset="0"/>
              <a:cs typeface="Times New Roman" panose="02020603050405020304" pitchFamily="18" charset="0"/>
            </a:endParaRPr>
          </a:p>
          <a:p>
            <a:r>
              <a:rPr lang="it-IT" dirty="0">
                <a:latin typeface="Calibri" panose="020F0502020204030204" pitchFamily="34" charset="0"/>
                <a:ea typeface="Calibri" panose="020F0502020204030204" pitchFamily="34" charset="0"/>
                <a:cs typeface="Times New Roman" panose="02020603050405020304" pitchFamily="18" charset="0"/>
              </a:rPr>
              <a:t>Il flusso di controllo </a:t>
            </a:r>
            <a:r>
              <a:rPr lang="it-IT" b="1" dirty="0">
                <a:latin typeface="Calibri" panose="020F0502020204030204" pitchFamily="34" charset="0"/>
                <a:ea typeface="Calibri" panose="020F0502020204030204" pitchFamily="34" charset="0"/>
                <a:cs typeface="Times New Roman" panose="02020603050405020304" pitchFamily="18" charset="0"/>
              </a:rPr>
              <a:t>E</a:t>
            </a:r>
            <a:r>
              <a:rPr lang="it-IT" sz="1800" b="1" dirty="0">
                <a:effectLst/>
                <a:latin typeface="Calibri" panose="020F0502020204030204" pitchFamily="34" charset="0"/>
                <a:ea typeface="Calibri" panose="020F0502020204030204" pitchFamily="34" charset="0"/>
                <a:cs typeface="Times New Roman" panose="02020603050405020304" pitchFamily="18" charset="0"/>
              </a:rPr>
              <a:t>vent-</a:t>
            </a:r>
            <a:r>
              <a:rPr lang="it-IT" b="1" dirty="0" err="1">
                <a:latin typeface="Calibri" panose="020F0502020204030204" pitchFamily="34" charset="0"/>
                <a:ea typeface="Calibri" panose="020F0502020204030204" pitchFamily="34" charset="0"/>
                <a:cs typeface="Times New Roman" panose="02020603050405020304" pitchFamily="18" charset="0"/>
              </a:rPr>
              <a:t>D</a:t>
            </a:r>
            <a:r>
              <a:rPr lang="it-IT" sz="1800" b="1" dirty="0" err="1">
                <a:effectLst/>
                <a:latin typeface="Calibri" panose="020F0502020204030204" pitchFamily="34" charset="0"/>
                <a:ea typeface="Calibri" panose="020F0502020204030204" pitchFamily="34" charset="0"/>
                <a:cs typeface="Times New Roman" panose="02020603050405020304" pitchFamily="18" charset="0"/>
              </a:rPr>
              <a:t>riven</a:t>
            </a:r>
            <a:r>
              <a:rPr lang="it-IT" sz="1800" b="1" dirty="0">
                <a:effectLst/>
                <a:latin typeface="Calibri" panose="020F0502020204030204" pitchFamily="34" charset="0"/>
                <a:ea typeface="Calibri" panose="020F0502020204030204" pitchFamily="34" charset="0"/>
                <a:cs typeface="Times New Roman" panose="02020603050405020304" pitchFamily="18" charset="0"/>
              </a:rPr>
              <a:t> </a:t>
            </a:r>
            <a:r>
              <a:rPr lang="it-IT" sz="1800" dirty="0">
                <a:effectLst/>
                <a:latin typeface="Calibri" panose="020F0502020204030204" pitchFamily="34" charset="0"/>
                <a:ea typeface="Calibri" panose="020F0502020204030204" pitchFamily="34" charset="0"/>
                <a:cs typeface="Times New Roman" panose="02020603050405020304" pitchFamily="18" charset="0"/>
              </a:rPr>
              <a:t>è un particolare controllo </a:t>
            </a:r>
            <a:r>
              <a:rPr lang="it-IT" sz="1800" i="1" u="sng" dirty="0">
                <a:effectLst/>
                <a:latin typeface="Calibri" panose="020F0502020204030204" pitchFamily="34" charset="0"/>
                <a:ea typeface="Calibri" panose="020F0502020204030204" pitchFamily="34" charset="0"/>
                <a:cs typeface="Times New Roman" panose="02020603050405020304" pitchFamily="18" charset="0"/>
              </a:rPr>
              <a:t>Centralizzato</a:t>
            </a:r>
            <a:endParaRPr lang="it-IT" i="1" u="sng" dirty="0">
              <a:latin typeface="Calibri" panose="020F0502020204030204" pitchFamily="34" charset="0"/>
              <a:ea typeface="Calibri" panose="020F0502020204030204" pitchFamily="34" charset="0"/>
              <a:cs typeface="Times New Roman" panose="02020603050405020304" pitchFamily="18" charset="0"/>
            </a:endParaRPr>
          </a:p>
          <a:p>
            <a:r>
              <a:rPr lang="it-IT" dirty="0">
                <a:latin typeface="Calibri" panose="020F0502020204030204" pitchFamily="34" charset="0"/>
                <a:ea typeface="Calibri" panose="020F0502020204030204" pitchFamily="34" charset="0"/>
                <a:cs typeface="Times New Roman" panose="02020603050405020304" pitchFamily="18" charset="0"/>
              </a:rPr>
              <a:t>Viene utilizzato questo particolare tipo di controllo anche perché analizzando i Sequence Diagram hanno una struttura </a:t>
            </a:r>
            <a:r>
              <a:rPr lang="it-IT" i="1" u="sng" dirty="0" err="1">
                <a:latin typeface="Calibri" panose="020F0502020204030204" pitchFamily="34" charset="0"/>
                <a:ea typeface="Calibri" panose="020F0502020204030204" pitchFamily="34" charset="0"/>
                <a:cs typeface="Times New Roman" panose="02020603050405020304" pitchFamily="18" charset="0"/>
              </a:rPr>
              <a:t>Fork</a:t>
            </a:r>
            <a:endParaRPr lang="it-IT" sz="1800" i="1" u="sng"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p:spTree>
    <p:extLst>
      <p:ext uri="{BB962C8B-B14F-4D97-AF65-F5344CB8AC3E}">
        <p14:creationId xmlns:p14="http://schemas.microsoft.com/office/powerpoint/2010/main" val="38502186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Servizi dei sottosistemi</a:t>
            </a:r>
            <a:endParaRPr lang="it-IT" dirty="0"/>
          </a:p>
        </p:txBody>
      </p:sp>
      <p:sp>
        <p:nvSpPr>
          <p:cNvPr id="3" name="Segnaposto contenuto 2"/>
          <p:cNvSpPr>
            <a:spLocks noGrp="1"/>
          </p:cNvSpPr>
          <p:nvPr>
            <p:ph idx="1"/>
          </p:nvPr>
        </p:nvSpPr>
        <p:spPr/>
        <p:txBody>
          <a:bodyPr/>
          <a:lstStyle/>
          <a:p>
            <a:r>
              <a:rPr lang="it-IT"/>
              <a:t>Questa sezione dell’SDD descrive i servizi forniti da ogni sottosistema, in termini di operazioni. L’interfaccia di ogni sottosistema sarà derivata da questa sezione e dettagliata nell’ODD. Nel nostro sistema sono previsti quattro sottosistemi: Gestione Account, Gestione Prodotto, Gestione WatchList, Gestione Pagamento. </a:t>
            </a:r>
          </a:p>
          <a:p>
            <a:endParaRPr lang="it-IT"/>
          </a:p>
          <a:p>
            <a:r>
              <a:rPr lang="it-IT"/>
              <a:t>Di seguito un esempio relativo ai servizi dei sottosistemi:</a:t>
            </a:r>
            <a:endParaRPr lang="it-IT" dirty="0"/>
          </a:p>
        </p:txBody>
      </p:sp>
    </p:spTree>
    <p:extLst>
      <p:ext uri="{BB962C8B-B14F-4D97-AF65-F5344CB8AC3E}">
        <p14:creationId xmlns:p14="http://schemas.microsoft.com/office/powerpoint/2010/main" val="39554964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5" name="Segnaposto contenuto 4">
            <a:extLst>
              <a:ext uri="{FF2B5EF4-FFF2-40B4-BE49-F238E27FC236}">
                <a16:creationId xmlns:a16="http://schemas.microsoft.com/office/drawing/2014/main" id="{5973C1FF-B909-41F9-8C0B-3DBB5314D5AF}"/>
              </a:ext>
            </a:extLst>
          </p:cNvPr>
          <p:cNvPicPr>
            <a:picLocks noChangeAspect="1"/>
          </p:cNvPicPr>
          <p:nvPr/>
        </p:nvPicPr>
        <p:blipFill>
          <a:blip r:embed="rId2"/>
          <a:stretch>
            <a:fillRect/>
          </a:stretch>
        </p:blipFill>
        <p:spPr>
          <a:xfrm>
            <a:off x="895738" y="1023995"/>
            <a:ext cx="10761357" cy="4277637"/>
          </a:xfrm>
          <a:prstGeom prst="rect">
            <a:avLst/>
          </a:prstGeom>
        </p:spPr>
      </p:pic>
      <p:sp>
        <p:nvSpPr>
          <p:cNvPr id="1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47309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2F82CA-2E27-4105-92CA-82862E3CCF1F}"/>
              </a:ext>
            </a:extLst>
          </p:cNvPr>
          <p:cNvSpPr>
            <a:spLocks noGrp="1"/>
          </p:cNvSpPr>
          <p:nvPr>
            <p:ph type="title"/>
          </p:nvPr>
        </p:nvSpPr>
        <p:spPr/>
        <p:txBody>
          <a:bodyPr/>
          <a:lstStyle/>
          <a:p>
            <a:r>
              <a:rPr lang="it-IT" dirty="0"/>
              <a:t>Trade-</a:t>
            </a:r>
            <a:r>
              <a:rPr lang="it-IT" dirty="0" err="1"/>
              <a:t>offs</a:t>
            </a:r>
            <a:r>
              <a:rPr lang="it-IT" dirty="0"/>
              <a:t> dell’Object Design</a:t>
            </a:r>
          </a:p>
        </p:txBody>
      </p:sp>
      <p:sp>
        <p:nvSpPr>
          <p:cNvPr id="3" name="Segnaposto contenuto 2">
            <a:extLst>
              <a:ext uri="{FF2B5EF4-FFF2-40B4-BE49-F238E27FC236}">
                <a16:creationId xmlns:a16="http://schemas.microsoft.com/office/drawing/2014/main" id="{9F2686B0-9AC0-4AC9-9801-293538DE556D}"/>
              </a:ext>
            </a:extLst>
          </p:cNvPr>
          <p:cNvSpPr>
            <a:spLocks noGrp="1"/>
          </p:cNvSpPr>
          <p:nvPr>
            <p:ph idx="1"/>
          </p:nvPr>
        </p:nvSpPr>
        <p:spPr>
          <a:xfrm>
            <a:off x="1619794" y="1695990"/>
            <a:ext cx="10485709" cy="5068667"/>
          </a:xfrm>
        </p:spPr>
        <p:txBody>
          <a:bodyPr>
            <a:normAutofit fontScale="77500" lnSpcReduction="20000"/>
          </a:bodyPr>
          <a:lstStyle/>
          <a:p>
            <a:pPr>
              <a:lnSpc>
                <a:spcPct val="115000"/>
              </a:lnSpc>
              <a:spcAft>
                <a:spcPts val="1000"/>
              </a:spcAft>
            </a:pPr>
            <a:r>
              <a:rPr lang="it-IT" b="1" dirty="0">
                <a:effectLst/>
                <a:latin typeface="Abadi" panose="020B0604020104020204" pitchFamily="34" charset="0"/>
                <a:ea typeface="Calibri" panose="020F0502020204030204" pitchFamily="34" charset="0"/>
                <a:cs typeface="Calibri Light" panose="020F0302020204030204" pitchFamily="34" charset="0"/>
              </a:rPr>
              <a:t>Comprensibilità vs Tempo:</a:t>
            </a:r>
            <a:br>
              <a:rPr lang="it-IT" dirty="0">
                <a:effectLst/>
                <a:latin typeface="Abadi" panose="020B0604020104020204" pitchFamily="34" charset="0"/>
                <a:ea typeface="Calibri" panose="020F0502020204030204" pitchFamily="34" charset="0"/>
                <a:cs typeface="Calibri Light" panose="020F0302020204030204" pitchFamily="34" charset="0"/>
              </a:rPr>
            </a:br>
            <a:r>
              <a:rPr lang="it-IT" dirty="0">
                <a:effectLst/>
                <a:latin typeface="Abadi" panose="020B0604020104020204" pitchFamily="34" charset="0"/>
                <a:ea typeface="Calibri" panose="020F0502020204030204" pitchFamily="34" charset="0"/>
                <a:cs typeface="Calibri Light" panose="020F0302020204030204" pitchFamily="34" charset="0"/>
              </a:rPr>
              <a:t>Il codice del sistema deve essere comprensibile il più possibile, in modo da facilitare la fase di testing ed eventuali future modifiche da apportare. </a:t>
            </a:r>
            <a:endParaRPr lang="it-IT"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it-IT"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it-IT" b="1" dirty="0">
                <a:effectLst/>
                <a:latin typeface="Abadi" panose="020B0604020104020204" pitchFamily="34" charset="0"/>
                <a:ea typeface="Calibri" panose="020F0502020204030204" pitchFamily="34" charset="0"/>
                <a:cs typeface="Calibri Light" panose="020F0302020204030204" pitchFamily="34" charset="0"/>
              </a:rPr>
              <a:t>Prestazione vs Costi:</a:t>
            </a:r>
            <a:br>
              <a:rPr lang="it-IT" b="1" dirty="0">
                <a:effectLst/>
                <a:latin typeface="Abadi" panose="020B0604020104020204" pitchFamily="34" charset="0"/>
                <a:ea typeface="Calibri" panose="020F0502020204030204" pitchFamily="34" charset="0"/>
                <a:cs typeface="Calibri Light" panose="020F0302020204030204" pitchFamily="34" charset="0"/>
              </a:rPr>
            </a:br>
            <a:r>
              <a:rPr lang="it-IT" dirty="0">
                <a:effectLst/>
                <a:latin typeface="Abadi" panose="020B0604020104020204" pitchFamily="34" charset="0"/>
                <a:ea typeface="Calibri" panose="020F0502020204030204" pitchFamily="34" charset="0"/>
                <a:cs typeface="Calibri Light" panose="020F0302020204030204" pitchFamily="34" charset="0"/>
              </a:rPr>
              <a:t>Verranno utilizzati dei template open source esterni, in particolare Bootstrap, visto che per la creazione di questo progetto non viene istanziato nessun budget e allo stesso tempo vogliamo poter mantenere le giuste prestazioni.</a:t>
            </a:r>
            <a:endParaRPr lang="it-IT"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it-IT"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it-IT" b="1" dirty="0">
                <a:effectLst/>
                <a:latin typeface="Abadi" panose="020B0604020104020204" pitchFamily="34" charset="0"/>
                <a:ea typeface="Calibri" panose="020F0502020204030204" pitchFamily="34" charset="0"/>
                <a:cs typeface="Calibri Light" panose="020F0302020204030204" pitchFamily="34" charset="0"/>
              </a:rPr>
              <a:t>Interfaccia vs Usabilità:</a:t>
            </a:r>
            <a:br>
              <a:rPr lang="it-IT" b="1" dirty="0">
                <a:effectLst/>
                <a:latin typeface="Abadi" panose="020B0604020104020204" pitchFamily="34" charset="0"/>
                <a:ea typeface="Calibri" panose="020F0502020204030204" pitchFamily="34" charset="0"/>
                <a:cs typeface="Calibri Light" panose="020F0302020204030204" pitchFamily="34" charset="0"/>
              </a:rPr>
            </a:br>
            <a:r>
              <a:rPr lang="it-IT" dirty="0">
                <a:effectLst/>
                <a:latin typeface="Abadi" panose="020B0604020104020204" pitchFamily="34" charset="0"/>
                <a:ea typeface="Calibri" panose="020F0502020204030204" pitchFamily="34" charset="0"/>
                <a:cs typeface="Calibri Light" panose="020F0302020204030204" pitchFamily="34" charset="0"/>
              </a:rPr>
              <a:t>L’interfaccia grafica si basa sull’utilizzo di </a:t>
            </a:r>
            <a:r>
              <a:rPr lang="it-IT" dirty="0" err="1">
                <a:effectLst/>
                <a:latin typeface="Abadi" panose="020B0604020104020204" pitchFamily="34" charset="0"/>
                <a:ea typeface="Calibri" panose="020F0502020204030204" pitchFamily="34" charset="0"/>
                <a:cs typeface="Calibri Light" panose="020F0302020204030204" pitchFamily="34" charset="0"/>
              </a:rPr>
              <a:t>form</a:t>
            </a:r>
            <a:r>
              <a:rPr lang="it-IT" dirty="0">
                <a:effectLst/>
                <a:latin typeface="Abadi" panose="020B0604020104020204" pitchFamily="34" charset="0"/>
                <a:ea typeface="Calibri" panose="020F0502020204030204" pitchFamily="34" charset="0"/>
                <a:cs typeface="Calibri Light" panose="020F0302020204030204" pitchFamily="34" charset="0"/>
              </a:rPr>
              <a:t> e pulsanti e sono stati realizzati in maniera molto semplice e chiara, con lo scopo di rendere semplice l’utilizzo del sistema da parte dell’utente finale.</a:t>
            </a:r>
            <a:endParaRPr lang="it-IT"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it-IT"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it-IT" b="1" dirty="0">
                <a:effectLst/>
                <a:latin typeface="Abadi" panose="020B0604020104020204" pitchFamily="34" charset="0"/>
                <a:ea typeface="Calibri" panose="020F0502020204030204" pitchFamily="34" charset="0"/>
                <a:cs typeface="Calibri Light" panose="020F0302020204030204" pitchFamily="34" charset="0"/>
              </a:rPr>
              <a:t>Sicurezza vs Efficienza:</a:t>
            </a:r>
            <a:br>
              <a:rPr lang="it-IT" b="1" dirty="0">
                <a:effectLst/>
                <a:latin typeface="Abadi" panose="020B0604020104020204" pitchFamily="34" charset="0"/>
                <a:ea typeface="Calibri" panose="020F0502020204030204" pitchFamily="34" charset="0"/>
                <a:cs typeface="Calibri Light" panose="020F0302020204030204" pitchFamily="34" charset="0"/>
              </a:rPr>
            </a:br>
            <a:r>
              <a:rPr lang="it-IT" dirty="0">
                <a:effectLst/>
                <a:latin typeface="Abadi" panose="020B0604020104020204" pitchFamily="34" charset="0"/>
                <a:ea typeface="Calibri" panose="020F0502020204030204" pitchFamily="34" charset="0"/>
                <a:cs typeface="Calibri Light" panose="020F0302020204030204" pitchFamily="34" charset="0"/>
              </a:rPr>
              <a:t>La sicurezza, come descritto nei requisiti non funzionali del </a:t>
            </a:r>
            <a:r>
              <a:rPr lang="it-IT" dirty="0" err="1">
                <a:effectLst/>
                <a:latin typeface="Abadi" panose="020B0604020104020204" pitchFamily="34" charset="0"/>
                <a:ea typeface="Calibri" panose="020F0502020204030204" pitchFamily="34" charset="0"/>
                <a:cs typeface="Calibri Light" panose="020F0302020204030204" pitchFamily="34" charset="0"/>
              </a:rPr>
              <a:t>Requirements</a:t>
            </a:r>
            <a:r>
              <a:rPr lang="it-IT" dirty="0">
                <a:effectLst/>
                <a:latin typeface="Abadi" panose="020B0604020104020204" pitchFamily="34" charset="0"/>
                <a:ea typeface="Calibri" panose="020F0502020204030204" pitchFamily="34" charset="0"/>
                <a:cs typeface="Calibri Light" panose="020F0302020204030204" pitchFamily="34" charset="0"/>
              </a:rPr>
              <a:t> Analysis </a:t>
            </a:r>
            <a:r>
              <a:rPr lang="it-IT" dirty="0" err="1">
                <a:effectLst/>
                <a:latin typeface="Abadi" panose="020B0604020104020204" pitchFamily="34" charset="0"/>
                <a:ea typeface="Calibri" panose="020F0502020204030204" pitchFamily="34" charset="0"/>
                <a:cs typeface="Calibri Light" panose="020F0302020204030204" pitchFamily="34" charset="0"/>
              </a:rPr>
              <a:t>Document</a:t>
            </a:r>
            <a:r>
              <a:rPr lang="it-IT" dirty="0">
                <a:effectLst/>
                <a:latin typeface="Abadi" panose="020B0604020104020204" pitchFamily="34" charset="0"/>
                <a:ea typeface="Calibri" panose="020F0502020204030204" pitchFamily="34" charset="0"/>
                <a:cs typeface="Calibri Light" panose="020F0302020204030204" pitchFamily="34" charset="0"/>
              </a:rPr>
              <a:t>, rappresenta uno degli aspetti importanti del sistema. Tuttavia, dati i tempi di sviluppo molto limitati, mi limiterò ad implementare sistemi di sicurezza basati su e-mail e password degli utenti.</a:t>
            </a:r>
            <a:endParaRPr lang="it-IT"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p:spTree>
    <p:extLst>
      <p:ext uri="{BB962C8B-B14F-4D97-AF65-F5344CB8AC3E}">
        <p14:creationId xmlns:p14="http://schemas.microsoft.com/office/powerpoint/2010/main" val="24984978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EA2983-9931-42FF-94A6-8FBC3EDFEF7C}"/>
              </a:ext>
            </a:extLst>
          </p:cNvPr>
          <p:cNvSpPr>
            <a:spLocks noGrp="1"/>
          </p:cNvSpPr>
          <p:nvPr>
            <p:ph type="title"/>
          </p:nvPr>
        </p:nvSpPr>
        <p:spPr/>
        <p:txBody>
          <a:bodyPr/>
          <a:lstStyle/>
          <a:p>
            <a:r>
              <a:rPr lang="it-IT" dirty="0"/>
              <a:t>Linee guida per la documentazione delle interfacce</a:t>
            </a:r>
          </a:p>
        </p:txBody>
      </p:sp>
      <p:sp>
        <p:nvSpPr>
          <p:cNvPr id="3" name="Segnaposto contenuto 2">
            <a:extLst>
              <a:ext uri="{FF2B5EF4-FFF2-40B4-BE49-F238E27FC236}">
                <a16:creationId xmlns:a16="http://schemas.microsoft.com/office/drawing/2014/main" id="{E9AE9EC9-B30A-47B3-ACC3-BB8642D2ED21}"/>
              </a:ext>
            </a:extLst>
          </p:cNvPr>
          <p:cNvSpPr>
            <a:spLocks noGrp="1"/>
          </p:cNvSpPr>
          <p:nvPr>
            <p:ph idx="1"/>
          </p:nvPr>
        </p:nvSpPr>
        <p:spPr/>
        <p:txBody>
          <a:bodyPr>
            <a:normAutofit fontScale="92500" lnSpcReduction="20000"/>
          </a:bodyPr>
          <a:lstStyle/>
          <a:p>
            <a:r>
              <a:rPr lang="it-IT" b="1" dirty="0">
                <a:latin typeface="Abadi" panose="020B0604020104020204" pitchFamily="34" charset="0"/>
              </a:rPr>
              <a:t>Packages</a:t>
            </a:r>
            <a:r>
              <a:rPr lang="it-IT" b="1" dirty="0"/>
              <a:t>: </a:t>
            </a:r>
            <a:r>
              <a:rPr lang="it-IT" sz="1600" dirty="0">
                <a:effectLst/>
                <a:latin typeface="Abadi" panose="020B0604020104020204" pitchFamily="34" charset="0"/>
                <a:ea typeface="Calibri" panose="020F0502020204030204" pitchFamily="34" charset="0"/>
                <a:cs typeface="Calibri Light" panose="020F0302020204030204" pitchFamily="34" charset="0"/>
              </a:rPr>
              <a:t>La prima lettera della prima parola del nome di una classe deve avere lettera minuscola, mentre le parole successive devono avere la prima lettera minuscola</a:t>
            </a:r>
          </a:p>
          <a:p>
            <a:r>
              <a:rPr lang="it-IT" b="1" dirty="0">
                <a:latin typeface="Abadi" panose="020B0604020104020204" pitchFamily="34" charset="0"/>
                <a:cs typeface="Calibri Light" panose="020F0302020204030204" pitchFamily="34" charset="0"/>
              </a:rPr>
              <a:t>Classes: </a:t>
            </a:r>
            <a:r>
              <a:rPr lang="it-IT" sz="1600" dirty="0">
                <a:effectLst/>
                <a:latin typeface="Abadi" panose="020B0604020104020204" pitchFamily="34" charset="0"/>
                <a:ea typeface="Calibri" panose="020F0502020204030204" pitchFamily="34" charset="0"/>
                <a:cs typeface="Calibri Light" panose="020F0302020204030204" pitchFamily="34" charset="0"/>
              </a:rPr>
              <a:t>I nomi delle classi devono iniziare con la lettera maiuscola, e anche le parole successive all’interno del nome devono iniziare con la lettera maiuscola(“</a:t>
            </a:r>
            <a:r>
              <a:rPr lang="it-IT" sz="1600" dirty="0" err="1">
                <a:effectLst/>
                <a:latin typeface="Abadi" panose="020B0604020104020204" pitchFamily="34" charset="0"/>
                <a:ea typeface="Calibri" panose="020F0502020204030204" pitchFamily="34" charset="0"/>
                <a:cs typeface="Calibri Light" panose="020F0302020204030204" pitchFamily="34" charset="0"/>
              </a:rPr>
              <a:t>GobbaDiCammello</a:t>
            </a:r>
            <a:r>
              <a:rPr lang="it-IT" sz="1600" dirty="0">
                <a:effectLst/>
                <a:latin typeface="Abadi" panose="020B0604020104020204" pitchFamily="34" charset="0"/>
                <a:ea typeface="Calibri" panose="020F0502020204030204" pitchFamily="34" charset="0"/>
                <a:cs typeface="Calibri Light" panose="020F0302020204030204" pitchFamily="34" charset="0"/>
              </a:rPr>
              <a:t>”). I nomi delle classi devono essere evocativi, in modo da fornire informazioni sullo scopo di quest’ultime</a:t>
            </a:r>
          </a:p>
          <a:p>
            <a:pPr>
              <a:lnSpc>
                <a:spcPct val="115000"/>
              </a:lnSpc>
              <a:spcAft>
                <a:spcPts val="1000"/>
              </a:spcAft>
            </a:pPr>
            <a:r>
              <a:rPr lang="it-IT" b="1" dirty="0" err="1">
                <a:latin typeface="Abadi" panose="020B0604020104020204" pitchFamily="34" charset="0"/>
                <a:cs typeface="Calibri Light" panose="020F0302020204030204" pitchFamily="34" charset="0"/>
              </a:rPr>
              <a:t>Methods</a:t>
            </a:r>
            <a:r>
              <a:rPr lang="it-IT" sz="1600" b="1" dirty="0">
                <a:latin typeface="Abadi" panose="020B0604020104020204" pitchFamily="34" charset="0"/>
                <a:cs typeface="Calibri Light" panose="020F0302020204030204" pitchFamily="34" charset="0"/>
              </a:rPr>
              <a:t>: </a:t>
            </a:r>
            <a:r>
              <a:rPr lang="it-IT" sz="1600" dirty="0">
                <a:effectLst/>
                <a:latin typeface="Abadi" panose="020B0604020104020204" pitchFamily="34" charset="0"/>
                <a:ea typeface="Calibri" panose="020F0502020204030204" pitchFamily="34" charset="0"/>
                <a:cs typeface="Calibri Light" panose="020F0302020204030204" pitchFamily="34" charset="0"/>
              </a:rPr>
              <a:t>I nomi dei metodi devono iniziare con la lettera minuscola, e le parole successive con la lettera maiuscola. Di solito il nome del metodo è costituito da un verbo che identifica un’azione, seguito dal nome di un oggetto. Per quanto riguarda i nomi dei metodi che vengono utilizzati o per l’accesso o per la modifica, dovranno essere rispettivamente del tipo </a:t>
            </a:r>
            <a:r>
              <a:rPr lang="it-IT" sz="1600" dirty="0" err="1">
                <a:effectLst/>
                <a:latin typeface="Abadi" panose="020B0604020104020204" pitchFamily="34" charset="0"/>
                <a:ea typeface="Calibri" panose="020F0502020204030204" pitchFamily="34" charset="0"/>
                <a:cs typeface="Calibri Light" panose="020F0302020204030204" pitchFamily="34" charset="0"/>
              </a:rPr>
              <a:t>getNomeVariabile</a:t>
            </a:r>
            <a:r>
              <a:rPr lang="it-IT" sz="1600" dirty="0">
                <a:effectLst/>
                <a:latin typeface="Abadi" panose="020B0604020104020204" pitchFamily="34" charset="0"/>
                <a:ea typeface="Calibri" panose="020F0502020204030204" pitchFamily="34" charset="0"/>
                <a:cs typeface="Calibri Light" panose="020F0302020204030204" pitchFamily="34" charset="0"/>
              </a:rPr>
              <a:t>() e </a:t>
            </a:r>
            <a:r>
              <a:rPr lang="it-IT" sz="1600" dirty="0" err="1">
                <a:effectLst/>
                <a:latin typeface="Abadi" panose="020B0604020104020204" pitchFamily="34" charset="0"/>
                <a:ea typeface="Calibri" panose="020F0502020204030204" pitchFamily="34" charset="0"/>
                <a:cs typeface="Calibri Light" panose="020F0302020204030204" pitchFamily="34" charset="0"/>
              </a:rPr>
              <a:t>setNomeVariabile</a:t>
            </a:r>
            <a:r>
              <a:rPr lang="it-IT" sz="1600" dirty="0">
                <a:effectLst/>
                <a:latin typeface="Abadi" panose="020B0604020104020204" pitchFamily="34" charset="0"/>
                <a:ea typeface="Calibri" panose="020F0502020204030204" pitchFamily="34" charset="0"/>
                <a:cs typeface="Calibri Light" panose="020F0302020204030204" pitchFamily="34" charset="0"/>
              </a:rPr>
              <a:t>()</a:t>
            </a:r>
          </a:p>
          <a:p>
            <a:pPr>
              <a:lnSpc>
                <a:spcPct val="115000"/>
              </a:lnSpc>
              <a:spcAft>
                <a:spcPts val="1000"/>
              </a:spcAft>
            </a:pPr>
            <a:r>
              <a:rPr lang="it-IT" b="1" dirty="0" err="1">
                <a:latin typeface="Abadi" panose="020B0604020104020204" pitchFamily="34" charset="0"/>
              </a:rPr>
              <a:t>Variables</a:t>
            </a:r>
            <a:r>
              <a:rPr lang="it-IT" b="1" dirty="0"/>
              <a:t>: </a:t>
            </a:r>
            <a:r>
              <a:rPr lang="it-IT" sz="1700" dirty="0">
                <a:effectLst/>
                <a:latin typeface="Abadi" panose="020B0604020104020204" pitchFamily="34" charset="0"/>
                <a:ea typeface="Calibri" panose="020F0502020204030204" pitchFamily="34" charset="0"/>
                <a:cs typeface="Calibri Light" panose="020F0302020204030204" pitchFamily="34" charset="0"/>
              </a:rPr>
              <a:t>I nomi delle variabili devono iniziare con la lettera minuscola, e le parole successive con la lettera iniziale maiuscola. In determinati casi è possibile utilizzare il carattere underscore “_”, ad esempio quando si fa uso di variabili costanti oppure quando si fa uso di proprietà statiche</a:t>
            </a:r>
            <a:endParaRPr lang="it-IT" sz="1700" b="1" dirty="0"/>
          </a:p>
        </p:txBody>
      </p:sp>
    </p:spTree>
    <p:extLst>
      <p:ext uri="{BB962C8B-B14F-4D97-AF65-F5344CB8AC3E}">
        <p14:creationId xmlns:p14="http://schemas.microsoft.com/office/powerpoint/2010/main" val="40967453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592925" y="624110"/>
            <a:ext cx="8911687" cy="766808"/>
          </a:xfrm>
        </p:spPr>
        <p:txBody>
          <a:bodyPr/>
          <a:lstStyle/>
          <a:p>
            <a:r>
              <a:rPr lang="it-IT" dirty="0"/>
              <a:t>OCL (Object </a:t>
            </a:r>
            <a:r>
              <a:rPr lang="it-IT" dirty="0" err="1"/>
              <a:t>Constraint</a:t>
            </a:r>
            <a:r>
              <a:rPr lang="it-IT" dirty="0"/>
              <a:t> Language)</a:t>
            </a:r>
          </a:p>
        </p:txBody>
      </p:sp>
      <p:sp>
        <p:nvSpPr>
          <p:cNvPr id="3" name="Segnaposto contenuto 2"/>
          <p:cNvSpPr>
            <a:spLocks noGrp="1"/>
          </p:cNvSpPr>
          <p:nvPr>
            <p:ph idx="1"/>
          </p:nvPr>
        </p:nvSpPr>
        <p:spPr/>
        <p:txBody>
          <a:bodyPr/>
          <a:lstStyle/>
          <a:p>
            <a:r>
              <a:rPr lang="it-IT" dirty="0"/>
              <a:t>OCL ci permetterà di applicare contratti alle classi del nostro sistema, specificandone</a:t>
            </a:r>
          </a:p>
          <a:p>
            <a:pPr lvl="1"/>
            <a:r>
              <a:rPr lang="it-IT" dirty="0"/>
              <a:t>Pre-condizione</a:t>
            </a:r>
          </a:p>
          <a:p>
            <a:pPr lvl="1"/>
            <a:r>
              <a:rPr lang="it-IT" dirty="0"/>
              <a:t>Post-condizione</a:t>
            </a:r>
          </a:p>
          <a:p>
            <a:pPr lvl="1"/>
            <a:r>
              <a:rPr lang="it-IT" dirty="0"/>
              <a:t>Invarianti</a:t>
            </a:r>
          </a:p>
          <a:p>
            <a:pPr marL="457200" lvl="1" indent="0">
              <a:buNone/>
            </a:pPr>
            <a:r>
              <a:rPr lang="it-IT" dirty="0"/>
              <a:t>Di seguito un esempio dell'uso di OCL relativo alla </a:t>
            </a:r>
            <a:r>
              <a:rPr lang="it-IT" b="1" dirty="0"/>
              <a:t>Gestione dell’Acquisto del Robot</a:t>
            </a:r>
          </a:p>
        </p:txBody>
      </p:sp>
    </p:spTree>
    <p:extLst>
      <p:ext uri="{BB962C8B-B14F-4D97-AF65-F5344CB8AC3E}">
        <p14:creationId xmlns:p14="http://schemas.microsoft.com/office/powerpoint/2010/main" val="3439366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259C671B-1B22-4141-A9C0-2E7941FDA7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4" name="Freeform 11">
              <a:extLst>
                <a:ext uri="{FF2B5EF4-FFF2-40B4-BE49-F238E27FC236}">
                  <a16:creationId xmlns:a16="http://schemas.microsoft.com/office/drawing/2014/main" id="{7B2F5A4B-FA0F-4625-82F7-1D3F11281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5" name="Freeform 12">
              <a:extLst>
                <a:ext uri="{FF2B5EF4-FFF2-40B4-BE49-F238E27FC236}">
                  <a16:creationId xmlns:a16="http://schemas.microsoft.com/office/drawing/2014/main" id="{9ACB0BAE-722F-4C91-8C2A-44EF768E83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6" name="Freeform 13">
              <a:extLst>
                <a:ext uri="{FF2B5EF4-FFF2-40B4-BE49-F238E27FC236}">
                  <a16:creationId xmlns:a16="http://schemas.microsoft.com/office/drawing/2014/main" id="{C3AC4D9F-59AC-421A-9FF3-C936CEC439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7" name="Freeform 14">
              <a:extLst>
                <a:ext uri="{FF2B5EF4-FFF2-40B4-BE49-F238E27FC236}">
                  <a16:creationId xmlns:a16="http://schemas.microsoft.com/office/drawing/2014/main" id="{797BCE03-677D-4D65-A4D1-1FD721DD5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8" name="Freeform 15">
              <a:extLst>
                <a:ext uri="{FF2B5EF4-FFF2-40B4-BE49-F238E27FC236}">
                  <a16:creationId xmlns:a16="http://schemas.microsoft.com/office/drawing/2014/main" id="{D007E5D0-0B4E-4094-988C-9917146C2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9" name="Freeform 16">
              <a:extLst>
                <a:ext uri="{FF2B5EF4-FFF2-40B4-BE49-F238E27FC236}">
                  <a16:creationId xmlns:a16="http://schemas.microsoft.com/office/drawing/2014/main" id="{024DB804-C06B-4A0A-AC43-6BCCB7D76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60" name="Freeform 17">
              <a:extLst>
                <a:ext uri="{FF2B5EF4-FFF2-40B4-BE49-F238E27FC236}">
                  <a16:creationId xmlns:a16="http://schemas.microsoft.com/office/drawing/2014/main" id="{B51DC17A-305E-486E-A527-5E8068E9EF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61" name="Freeform 18">
              <a:extLst>
                <a:ext uri="{FF2B5EF4-FFF2-40B4-BE49-F238E27FC236}">
                  <a16:creationId xmlns:a16="http://schemas.microsoft.com/office/drawing/2014/main" id="{B6CCA716-6D46-4523-BF96-FF1B0C546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62" name="Freeform 19">
              <a:extLst>
                <a:ext uri="{FF2B5EF4-FFF2-40B4-BE49-F238E27FC236}">
                  <a16:creationId xmlns:a16="http://schemas.microsoft.com/office/drawing/2014/main" id="{E632B09A-D30C-4268-B28B-ACD6127630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3" name="Freeform 20">
              <a:extLst>
                <a:ext uri="{FF2B5EF4-FFF2-40B4-BE49-F238E27FC236}">
                  <a16:creationId xmlns:a16="http://schemas.microsoft.com/office/drawing/2014/main" id="{5FC839A4-228B-4EC0-8AF4-D8E38ECE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4" name="Freeform 21">
              <a:extLst>
                <a:ext uri="{FF2B5EF4-FFF2-40B4-BE49-F238E27FC236}">
                  <a16:creationId xmlns:a16="http://schemas.microsoft.com/office/drawing/2014/main" id="{A8FFB1A1-5BB5-4551-87CD-F3365E6FE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5" name="Freeform 22">
              <a:extLst>
                <a:ext uri="{FF2B5EF4-FFF2-40B4-BE49-F238E27FC236}">
                  <a16:creationId xmlns:a16="http://schemas.microsoft.com/office/drawing/2014/main" id="{D05AF173-8E70-41FA-9254-DF9AC3DDA2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7" name="Group 66">
            <a:extLst>
              <a:ext uri="{FF2B5EF4-FFF2-40B4-BE49-F238E27FC236}">
                <a16:creationId xmlns:a16="http://schemas.microsoft.com/office/drawing/2014/main" id="{1D56A4CE-A3F4-4CFF-9A65-C029AC17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8" name="Freeform 27">
              <a:extLst>
                <a:ext uri="{FF2B5EF4-FFF2-40B4-BE49-F238E27FC236}">
                  <a16:creationId xmlns:a16="http://schemas.microsoft.com/office/drawing/2014/main" id="{DF669161-0B30-4C76-96BF-962027487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9" name="Freeform 28">
              <a:extLst>
                <a:ext uri="{FF2B5EF4-FFF2-40B4-BE49-F238E27FC236}">
                  <a16:creationId xmlns:a16="http://schemas.microsoft.com/office/drawing/2014/main" id="{A5232353-CF7C-44DD-8BEE-1C8FF54CDD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70" name="Freeform 29">
              <a:extLst>
                <a:ext uri="{FF2B5EF4-FFF2-40B4-BE49-F238E27FC236}">
                  <a16:creationId xmlns:a16="http://schemas.microsoft.com/office/drawing/2014/main" id="{AEA6CAE2-8741-4E88-A632-69C2B2EC5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71" name="Freeform 30">
              <a:extLst>
                <a:ext uri="{FF2B5EF4-FFF2-40B4-BE49-F238E27FC236}">
                  <a16:creationId xmlns:a16="http://schemas.microsoft.com/office/drawing/2014/main" id="{014AC37D-4388-4AE6-9D4D-CCD99A60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72" name="Freeform 31">
              <a:extLst>
                <a:ext uri="{FF2B5EF4-FFF2-40B4-BE49-F238E27FC236}">
                  <a16:creationId xmlns:a16="http://schemas.microsoft.com/office/drawing/2014/main" id="{7FE084B0-333E-4F7C-83F1-F7D132527D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3" name="Freeform 32">
              <a:extLst>
                <a:ext uri="{FF2B5EF4-FFF2-40B4-BE49-F238E27FC236}">
                  <a16:creationId xmlns:a16="http://schemas.microsoft.com/office/drawing/2014/main" id="{FDCFCB98-2E3A-4227-823C-80489BB28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4" name="Freeform 33">
              <a:extLst>
                <a:ext uri="{FF2B5EF4-FFF2-40B4-BE49-F238E27FC236}">
                  <a16:creationId xmlns:a16="http://schemas.microsoft.com/office/drawing/2014/main" id="{252F94DE-A6A3-4463-BE05-34281F1C8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5" name="Freeform 34">
              <a:extLst>
                <a:ext uri="{FF2B5EF4-FFF2-40B4-BE49-F238E27FC236}">
                  <a16:creationId xmlns:a16="http://schemas.microsoft.com/office/drawing/2014/main" id="{16EA21FA-886F-43CF-9D44-C1342F3055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6" name="Freeform 35">
              <a:extLst>
                <a:ext uri="{FF2B5EF4-FFF2-40B4-BE49-F238E27FC236}">
                  <a16:creationId xmlns:a16="http://schemas.microsoft.com/office/drawing/2014/main" id="{88C821A5-BCF7-47FE-894F-0ADC5FDB28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7" name="Freeform 36">
              <a:extLst>
                <a:ext uri="{FF2B5EF4-FFF2-40B4-BE49-F238E27FC236}">
                  <a16:creationId xmlns:a16="http://schemas.microsoft.com/office/drawing/2014/main" id="{F8337ECE-206A-472E-AFC4-0F230C91E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8" name="Freeform 37">
              <a:extLst>
                <a:ext uri="{FF2B5EF4-FFF2-40B4-BE49-F238E27FC236}">
                  <a16:creationId xmlns:a16="http://schemas.microsoft.com/office/drawing/2014/main" id="{90BB2EC4-D043-4B43-87E7-723A787EE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9" name="Freeform 38">
              <a:extLst>
                <a:ext uri="{FF2B5EF4-FFF2-40B4-BE49-F238E27FC236}">
                  <a16:creationId xmlns:a16="http://schemas.microsoft.com/office/drawing/2014/main" id="{04013015-AF71-47BC-BE4D-ED9EFA24FF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81" name="Rectangle 80">
            <a:extLst>
              <a:ext uri="{FF2B5EF4-FFF2-40B4-BE49-F238E27FC236}">
                <a16:creationId xmlns:a16="http://schemas.microsoft.com/office/drawing/2014/main" id="{71B30B18-D920-4E3E-B931-1F310244C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3" name="Freeform 11">
            <a:extLst>
              <a:ext uri="{FF2B5EF4-FFF2-40B4-BE49-F238E27FC236}">
                <a16:creationId xmlns:a16="http://schemas.microsoft.com/office/drawing/2014/main" id="{C70EF50A-66E6-460A-8AF9-47A10D0D9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85" name="Freeform 11">
            <a:extLst>
              <a:ext uri="{FF2B5EF4-FFF2-40B4-BE49-F238E27FC236}">
                <a16:creationId xmlns:a16="http://schemas.microsoft.com/office/drawing/2014/main" id="{54EEEBD9-D37D-42B9-BE64-2C102B1D6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0" name="Rectangle 86">
            <a:extLst>
              <a:ext uri="{FF2B5EF4-FFF2-40B4-BE49-F238E27FC236}">
                <a16:creationId xmlns:a16="http://schemas.microsoft.com/office/drawing/2014/main" id="{A2F47212-081A-4E41-8623-C5BD41ADD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9211" y="643467"/>
            <a:ext cx="8959322" cy="5571066"/>
          </a:xfrm>
          <a:prstGeom prst="rect">
            <a:avLst/>
          </a:prstGeom>
          <a:solidFill>
            <a:srgbClr val="FFFFFF"/>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magine 8" descr="Immagine che contiene testo&#10;&#10;Descrizione generata automaticamente">
            <a:extLst>
              <a:ext uri="{FF2B5EF4-FFF2-40B4-BE49-F238E27FC236}">
                <a16:creationId xmlns:a16="http://schemas.microsoft.com/office/drawing/2014/main" id="{225810B0-507A-48D6-8AF0-D6D14D8DC4E2}"/>
              </a:ext>
            </a:extLst>
          </p:cNvPr>
          <p:cNvPicPr>
            <a:picLocks noChangeAspect="1"/>
          </p:cNvPicPr>
          <p:nvPr/>
        </p:nvPicPr>
        <p:blipFill>
          <a:blip r:embed="rId2"/>
          <a:stretch>
            <a:fillRect/>
          </a:stretch>
        </p:blipFill>
        <p:spPr>
          <a:xfrm>
            <a:off x="2910944" y="1402508"/>
            <a:ext cx="8319604" cy="4055806"/>
          </a:xfrm>
          <a:prstGeom prst="rect">
            <a:avLst/>
          </a:prstGeom>
        </p:spPr>
      </p:pic>
    </p:spTree>
    <p:extLst>
      <p:ext uri="{BB962C8B-B14F-4D97-AF65-F5344CB8AC3E}">
        <p14:creationId xmlns:p14="http://schemas.microsoft.com/office/powerpoint/2010/main" val="1128516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44" name="Group 143">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45"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46"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7"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48"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9"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0"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51"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52"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53"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54"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55"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56"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58" name="Group 157">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59"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60"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61"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62"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63"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4"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65"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66"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67"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68"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69"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70"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72" name="Rectangle 171">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74"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76" name="Rectangle 175">
            <a:extLst>
              <a:ext uri="{FF2B5EF4-FFF2-40B4-BE49-F238E27FC236}">
                <a16:creationId xmlns:a16="http://schemas.microsoft.com/office/drawing/2014/main" id="{F81819F9-8CAC-4A6C-8F06-0482027F9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4C30C3B-DF73-43F4-BAC2-1F614E6B4A39}"/>
              </a:ext>
            </a:extLst>
          </p:cNvPr>
          <p:cNvSpPr>
            <a:spLocks noGrp="1"/>
          </p:cNvSpPr>
          <p:nvPr>
            <p:ph type="title"/>
          </p:nvPr>
        </p:nvSpPr>
        <p:spPr>
          <a:xfrm>
            <a:off x="3373062" y="1864865"/>
            <a:ext cx="8131550" cy="2262781"/>
          </a:xfrm>
        </p:spPr>
        <p:txBody>
          <a:bodyPr vert="horz" lIns="91440" tIns="45720" rIns="91440" bIns="45720" rtlCol="0" anchor="b">
            <a:normAutofit/>
          </a:bodyPr>
          <a:lstStyle/>
          <a:p>
            <a:r>
              <a:rPr lang="it-IT" sz="5400" noProof="0" dirty="0" err="1"/>
              <a:t>Mockups</a:t>
            </a:r>
            <a:endParaRPr lang="it-IT" sz="5400" noProof="0" dirty="0"/>
          </a:p>
        </p:txBody>
      </p:sp>
      <p:sp>
        <p:nvSpPr>
          <p:cNvPr id="178" name="Rectangle 177">
            <a:extLst>
              <a:ext uri="{FF2B5EF4-FFF2-40B4-BE49-F238E27FC236}">
                <a16:creationId xmlns:a16="http://schemas.microsoft.com/office/drawing/2014/main" id="{4A98CC08-AEC2-4E8F-8F52-0F5C6372D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0" name="Group 179">
            <a:extLst>
              <a:ext uri="{FF2B5EF4-FFF2-40B4-BE49-F238E27FC236}">
                <a16:creationId xmlns:a16="http://schemas.microsoft.com/office/drawing/2014/main" id="{5D1545E6-EB3C-4478-A661-A2CA963F12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81" name="Freeform 11">
              <a:extLst>
                <a:ext uri="{FF2B5EF4-FFF2-40B4-BE49-F238E27FC236}">
                  <a16:creationId xmlns:a16="http://schemas.microsoft.com/office/drawing/2014/main" id="{B2E5B960-0C5D-4F77-8E9F-9F3D883D8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82" name="Freeform 12">
              <a:extLst>
                <a:ext uri="{FF2B5EF4-FFF2-40B4-BE49-F238E27FC236}">
                  <a16:creationId xmlns:a16="http://schemas.microsoft.com/office/drawing/2014/main" id="{258E44FC-92AD-43A0-BB05-DB268C82D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83" name="Freeform 13">
              <a:extLst>
                <a:ext uri="{FF2B5EF4-FFF2-40B4-BE49-F238E27FC236}">
                  <a16:creationId xmlns:a16="http://schemas.microsoft.com/office/drawing/2014/main" id="{C63D3083-A56C-4199-8DE0-63C8BE9ED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4" name="Freeform 14">
              <a:extLst>
                <a:ext uri="{FF2B5EF4-FFF2-40B4-BE49-F238E27FC236}">
                  <a16:creationId xmlns:a16="http://schemas.microsoft.com/office/drawing/2014/main" id="{C7CD3581-635D-438F-A64F-68404E7AE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85" name="Freeform 15">
              <a:extLst>
                <a:ext uri="{FF2B5EF4-FFF2-40B4-BE49-F238E27FC236}">
                  <a16:creationId xmlns:a16="http://schemas.microsoft.com/office/drawing/2014/main" id="{AD6904C0-211C-41A2-BDB8-3B07C90BB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6" name="Freeform 16">
              <a:extLst>
                <a:ext uri="{FF2B5EF4-FFF2-40B4-BE49-F238E27FC236}">
                  <a16:creationId xmlns:a16="http://schemas.microsoft.com/office/drawing/2014/main" id="{B0837DA6-CAF9-4E78-A39E-6358EDE2B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87" name="Freeform 17">
              <a:extLst>
                <a:ext uri="{FF2B5EF4-FFF2-40B4-BE49-F238E27FC236}">
                  <a16:creationId xmlns:a16="http://schemas.microsoft.com/office/drawing/2014/main" id="{0A99DD7D-3AB3-471E-842F-8AFEA09D0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88" name="Freeform 18">
              <a:extLst>
                <a:ext uri="{FF2B5EF4-FFF2-40B4-BE49-F238E27FC236}">
                  <a16:creationId xmlns:a16="http://schemas.microsoft.com/office/drawing/2014/main" id="{9C70B0D4-92FE-478F-86BD-93BA2C4DF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89" name="Freeform 19">
              <a:extLst>
                <a:ext uri="{FF2B5EF4-FFF2-40B4-BE49-F238E27FC236}">
                  <a16:creationId xmlns:a16="http://schemas.microsoft.com/office/drawing/2014/main" id="{C9156BE6-11D4-4696-9E3F-C325BFAC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90" name="Freeform 20">
              <a:extLst>
                <a:ext uri="{FF2B5EF4-FFF2-40B4-BE49-F238E27FC236}">
                  <a16:creationId xmlns:a16="http://schemas.microsoft.com/office/drawing/2014/main" id="{4E667226-1D20-4A9D-BBE3-AC17EA436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91" name="Freeform 21">
              <a:extLst>
                <a:ext uri="{FF2B5EF4-FFF2-40B4-BE49-F238E27FC236}">
                  <a16:creationId xmlns:a16="http://schemas.microsoft.com/office/drawing/2014/main" id="{2F87E3B6-5202-4434-9B26-42B46774F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92" name="Freeform 22">
              <a:extLst>
                <a:ext uri="{FF2B5EF4-FFF2-40B4-BE49-F238E27FC236}">
                  <a16:creationId xmlns:a16="http://schemas.microsoft.com/office/drawing/2014/main" id="{AEA5E85F-F1F4-40E4-A62C-95324F674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94" name="Group 193">
            <a:extLst>
              <a:ext uri="{FF2B5EF4-FFF2-40B4-BE49-F238E27FC236}">
                <a16:creationId xmlns:a16="http://schemas.microsoft.com/office/drawing/2014/main" id="{40A75861-F6C5-44A9-B161-B03701CBD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195" name="Freeform 27">
              <a:extLst>
                <a:ext uri="{FF2B5EF4-FFF2-40B4-BE49-F238E27FC236}">
                  <a16:creationId xmlns:a16="http://schemas.microsoft.com/office/drawing/2014/main" id="{72EE642D-4F69-47C0-99BA-CE43503573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96" name="Freeform 28">
              <a:extLst>
                <a:ext uri="{FF2B5EF4-FFF2-40B4-BE49-F238E27FC236}">
                  <a16:creationId xmlns:a16="http://schemas.microsoft.com/office/drawing/2014/main" id="{26178CE4-DA2D-46EA-AB8D-341C5AC563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97" name="Freeform 29">
              <a:extLst>
                <a:ext uri="{FF2B5EF4-FFF2-40B4-BE49-F238E27FC236}">
                  <a16:creationId xmlns:a16="http://schemas.microsoft.com/office/drawing/2014/main" id="{698E9F53-8381-4FA5-A510-846925D24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98" name="Freeform 30">
              <a:extLst>
                <a:ext uri="{FF2B5EF4-FFF2-40B4-BE49-F238E27FC236}">
                  <a16:creationId xmlns:a16="http://schemas.microsoft.com/office/drawing/2014/main" id="{B13CE284-F21E-411B-BB8E-9C03B853C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99" name="Freeform 31">
              <a:extLst>
                <a:ext uri="{FF2B5EF4-FFF2-40B4-BE49-F238E27FC236}">
                  <a16:creationId xmlns:a16="http://schemas.microsoft.com/office/drawing/2014/main" id="{23DF4578-4703-437C-A797-2A2D0CEE5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200" name="Freeform 32">
              <a:extLst>
                <a:ext uri="{FF2B5EF4-FFF2-40B4-BE49-F238E27FC236}">
                  <a16:creationId xmlns:a16="http://schemas.microsoft.com/office/drawing/2014/main" id="{F878F330-AF64-4F8F-88FD-A4A408D6D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201" name="Freeform 33">
              <a:extLst>
                <a:ext uri="{FF2B5EF4-FFF2-40B4-BE49-F238E27FC236}">
                  <a16:creationId xmlns:a16="http://schemas.microsoft.com/office/drawing/2014/main" id="{AC9B00BF-4FB7-42FA-BBBD-7DB54ED3F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202" name="Freeform 34">
              <a:extLst>
                <a:ext uri="{FF2B5EF4-FFF2-40B4-BE49-F238E27FC236}">
                  <a16:creationId xmlns:a16="http://schemas.microsoft.com/office/drawing/2014/main" id="{BD3D64CA-2AAD-4609-8DAA-3EAD4609A6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203" name="Freeform 35">
              <a:extLst>
                <a:ext uri="{FF2B5EF4-FFF2-40B4-BE49-F238E27FC236}">
                  <a16:creationId xmlns:a16="http://schemas.microsoft.com/office/drawing/2014/main" id="{C669E05A-8550-4E91-B29E-E1912228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4" name="Freeform 36">
              <a:extLst>
                <a:ext uri="{FF2B5EF4-FFF2-40B4-BE49-F238E27FC236}">
                  <a16:creationId xmlns:a16="http://schemas.microsoft.com/office/drawing/2014/main" id="{F8C1FD53-1E8F-46CA-BC2D-FCEC4DAE0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05" name="Freeform 37">
              <a:extLst>
                <a:ext uri="{FF2B5EF4-FFF2-40B4-BE49-F238E27FC236}">
                  <a16:creationId xmlns:a16="http://schemas.microsoft.com/office/drawing/2014/main" id="{CC97A31F-CFDE-4EA3-98F1-13FDD1670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06" name="Freeform 38">
              <a:extLst>
                <a:ext uri="{FF2B5EF4-FFF2-40B4-BE49-F238E27FC236}">
                  <a16:creationId xmlns:a16="http://schemas.microsoft.com/office/drawing/2014/main" id="{9E1540E7-E6C3-4907-B70A-B175683655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208" name="Freeform 11">
            <a:extLst>
              <a:ext uri="{FF2B5EF4-FFF2-40B4-BE49-F238E27FC236}">
                <a16:creationId xmlns:a16="http://schemas.microsoft.com/office/drawing/2014/main" id="{1310EFE2-B91D-47E7-B117-C2A802800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Tree>
    <p:extLst>
      <p:ext uri="{BB962C8B-B14F-4D97-AF65-F5344CB8AC3E}">
        <p14:creationId xmlns:p14="http://schemas.microsoft.com/office/powerpoint/2010/main" val="12157691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15" name="Group 114">
            <a:extLst>
              <a:ext uri="{FF2B5EF4-FFF2-40B4-BE49-F238E27FC236}">
                <a16:creationId xmlns:a16="http://schemas.microsoft.com/office/drawing/2014/main" id="{259C671B-1B22-4141-A9C0-2E7941FDA7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6" name="Freeform 11">
              <a:extLst>
                <a:ext uri="{FF2B5EF4-FFF2-40B4-BE49-F238E27FC236}">
                  <a16:creationId xmlns:a16="http://schemas.microsoft.com/office/drawing/2014/main" id="{7B2F5A4B-FA0F-4625-82F7-1D3F11281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7" name="Freeform 12">
              <a:extLst>
                <a:ext uri="{FF2B5EF4-FFF2-40B4-BE49-F238E27FC236}">
                  <a16:creationId xmlns:a16="http://schemas.microsoft.com/office/drawing/2014/main" id="{9ACB0BAE-722F-4C91-8C2A-44EF768E83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8" name="Freeform 13">
              <a:extLst>
                <a:ext uri="{FF2B5EF4-FFF2-40B4-BE49-F238E27FC236}">
                  <a16:creationId xmlns:a16="http://schemas.microsoft.com/office/drawing/2014/main" id="{C3AC4D9F-59AC-421A-9FF3-C936CEC439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9" name="Freeform 14">
              <a:extLst>
                <a:ext uri="{FF2B5EF4-FFF2-40B4-BE49-F238E27FC236}">
                  <a16:creationId xmlns:a16="http://schemas.microsoft.com/office/drawing/2014/main" id="{797BCE03-677D-4D65-A4D1-1FD721DD5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20" name="Freeform 15">
              <a:extLst>
                <a:ext uri="{FF2B5EF4-FFF2-40B4-BE49-F238E27FC236}">
                  <a16:creationId xmlns:a16="http://schemas.microsoft.com/office/drawing/2014/main" id="{D007E5D0-0B4E-4094-988C-9917146C2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21" name="Freeform 16">
              <a:extLst>
                <a:ext uri="{FF2B5EF4-FFF2-40B4-BE49-F238E27FC236}">
                  <a16:creationId xmlns:a16="http://schemas.microsoft.com/office/drawing/2014/main" id="{024DB804-C06B-4A0A-AC43-6BCCB7D76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22" name="Freeform 17">
              <a:extLst>
                <a:ext uri="{FF2B5EF4-FFF2-40B4-BE49-F238E27FC236}">
                  <a16:creationId xmlns:a16="http://schemas.microsoft.com/office/drawing/2014/main" id="{B51DC17A-305E-486E-A527-5E8068E9EF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23" name="Freeform 18">
              <a:extLst>
                <a:ext uri="{FF2B5EF4-FFF2-40B4-BE49-F238E27FC236}">
                  <a16:creationId xmlns:a16="http://schemas.microsoft.com/office/drawing/2014/main" id="{B6CCA716-6D46-4523-BF96-FF1B0C546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24" name="Freeform 19">
              <a:extLst>
                <a:ext uri="{FF2B5EF4-FFF2-40B4-BE49-F238E27FC236}">
                  <a16:creationId xmlns:a16="http://schemas.microsoft.com/office/drawing/2014/main" id="{E632B09A-D30C-4268-B28B-ACD6127630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25" name="Freeform 20">
              <a:extLst>
                <a:ext uri="{FF2B5EF4-FFF2-40B4-BE49-F238E27FC236}">
                  <a16:creationId xmlns:a16="http://schemas.microsoft.com/office/drawing/2014/main" id="{5FC839A4-228B-4EC0-8AF4-D8E38ECE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26" name="Freeform 21">
              <a:extLst>
                <a:ext uri="{FF2B5EF4-FFF2-40B4-BE49-F238E27FC236}">
                  <a16:creationId xmlns:a16="http://schemas.microsoft.com/office/drawing/2014/main" id="{A8FFB1A1-5BB5-4551-87CD-F3365E6FE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27" name="Freeform 22">
              <a:extLst>
                <a:ext uri="{FF2B5EF4-FFF2-40B4-BE49-F238E27FC236}">
                  <a16:creationId xmlns:a16="http://schemas.microsoft.com/office/drawing/2014/main" id="{D05AF173-8E70-41FA-9254-DF9AC3DDA2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29" name="Group 128">
            <a:extLst>
              <a:ext uri="{FF2B5EF4-FFF2-40B4-BE49-F238E27FC236}">
                <a16:creationId xmlns:a16="http://schemas.microsoft.com/office/drawing/2014/main" id="{1D56A4CE-A3F4-4CFF-9A65-C029AC17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30" name="Freeform 27">
              <a:extLst>
                <a:ext uri="{FF2B5EF4-FFF2-40B4-BE49-F238E27FC236}">
                  <a16:creationId xmlns:a16="http://schemas.microsoft.com/office/drawing/2014/main" id="{DF669161-0B30-4C76-96BF-962027487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31" name="Freeform 28">
              <a:extLst>
                <a:ext uri="{FF2B5EF4-FFF2-40B4-BE49-F238E27FC236}">
                  <a16:creationId xmlns:a16="http://schemas.microsoft.com/office/drawing/2014/main" id="{A5232353-CF7C-44DD-8BEE-1C8FF54CDD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2" name="Freeform 29">
              <a:extLst>
                <a:ext uri="{FF2B5EF4-FFF2-40B4-BE49-F238E27FC236}">
                  <a16:creationId xmlns:a16="http://schemas.microsoft.com/office/drawing/2014/main" id="{AEA6CAE2-8741-4E88-A632-69C2B2EC5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33" name="Freeform 30">
              <a:extLst>
                <a:ext uri="{FF2B5EF4-FFF2-40B4-BE49-F238E27FC236}">
                  <a16:creationId xmlns:a16="http://schemas.microsoft.com/office/drawing/2014/main" id="{014AC37D-4388-4AE6-9D4D-CCD99A60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34" name="Freeform 31">
              <a:extLst>
                <a:ext uri="{FF2B5EF4-FFF2-40B4-BE49-F238E27FC236}">
                  <a16:creationId xmlns:a16="http://schemas.microsoft.com/office/drawing/2014/main" id="{7FE084B0-333E-4F7C-83F1-F7D132527D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35" name="Freeform 32">
              <a:extLst>
                <a:ext uri="{FF2B5EF4-FFF2-40B4-BE49-F238E27FC236}">
                  <a16:creationId xmlns:a16="http://schemas.microsoft.com/office/drawing/2014/main" id="{FDCFCB98-2E3A-4227-823C-80489BB28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36" name="Freeform 33">
              <a:extLst>
                <a:ext uri="{FF2B5EF4-FFF2-40B4-BE49-F238E27FC236}">
                  <a16:creationId xmlns:a16="http://schemas.microsoft.com/office/drawing/2014/main" id="{252F94DE-A6A3-4463-BE05-34281F1C8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37" name="Freeform 34">
              <a:extLst>
                <a:ext uri="{FF2B5EF4-FFF2-40B4-BE49-F238E27FC236}">
                  <a16:creationId xmlns:a16="http://schemas.microsoft.com/office/drawing/2014/main" id="{16EA21FA-886F-43CF-9D44-C1342F3055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38" name="Freeform 35">
              <a:extLst>
                <a:ext uri="{FF2B5EF4-FFF2-40B4-BE49-F238E27FC236}">
                  <a16:creationId xmlns:a16="http://schemas.microsoft.com/office/drawing/2014/main" id="{88C821A5-BCF7-47FE-894F-0ADC5FDB28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39" name="Freeform 36">
              <a:extLst>
                <a:ext uri="{FF2B5EF4-FFF2-40B4-BE49-F238E27FC236}">
                  <a16:creationId xmlns:a16="http://schemas.microsoft.com/office/drawing/2014/main" id="{F8337ECE-206A-472E-AFC4-0F230C91E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40" name="Freeform 37">
              <a:extLst>
                <a:ext uri="{FF2B5EF4-FFF2-40B4-BE49-F238E27FC236}">
                  <a16:creationId xmlns:a16="http://schemas.microsoft.com/office/drawing/2014/main" id="{90BB2EC4-D043-4B43-87E7-723A787EE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41" name="Freeform 38">
              <a:extLst>
                <a:ext uri="{FF2B5EF4-FFF2-40B4-BE49-F238E27FC236}">
                  <a16:creationId xmlns:a16="http://schemas.microsoft.com/office/drawing/2014/main" id="{04013015-AF71-47BC-BE4D-ED9EFA24FF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43" name="Rectangle 142">
            <a:extLst>
              <a:ext uri="{FF2B5EF4-FFF2-40B4-BE49-F238E27FC236}">
                <a16:creationId xmlns:a16="http://schemas.microsoft.com/office/drawing/2014/main" id="{71B30B18-D920-4E3E-B931-1F310244C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5" name="Freeform 11">
            <a:extLst>
              <a:ext uri="{FF2B5EF4-FFF2-40B4-BE49-F238E27FC236}">
                <a16:creationId xmlns:a16="http://schemas.microsoft.com/office/drawing/2014/main" id="{C70EF50A-66E6-460A-8AF9-47A10D0D9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47" name="Freeform 11">
            <a:extLst>
              <a:ext uri="{FF2B5EF4-FFF2-40B4-BE49-F238E27FC236}">
                <a16:creationId xmlns:a16="http://schemas.microsoft.com/office/drawing/2014/main" id="{54EEEBD9-D37D-42B9-BE64-2C102B1D6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49" name="Rectangle 148">
            <a:extLst>
              <a:ext uri="{FF2B5EF4-FFF2-40B4-BE49-F238E27FC236}">
                <a16:creationId xmlns:a16="http://schemas.microsoft.com/office/drawing/2014/main" id="{A2F47212-081A-4E41-8623-C5BD41ADD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9211" y="643467"/>
            <a:ext cx="8959322" cy="5571066"/>
          </a:xfrm>
          <a:prstGeom prst="rect">
            <a:avLst/>
          </a:prstGeom>
          <a:solidFill>
            <a:srgbClr val="FFFFFF"/>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magine 2" descr="Immagine che contiene testo&#10;&#10;Descrizione generata automaticamente">
            <a:extLst>
              <a:ext uri="{FF2B5EF4-FFF2-40B4-BE49-F238E27FC236}">
                <a16:creationId xmlns:a16="http://schemas.microsoft.com/office/drawing/2014/main" id="{7BE75DA8-FC7D-405C-A5B8-C63C88ED1EB8}"/>
              </a:ext>
            </a:extLst>
          </p:cNvPr>
          <p:cNvPicPr>
            <a:picLocks noChangeAspect="1"/>
          </p:cNvPicPr>
          <p:nvPr/>
        </p:nvPicPr>
        <p:blipFill>
          <a:blip r:embed="rId2"/>
          <a:stretch>
            <a:fillRect/>
          </a:stretch>
        </p:blipFill>
        <p:spPr>
          <a:xfrm>
            <a:off x="2910944" y="2203270"/>
            <a:ext cx="8319604" cy="2454283"/>
          </a:xfrm>
          <a:prstGeom prst="rect">
            <a:avLst/>
          </a:prstGeom>
        </p:spPr>
      </p:pic>
    </p:spTree>
    <p:extLst>
      <p:ext uri="{BB962C8B-B14F-4D97-AF65-F5344CB8AC3E}">
        <p14:creationId xmlns:p14="http://schemas.microsoft.com/office/powerpoint/2010/main" val="38899559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AF26C7-A12C-4586-ABFE-D26F6D9CE163}"/>
              </a:ext>
            </a:extLst>
          </p:cNvPr>
          <p:cNvSpPr>
            <a:spLocks noGrp="1"/>
          </p:cNvSpPr>
          <p:nvPr>
            <p:ph type="title"/>
          </p:nvPr>
        </p:nvSpPr>
        <p:spPr/>
        <p:txBody>
          <a:bodyPr/>
          <a:lstStyle/>
          <a:p>
            <a:r>
              <a:rPr lang="it-IT" dirty="0"/>
              <a:t>Design Pattern</a:t>
            </a:r>
          </a:p>
        </p:txBody>
      </p:sp>
      <p:sp>
        <p:nvSpPr>
          <p:cNvPr id="3" name="Segnaposto contenuto 2">
            <a:extLst>
              <a:ext uri="{FF2B5EF4-FFF2-40B4-BE49-F238E27FC236}">
                <a16:creationId xmlns:a16="http://schemas.microsoft.com/office/drawing/2014/main" id="{EDFD4CD6-6177-48DD-BCC3-D61D20ECFC86}"/>
              </a:ext>
            </a:extLst>
          </p:cNvPr>
          <p:cNvSpPr>
            <a:spLocks noGrp="1"/>
          </p:cNvSpPr>
          <p:nvPr>
            <p:ph idx="1"/>
          </p:nvPr>
        </p:nvSpPr>
        <p:spPr/>
        <p:txBody>
          <a:bodyPr/>
          <a:lstStyle/>
          <a:p>
            <a:r>
              <a:rPr lang="it-IT" sz="1600" dirty="0">
                <a:effectLst/>
                <a:latin typeface="Abadi" panose="020B0604020104020204" pitchFamily="34" charset="0"/>
                <a:ea typeface="Calibri" panose="020F0502020204030204" pitchFamily="34" charset="0"/>
                <a:cs typeface="Calibri Light" panose="020F0302020204030204" pitchFamily="34" charset="0"/>
              </a:rPr>
              <a:t>In informatica, nell’ambito della programmazione Web, il DAO (Data Access Object) è un pattern architetturale. </a:t>
            </a:r>
          </a:p>
          <a:p>
            <a:pPr marL="0" indent="0">
              <a:buNone/>
            </a:pPr>
            <a:endParaRPr lang="it-IT" sz="1600" dirty="0">
              <a:effectLst/>
              <a:latin typeface="Abadi" panose="020B0604020104020204" pitchFamily="34" charset="0"/>
              <a:ea typeface="Calibri" panose="020F0502020204030204" pitchFamily="34" charset="0"/>
              <a:cs typeface="Calibri Light" panose="020F0302020204030204" pitchFamily="34" charset="0"/>
            </a:endParaRPr>
          </a:p>
          <a:p>
            <a:r>
              <a:rPr lang="it-IT" sz="1600" dirty="0">
                <a:effectLst/>
                <a:latin typeface="Abadi" panose="020B0604020104020204" pitchFamily="34" charset="0"/>
                <a:ea typeface="Calibri" panose="020F0502020204030204" pitchFamily="34" charset="0"/>
                <a:cs typeface="Calibri Light" panose="020F0302020204030204" pitchFamily="34" charset="0"/>
              </a:rPr>
              <a:t>Si tratta fondamentalmente di una classe con relativi metodi che rappresenta un’entità tabellare di un RDBMS, usata principalmente in applicazioni web sia di tipo di Java EE sia di tipo EJB, per stratificare e isolare l’accesso ad una tabella tramite query(poste all’interno dei metodi della classe) ovvero al data </a:t>
            </a:r>
            <a:r>
              <a:rPr lang="it-IT" sz="1600" dirty="0" err="1">
                <a:effectLst/>
                <a:latin typeface="Abadi" panose="020B0604020104020204" pitchFamily="34" charset="0"/>
                <a:ea typeface="Calibri" panose="020F0502020204030204" pitchFamily="34" charset="0"/>
                <a:cs typeface="Calibri Light" panose="020F0302020204030204" pitchFamily="34" charset="0"/>
              </a:rPr>
              <a:t>layer</a:t>
            </a:r>
            <a:r>
              <a:rPr lang="it-IT" sz="1600" dirty="0">
                <a:effectLst/>
                <a:latin typeface="Abadi" panose="020B0604020104020204" pitchFamily="34" charset="0"/>
                <a:ea typeface="Calibri" panose="020F0502020204030204" pitchFamily="34" charset="0"/>
                <a:cs typeface="Calibri Light" panose="020F0302020204030204" pitchFamily="34" charset="0"/>
              </a:rPr>
              <a:t> da parte della business </a:t>
            </a:r>
            <a:r>
              <a:rPr lang="it-IT" sz="1600" dirty="0" err="1">
                <a:effectLst/>
                <a:latin typeface="Abadi" panose="020B0604020104020204" pitchFamily="34" charset="0"/>
                <a:ea typeface="Calibri" panose="020F0502020204030204" pitchFamily="34" charset="0"/>
                <a:cs typeface="Calibri Light" panose="020F0302020204030204" pitchFamily="34" charset="0"/>
              </a:rPr>
              <a:t>logic</a:t>
            </a:r>
            <a:r>
              <a:rPr lang="it-IT" sz="1600" dirty="0">
                <a:effectLst/>
                <a:latin typeface="Abadi" panose="020B0604020104020204" pitchFamily="34" charset="0"/>
                <a:ea typeface="Calibri" panose="020F0502020204030204" pitchFamily="34" charset="0"/>
                <a:cs typeface="Calibri Light" panose="020F0302020204030204" pitchFamily="34" charset="0"/>
              </a:rPr>
              <a:t> creando un maggiore livello di astrazione ed una più manutenibilità. </a:t>
            </a:r>
          </a:p>
          <a:p>
            <a:pPr marL="0" indent="0">
              <a:buNone/>
            </a:pPr>
            <a:endParaRPr lang="it-IT" sz="1600" dirty="0">
              <a:effectLst/>
              <a:latin typeface="Abadi" panose="020B0604020104020204" pitchFamily="34" charset="0"/>
              <a:ea typeface="Calibri" panose="020F0502020204030204" pitchFamily="34" charset="0"/>
              <a:cs typeface="Calibri Light" panose="020F0302020204030204" pitchFamily="34" charset="0"/>
            </a:endParaRPr>
          </a:p>
          <a:p>
            <a:r>
              <a:rPr lang="it-IT" sz="1600" dirty="0">
                <a:effectLst/>
                <a:latin typeface="Abadi" panose="020B0604020104020204" pitchFamily="34" charset="0"/>
                <a:ea typeface="Calibri" panose="020F0502020204030204" pitchFamily="34" charset="0"/>
                <a:cs typeface="Calibri Light" panose="020F0302020204030204" pitchFamily="34" charset="0"/>
              </a:rPr>
              <a:t>I metodi del DAO con le rispettive query(cioè le query che si trovano all’interno dei metodi) verranno così richiamati dalle classi della business </a:t>
            </a:r>
            <a:r>
              <a:rPr lang="it-IT" sz="1600" dirty="0" err="1">
                <a:effectLst/>
                <a:latin typeface="Abadi" panose="020B0604020104020204" pitchFamily="34" charset="0"/>
                <a:ea typeface="Calibri" panose="020F0502020204030204" pitchFamily="34" charset="0"/>
                <a:cs typeface="Calibri Light" panose="020F0302020204030204" pitchFamily="34" charset="0"/>
              </a:rPr>
              <a:t>logic</a:t>
            </a:r>
            <a:r>
              <a:rPr lang="it-IT" sz="1600" dirty="0">
                <a:effectLst/>
                <a:latin typeface="Abadi" panose="020B0604020104020204" pitchFamily="34" charset="0"/>
                <a:ea typeface="Calibri" panose="020F0502020204030204" pitchFamily="34" charset="0"/>
                <a:cs typeface="Calibri Light" panose="020F0302020204030204" pitchFamily="34" charset="0"/>
              </a:rPr>
              <a:t>.</a:t>
            </a:r>
            <a:endParaRPr lang="it-IT"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it-IT" dirty="0"/>
          </a:p>
        </p:txBody>
      </p:sp>
    </p:spTree>
    <p:extLst>
      <p:ext uri="{BB962C8B-B14F-4D97-AF65-F5344CB8AC3E}">
        <p14:creationId xmlns:p14="http://schemas.microsoft.com/office/powerpoint/2010/main" val="26337808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Design architetturale</a:t>
            </a:r>
          </a:p>
        </p:txBody>
      </p:sp>
      <p:sp>
        <p:nvSpPr>
          <p:cNvPr id="3" name="Segnaposto contenuto 2"/>
          <p:cNvSpPr>
            <a:spLocks noGrp="1"/>
          </p:cNvSpPr>
          <p:nvPr>
            <p:ph idx="1"/>
          </p:nvPr>
        </p:nvSpPr>
        <p:spPr>
          <a:xfrm>
            <a:off x="2589212" y="1481069"/>
            <a:ext cx="8915400" cy="4971245"/>
          </a:xfrm>
        </p:spPr>
        <p:txBody>
          <a:bodyPr>
            <a:normAutofit lnSpcReduction="10000"/>
          </a:bodyPr>
          <a:lstStyle/>
          <a:p>
            <a:pPr marL="457200" lvl="1" indent="0">
              <a:buNone/>
            </a:pPr>
            <a:r>
              <a:rPr lang="it-IT" sz="1800" dirty="0"/>
              <a:t>Il pattern architetturale Model </a:t>
            </a:r>
            <a:r>
              <a:rPr lang="it-IT" sz="1800" dirty="0" err="1"/>
              <a:t>View</a:t>
            </a:r>
            <a:r>
              <a:rPr lang="it-IT" sz="1800" dirty="0"/>
              <a:t> Controller (MVC) viene usato per separare la logica di presentazione dei dati dalla logica di business. </a:t>
            </a:r>
          </a:p>
          <a:p>
            <a:r>
              <a:rPr lang="it-IT" dirty="0"/>
              <a:t>Le componenti dell'MVC interpretano tre ruoli principali:</a:t>
            </a:r>
            <a:endParaRPr lang="it-IT" sz="2800" b="1" u="sng" dirty="0"/>
          </a:p>
          <a:p>
            <a:pPr lvl="1"/>
            <a:r>
              <a:rPr lang="it-IT" b="1" dirty="0"/>
              <a:t>Model:</a:t>
            </a:r>
            <a:r>
              <a:rPr lang="it-IT" dirty="0"/>
              <a:t> è la componente centrale del pattern. È la struttura di </a:t>
            </a:r>
            <a:r>
              <a:rPr lang="it-IT" dirty="0" err="1"/>
              <a:t>storage</a:t>
            </a:r>
            <a:r>
              <a:rPr lang="it-IT" dirty="0"/>
              <a:t> dei dati, indipendente 	dall’interfaccia utente.</a:t>
            </a:r>
            <a:endParaRPr lang="it-IT" sz="2600" b="1" u="sng" dirty="0"/>
          </a:p>
          <a:p>
            <a:pPr lvl="1"/>
            <a:r>
              <a:rPr lang="it-IT" b="1" dirty="0" err="1"/>
              <a:t>View</a:t>
            </a:r>
            <a:r>
              <a:rPr lang="it-IT" b="1" dirty="0"/>
              <a:t>:</a:t>
            </a:r>
            <a:r>
              <a:rPr lang="it-IT" dirty="0"/>
              <a:t> ogni tipo di rappresentazione delle informazioni.</a:t>
            </a:r>
            <a:endParaRPr lang="it-IT" sz="2600" b="1" u="sng" dirty="0"/>
          </a:p>
          <a:p>
            <a:pPr lvl="1"/>
            <a:r>
              <a:rPr lang="it-IT" b="1" dirty="0"/>
              <a:t>Controller:</a:t>
            </a:r>
            <a:r>
              <a:rPr lang="it-IT" dirty="0"/>
              <a:t> accetta gli input e li converte in comandi e operazioni per model o </a:t>
            </a:r>
            <a:r>
              <a:rPr lang="it-IT" dirty="0" err="1"/>
              <a:t>view</a:t>
            </a:r>
            <a:r>
              <a:rPr lang="it-IT" dirty="0"/>
              <a:t>.</a:t>
            </a:r>
            <a:endParaRPr lang="it-IT" sz="2600" b="1" u="sng" dirty="0"/>
          </a:p>
          <a:p>
            <a:r>
              <a:rPr lang="it-IT" dirty="0"/>
              <a:t>Oltre a dividere l'applicazione in queste componenti, il pattern MVC definisce le interazioni fra le stesse:</a:t>
            </a:r>
            <a:endParaRPr lang="it-IT" sz="2800" b="1" u="sng" dirty="0"/>
          </a:p>
          <a:p>
            <a:pPr lvl="1"/>
            <a:r>
              <a:rPr lang="it-IT" dirty="0"/>
              <a:t>Il </a:t>
            </a:r>
            <a:r>
              <a:rPr lang="it-IT" b="1" dirty="0"/>
              <a:t>model</a:t>
            </a:r>
            <a:r>
              <a:rPr lang="it-IT" dirty="0"/>
              <a:t> è responsabile della gestione dei dati dell'applicazione. Riceve l'input dell'utente tramite i controller.</a:t>
            </a:r>
            <a:endParaRPr lang="it-IT" sz="2600" b="1" u="sng" dirty="0"/>
          </a:p>
          <a:p>
            <a:pPr lvl="1"/>
            <a:r>
              <a:rPr lang="it-IT" dirty="0"/>
              <a:t>La </a:t>
            </a:r>
            <a:r>
              <a:rPr lang="it-IT" b="1" dirty="0" err="1"/>
              <a:t>view</a:t>
            </a:r>
            <a:r>
              <a:rPr lang="it-IT" dirty="0"/>
              <a:t> indica la presentazione del modello in un formato particolare.</a:t>
            </a:r>
            <a:endParaRPr lang="it-IT" sz="2600" b="1" u="sng" dirty="0"/>
          </a:p>
          <a:p>
            <a:pPr lvl="1"/>
            <a:r>
              <a:rPr lang="it-IT" dirty="0"/>
              <a:t>Il </a:t>
            </a:r>
            <a:r>
              <a:rPr lang="it-IT" b="1" dirty="0"/>
              <a:t>controller</a:t>
            </a:r>
            <a:r>
              <a:rPr lang="it-IT" dirty="0"/>
              <a:t> risponde all'input dell'utente ed esegue interazioni sugli oggetti. Il controller riceve l'input, facoltativamente lo convalida e dunque lo passa al model.</a:t>
            </a:r>
            <a:endParaRPr lang="it-IT" sz="2600" b="1" u="sng" dirty="0"/>
          </a:p>
          <a:p>
            <a:endParaRPr lang="it-IT" dirty="0"/>
          </a:p>
        </p:txBody>
      </p:sp>
    </p:spTree>
    <p:extLst>
      <p:ext uri="{BB962C8B-B14F-4D97-AF65-F5344CB8AC3E}">
        <p14:creationId xmlns:p14="http://schemas.microsoft.com/office/powerpoint/2010/main" val="4083937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BB5D4B-4680-475C-82BF-DA6950D282CE}"/>
              </a:ext>
            </a:extLst>
          </p:cNvPr>
          <p:cNvSpPr>
            <a:spLocks noGrp="1"/>
          </p:cNvSpPr>
          <p:nvPr>
            <p:ph type="title"/>
          </p:nvPr>
        </p:nvSpPr>
        <p:spPr/>
        <p:txBody>
          <a:bodyPr/>
          <a:lstStyle/>
          <a:p>
            <a:r>
              <a:rPr lang="it-IT" dirty="0"/>
              <a:t>Testing</a:t>
            </a:r>
          </a:p>
        </p:txBody>
      </p:sp>
      <p:sp>
        <p:nvSpPr>
          <p:cNvPr id="3" name="Segnaposto contenuto 2">
            <a:extLst>
              <a:ext uri="{FF2B5EF4-FFF2-40B4-BE49-F238E27FC236}">
                <a16:creationId xmlns:a16="http://schemas.microsoft.com/office/drawing/2014/main" id="{8CEC70C7-CD8C-4BEE-BC74-21AB30C08A67}"/>
              </a:ext>
            </a:extLst>
          </p:cNvPr>
          <p:cNvSpPr>
            <a:spLocks noGrp="1"/>
          </p:cNvSpPr>
          <p:nvPr>
            <p:ph idx="1"/>
          </p:nvPr>
        </p:nvSpPr>
        <p:spPr/>
        <p:txBody>
          <a:bodyPr/>
          <a:lstStyle/>
          <a:p>
            <a:r>
              <a:rPr lang="it-IT" sz="1800" dirty="0"/>
              <a:t>Durante la fase di testing di unità abbiamo utilizzato la tecnica Black-Box testing, che si concentra sul comportamento input/output delle singole componenti senza tener conto della loro struttura interna, e quindi senza accedere in maniera diretta al codice del componente da testare, ed è scalabile a più livelli.</a:t>
            </a:r>
          </a:p>
          <a:p>
            <a:r>
              <a:rPr lang="it-IT" sz="1800" dirty="0"/>
              <a:t>Per il testing di sistema, trattandosi di un sistema web-</a:t>
            </a:r>
            <a:r>
              <a:rPr lang="it-IT" sz="1800" dirty="0" err="1"/>
              <a:t>based</a:t>
            </a:r>
            <a:r>
              <a:rPr lang="it-IT" sz="1800" dirty="0"/>
              <a:t>, saranno simulate le interazioni dell’utente, attraverso l’uso dell’estensione </a:t>
            </a:r>
            <a:r>
              <a:rPr lang="it-IT" sz="1800" dirty="0" err="1"/>
              <a:t>Selenium</a:t>
            </a:r>
            <a:r>
              <a:rPr lang="it-IT" sz="1800" dirty="0"/>
              <a:t>.</a:t>
            </a:r>
          </a:p>
          <a:p>
            <a:pPr marL="0" indent="0">
              <a:buNone/>
            </a:pPr>
            <a:endParaRPr lang="it-IT" dirty="0"/>
          </a:p>
        </p:txBody>
      </p:sp>
    </p:spTree>
    <p:extLst>
      <p:ext uri="{BB962C8B-B14F-4D97-AF65-F5344CB8AC3E}">
        <p14:creationId xmlns:p14="http://schemas.microsoft.com/office/powerpoint/2010/main" val="40241483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BF49EE-CB64-43DC-BEA3-301001FAF896}"/>
              </a:ext>
            </a:extLst>
          </p:cNvPr>
          <p:cNvSpPr>
            <a:spLocks noGrp="1"/>
          </p:cNvSpPr>
          <p:nvPr>
            <p:ph type="title"/>
          </p:nvPr>
        </p:nvSpPr>
        <p:spPr/>
        <p:txBody>
          <a:bodyPr>
            <a:normAutofit/>
          </a:bodyPr>
          <a:lstStyle/>
          <a:p>
            <a:r>
              <a:rPr lang="it-IT"/>
              <a:t>Un esempio sulle funzionalità della Registrazione di un nuovo Cliente</a:t>
            </a:r>
            <a:endParaRPr lang="it-IT" dirty="0"/>
          </a:p>
        </p:txBody>
      </p:sp>
      <p:pic>
        <p:nvPicPr>
          <p:cNvPr id="5" name="Segnaposto contenuto 4">
            <a:extLst>
              <a:ext uri="{FF2B5EF4-FFF2-40B4-BE49-F238E27FC236}">
                <a16:creationId xmlns:a16="http://schemas.microsoft.com/office/drawing/2014/main" id="{01A2D3A4-04FB-452C-834E-B5C91BBF9551}"/>
              </a:ext>
            </a:extLst>
          </p:cNvPr>
          <p:cNvPicPr>
            <a:picLocks noGrp="1" noChangeAspect="1"/>
          </p:cNvPicPr>
          <p:nvPr>
            <p:ph idx="1"/>
          </p:nvPr>
        </p:nvPicPr>
        <p:blipFill>
          <a:blip r:embed="rId2"/>
          <a:stretch>
            <a:fillRect/>
          </a:stretch>
        </p:blipFill>
        <p:spPr>
          <a:xfrm>
            <a:off x="3450810" y="1905000"/>
            <a:ext cx="6036297" cy="4851542"/>
          </a:xfrm>
        </p:spPr>
      </p:pic>
    </p:spTree>
    <p:extLst>
      <p:ext uri="{BB962C8B-B14F-4D97-AF65-F5344CB8AC3E}">
        <p14:creationId xmlns:p14="http://schemas.microsoft.com/office/powerpoint/2010/main" val="3101093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a:extLst>
              <a:ext uri="{FF2B5EF4-FFF2-40B4-BE49-F238E27FC236}">
                <a16:creationId xmlns:a16="http://schemas.microsoft.com/office/drawing/2014/main" id="{359153E5-B371-412A-AC2E-C4EBD36E84B6}"/>
              </a:ext>
            </a:extLst>
          </p:cNvPr>
          <p:cNvPicPr>
            <a:picLocks noGrp="1" noChangeAspect="1"/>
          </p:cNvPicPr>
          <p:nvPr>
            <p:ph idx="1"/>
          </p:nvPr>
        </p:nvPicPr>
        <p:blipFill>
          <a:blip r:embed="rId2"/>
          <a:stretch>
            <a:fillRect/>
          </a:stretch>
        </p:blipFill>
        <p:spPr>
          <a:xfrm>
            <a:off x="1931437" y="835032"/>
            <a:ext cx="8730068" cy="5398858"/>
          </a:xfrm>
        </p:spPr>
      </p:pic>
    </p:spTree>
    <p:extLst>
      <p:ext uri="{BB962C8B-B14F-4D97-AF65-F5344CB8AC3E}">
        <p14:creationId xmlns:p14="http://schemas.microsoft.com/office/powerpoint/2010/main" val="11554218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magine 9">
            <a:extLst>
              <a:ext uri="{FF2B5EF4-FFF2-40B4-BE49-F238E27FC236}">
                <a16:creationId xmlns:a16="http://schemas.microsoft.com/office/drawing/2014/main" id="{3EB94B82-18E6-4DD4-BFDA-C83A0F1086B2}"/>
              </a:ext>
            </a:extLst>
          </p:cNvPr>
          <p:cNvPicPr>
            <a:picLocks noChangeAspect="1"/>
          </p:cNvPicPr>
          <p:nvPr/>
        </p:nvPicPr>
        <p:blipFill>
          <a:blip r:embed="rId2"/>
          <a:stretch>
            <a:fillRect/>
          </a:stretch>
        </p:blipFill>
        <p:spPr>
          <a:xfrm>
            <a:off x="4264088" y="179952"/>
            <a:ext cx="7703491" cy="31604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Immagine 12">
            <a:extLst>
              <a:ext uri="{FF2B5EF4-FFF2-40B4-BE49-F238E27FC236}">
                <a16:creationId xmlns:a16="http://schemas.microsoft.com/office/drawing/2014/main" id="{8CE0059E-DBA0-4944-8520-74582E9A039B}"/>
              </a:ext>
            </a:extLst>
          </p:cNvPr>
          <p:cNvPicPr>
            <a:picLocks noChangeAspect="1"/>
          </p:cNvPicPr>
          <p:nvPr/>
        </p:nvPicPr>
        <p:blipFill>
          <a:blip r:embed="rId3"/>
          <a:stretch>
            <a:fillRect/>
          </a:stretch>
        </p:blipFill>
        <p:spPr>
          <a:xfrm>
            <a:off x="559836" y="3517641"/>
            <a:ext cx="7159982" cy="31385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904627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a:extLst>
              <a:ext uri="{FF2B5EF4-FFF2-40B4-BE49-F238E27FC236}">
                <a16:creationId xmlns:a16="http://schemas.microsoft.com/office/drawing/2014/main" id="{307E115A-B493-4679-A170-8C16A0FE3743}"/>
              </a:ext>
            </a:extLst>
          </p:cNvPr>
          <p:cNvPicPr>
            <a:picLocks noGrp="1" noChangeAspect="1"/>
          </p:cNvPicPr>
          <p:nvPr>
            <p:ph idx="1"/>
          </p:nvPr>
        </p:nvPicPr>
        <p:blipFill>
          <a:blip r:embed="rId2"/>
          <a:stretch>
            <a:fillRect/>
          </a:stretch>
        </p:blipFill>
        <p:spPr>
          <a:xfrm>
            <a:off x="4051300" y="190500"/>
            <a:ext cx="7820025" cy="3238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Immagine 6">
            <a:extLst>
              <a:ext uri="{FF2B5EF4-FFF2-40B4-BE49-F238E27FC236}">
                <a16:creationId xmlns:a16="http://schemas.microsoft.com/office/drawing/2014/main" id="{4FB1F348-6391-4F19-BF1D-3251C20D0EE1}"/>
              </a:ext>
            </a:extLst>
          </p:cNvPr>
          <p:cNvPicPr>
            <a:picLocks noChangeAspect="1"/>
          </p:cNvPicPr>
          <p:nvPr/>
        </p:nvPicPr>
        <p:blipFill>
          <a:blip r:embed="rId3"/>
          <a:stretch>
            <a:fillRect/>
          </a:stretch>
        </p:blipFill>
        <p:spPr>
          <a:xfrm>
            <a:off x="608980" y="3611278"/>
            <a:ext cx="7430138" cy="30562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389866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5BC039-6D13-4F83-B85A-90745466B37A}"/>
              </a:ext>
            </a:extLst>
          </p:cNvPr>
          <p:cNvSpPr>
            <a:spLocks noGrp="1"/>
          </p:cNvSpPr>
          <p:nvPr>
            <p:ph type="title"/>
          </p:nvPr>
        </p:nvSpPr>
        <p:spPr/>
        <p:txBody>
          <a:bodyPr/>
          <a:lstStyle/>
          <a:p>
            <a:r>
              <a:rPr lang="it-IT" dirty="0"/>
              <a:t>Test </a:t>
            </a:r>
            <a:r>
              <a:rPr lang="it-IT" dirty="0" err="1"/>
              <a:t>Execution</a:t>
            </a:r>
            <a:r>
              <a:rPr lang="it-IT" dirty="0"/>
              <a:t> Report</a:t>
            </a:r>
          </a:p>
        </p:txBody>
      </p:sp>
      <p:pic>
        <p:nvPicPr>
          <p:cNvPr id="5" name="Segnaposto contenuto 4">
            <a:extLst>
              <a:ext uri="{FF2B5EF4-FFF2-40B4-BE49-F238E27FC236}">
                <a16:creationId xmlns:a16="http://schemas.microsoft.com/office/drawing/2014/main" id="{B7768890-8D0B-4144-B875-AAC7CCCD1FF4}"/>
              </a:ext>
            </a:extLst>
          </p:cNvPr>
          <p:cNvPicPr>
            <a:picLocks noGrp="1" noChangeAspect="1"/>
          </p:cNvPicPr>
          <p:nvPr>
            <p:ph idx="1"/>
          </p:nvPr>
        </p:nvPicPr>
        <p:blipFill>
          <a:blip r:embed="rId2"/>
          <a:stretch>
            <a:fillRect/>
          </a:stretch>
        </p:blipFill>
        <p:spPr>
          <a:xfrm>
            <a:off x="1973392" y="2471059"/>
            <a:ext cx="8915400" cy="2481942"/>
          </a:xfrm>
        </p:spPr>
      </p:pic>
    </p:spTree>
    <p:extLst>
      <p:ext uri="{BB962C8B-B14F-4D97-AF65-F5344CB8AC3E}">
        <p14:creationId xmlns:p14="http://schemas.microsoft.com/office/powerpoint/2010/main" val="34533624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a:extLst>
              <a:ext uri="{FF2B5EF4-FFF2-40B4-BE49-F238E27FC236}">
                <a16:creationId xmlns:a16="http://schemas.microsoft.com/office/drawing/2014/main" id="{D156B7AA-7003-43C9-A867-C65400C096CC}"/>
              </a:ext>
            </a:extLst>
          </p:cNvPr>
          <p:cNvPicPr>
            <a:picLocks noGrp="1" noChangeAspect="1"/>
          </p:cNvPicPr>
          <p:nvPr>
            <p:ph idx="1"/>
          </p:nvPr>
        </p:nvPicPr>
        <p:blipFill>
          <a:blip r:embed="rId2"/>
          <a:stretch>
            <a:fillRect/>
          </a:stretch>
        </p:blipFill>
        <p:spPr>
          <a:xfrm>
            <a:off x="2955595" y="261514"/>
            <a:ext cx="8915400" cy="2408230"/>
          </a:xfrm>
        </p:spPr>
      </p:pic>
      <p:pic>
        <p:nvPicPr>
          <p:cNvPr id="9" name="Immagine 8">
            <a:extLst>
              <a:ext uri="{FF2B5EF4-FFF2-40B4-BE49-F238E27FC236}">
                <a16:creationId xmlns:a16="http://schemas.microsoft.com/office/drawing/2014/main" id="{2A2D031E-26DF-43D9-AC70-32684BEEB6A3}"/>
              </a:ext>
            </a:extLst>
          </p:cNvPr>
          <p:cNvPicPr>
            <a:picLocks noChangeAspect="1"/>
          </p:cNvPicPr>
          <p:nvPr/>
        </p:nvPicPr>
        <p:blipFill>
          <a:blip r:embed="rId3"/>
          <a:stretch>
            <a:fillRect/>
          </a:stretch>
        </p:blipFill>
        <p:spPr>
          <a:xfrm>
            <a:off x="569944" y="3559570"/>
            <a:ext cx="9311174" cy="2543330"/>
          </a:xfrm>
          <a:prstGeom prst="rect">
            <a:avLst/>
          </a:prstGeom>
        </p:spPr>
      </p:pic>
    </p:spTree>
    <p:extLst>
      <p:ext uri="{BB962C8B-B14F-4D97-AF65-F5344CB8AC3E}">
        <p14:creationId xmlns:p14="http://schemas.microsoft.com/office/powerpoint/2010/main" val="1782983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05378D5-3864-4BF8-AD85-48351EA6D44E}"/>
              </a:ext>
            </a:extLst>
          </p:cNvPr>
          <p:cNvSpPr>
            <a:spLocks noGrp="1"/>
          </p:cNvSpPr>
          <p:nvPr>
            <p:ph type="title"/>
          </p:nvPr>
        </p:nvSpPr>
        <p:spPr>
          <a:xfrm>
            <a:off x="649224" y="645106"/>
            <a:ext cx="3650279" cy="1259894"/>
          </a:xfrm>
        </p:spPr>
        <p:txBody>
          <a:bodyPr>
            <a:normAutofit/>
          </a:bodyPr>
          <a:lstStyle/>
          <a:p>
            <a:r>
              <a:rPr lang="it-IT" noProof="0" dirty="0"/>
              <a:t>Login</a:t>
            </a:r>
          </a:p>
        </p:txBody>
      </p:sp>
      <p:sp>
        <p:nvSpPr>
          <p:cNvPr id="19"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0" name="Content Placeholder 8">
            <a:extLst>
              <a:ext uri="{FF2B5EF4-FFF2-40B4-BE49-F238E27FC236}">
                <a16:creationId xmlns:a16="http://schemas.microsoft.com/office/drawing/2014/main" id="{0E32A2D8-041F-4325-A9DD-43C15D978675}"/>
              </a:ext>
            </a:extLst>
          </p:cNvPr>
          <p:cNvSpPr>
            <a:spLocks noGrp="1"/>
          </p:cNvSpPr>
          <p:nvPr>
            <p:ph idx="1"/>
          </p:nvPr>
        </p:nvSpPr>
        <p:spPr>
          <a:xfrm>
            <a:off x="649225" y="2133600"/>
            <a:ext cx="3650278" cy="3759253"/>
          </a:xfrm>
        </p:spPr>
        <p:txBody>
          <a:bodyPr>
            <a:normAutofit/>
          </a:bodyPr>
          <a:lstStyle/>
          <a:p>
            <a:r>
              <a:rPr lang="it-IT" noProof="0" dirty="0" err="1"/>
              <a:t>Mockup</a:t>
            </a:r>
            <a:r>
              <a:rPr lang="it-IT" noProof="0" dirty="0"/>
              <a:t> per effettuare il Login</a:t>
            </a:r>
          </a:p>
        </p:txBody>
      </p:sp>
      <p:pic>
        <p:nvPicPr>
          <p:cNvPr id="5" name="Segnaposto contenuto 4" descr="Immagine che contiene testo&#10;&#10;Descrizione generata automaticamente">
            <a:extLst>
              <a:ext uri="{FF2B5EF4-FFF2-40B4-BE49-F238E27FC236}">
                <a16:creationId xmlns:a16="http://schemas.microsoft.com/office/drawing/2014/main" id="{33FA75A2-028F-4F41-8F4B-CB2DB6D178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43" y="1110857"/>
            <a:ext cx="6953577" cy="4311218"/>
          </a:xfrm>
          <a:prstGeom prst="rect">
            <a:avLst/>
          </a:prstGeom>
        </p:spPr>
      </p:pic>
      <p:sp>
        <p:nvSpPr>
          <p:cNvPr id="21"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36686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54973A99-2C93-4B6D-899C-030FF2084BE9}"/>
              </a:ext>
            </a:extLst>
          </p:cNvPr>
          <p:cNvPicPr>
            <a:picLocks noChangeAspect="1"/>
          </p:cNvPicPr>
          <p:nvPr/>
        </p:nvPicPr>
        <p:blipFill>
          <a:blip r:embed="rId2"/>
          <a:stretch>
            <a:fillRect/>
          </a:stretch>
        </p:blipFill>
        <p:spPr>
          <a:xfrm>
            <a:off x="1097221" y="1963705"/>
            <a:ext cx="10277475" cy="2781300"/>
          </a:xfrm>
          <a:prstGeom prst="rect">
            <a:avLst/>
          </a:prstGeom>
        </p:spPr>
      </p:pic>
    </p:spTree>
    <p:extLst>
      <p:ext uri="{BB962C8B-B14F-4D97-AF65-F5344CB8AC3E}">
        <p14:creationId xmlns:p14="http://schemas.microsoft.com/office/powerpoint/2010/main" val="39680791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6007A86-941F-4AA9-AB4D-73249EA533C1}"/>
              </a:ext>
            </a:extLst>
          </p:cNvPr>
          <p:cNvSpPr>
            <a:spLocks noGrp="1"/>
          </p:cNvSpPr>
          <p:nvPr>
            <p:ph type="title"/>
          </p:nvPr>
        </p:nvSpPr>
        <p:spPr>
          <a:xfrm>
            <a:off x="649224" y="645106"/>
            <a:ext cx="3650279" cy="1259894"/>
          </a:xfrm>
        </p:spPr>
        <p:txBody>
          <a:bodyPr>
            <a:normAutofit/>
          </a:bodyPr>
          <a:lstStyle/>
          <a:p>
            <a:r>
              <a:rPr lang="it-IT" dirty="0"/>
              <a:t>Test di Sistema</a:t>
            </a:r>
          </a:p>
        </p:txBody>
      </p:sp>
      <p:sp>
        <p:nvSpPr>
          <p:cNvPr id="18" name="Rectangle 17">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 name="Content Placeholder 12">
            <a:extLst>
              <a:ext uri="{FF2B5EF4-FFF2-40B4-BE49-F238E27FC236}">
                <a16:creationId xmlns:a16="http://schemas.microsoft.com/office/drawing/2014/main" id="{4DC9D843-7AD5-4340-AA57-48D613FCCA64}"/>
              </a:ext>
            </a:extLst>
          </p:cNvPr>
          <p:cNvSpPr>
            <a:spLocks noGrp="1"/>
          </p:cNvSpPr>
          <p:nvPr>
            <p:ph idx="1"/>
          </p:nvPr>
        </p:nvSpPr>
        <p:spPr>
          <a:xfrm>
            <a:off x="649225" y="2133600"/>
            <a:ext cx="3650278" cy="3759253"/>
          </a:xfrm>
        </p:spPr>
        <p:txBody>
          <a:bodyPr>
            <a:normAutofit/>
          </a:bodyPr>
          <a:lstStyle/>
          <a:p>
            <a:r>
              <a:rPr lang="en-US" dirty="0"/>
              <a:t>Test di Sistema è </a:t>
            </a:r>
            <a:r>
              <a:rPr lang="en-US" dirty="0" err="1"/>
              <a:t>stato</a:t>
            </a:r>
            <a:r>
              <a:rPr lang="en-US" dirty="0"/>
              <a:t> </a:t>
            </a:r>
            <a:r>
              <a:rPr lang="en-US" dirty="0" err="1"/>
              <a:t>effettuato</a:t>
            </a:r>
            <a:r>
              <a:rPr lang="en-US" dirty="0"/>
              <a:t> </a:t>
            </a:r>
            <a:r>
              <a:rPr lang="en-US" dirty="0" err="1"/>
              <a:t>attraverso</a:t>
            </a:r>
            <a:r>
              <a:rPr lang="en-US" dirty="0"/>
              <a:t> </a:t>
            </a:r>
            <a:r>
              <a:rPr lang="en-US" dirty="0" err="1"/>
              <a:t>l’uso</a:t>
            </a:r>
            <a:r>
              <a:rPr lang="en-US" dirty="0"/>
              <a:t> di Selenium</a:t>
            </a:r>
          </a:p>
        </p:txBody>
      </p:sp>
      <p:pic>
        <p:nvPicPr>
          <p:cNvPr id="9" name="Segnaposto contenuto 8">
            <a:extLst>
              <a:ext uri="{FF2B5EF4-FFF2-40B4-BE49-F238E27FC236}">
                <a16:creationId xmlns:a16="http://schemas.microsoft.com/office/drawing/2014/main" id="{4D22D579-1C68-4A36-937E-ECFDDAB7BDC6}"/>
              </a:ext>
            </a:extLst>
          </p:cNvPr>
          <p:cNvPicPr>
            <a:picLocks noChangeAspect="1"/>
          </p:cNvPicPr>
          <p:nvPr/>
        </p:nvPicPr>
        <p:blipFill>
          <a:blip r:embed="rId2"/>
          <a:stretch>
            <a:fillRect/>
          </a:stretch>
        </p:blipFill>
        <p:spPr>
          <a:xfrm>
            <a:off x="6406486" y="640080"/>
            <a:ext cx="3379691" cy="5252773"/>
          </a:xfrm>
          <a:prstGeom prst="rect">
            <a:avLst/>
          </a:prstGeom>
        </p:spPr>
      </p:pic>
      <p:sp>
        <p:nvSpPr>
          <p:cNvPr id="20"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55743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6" name="Rectangle 19">
            <a:extLst>
              <a:ext uri="{FF2B5EF4-FFF2-40B4-BE49-F238E27FC236}">
                <a16:creationId xmlns:a16="http://schemas.microsoft.com/office/drawing/2014/main" id="{B16F0F56-7B4E-43DC-AA4A-7E1896ED1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AEAAD1C9-1487-4C1B-8CA2-A565EA7B5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A5F4AA7-D436-4D3E-9311-E3CAACDFAD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0424"/>
            <a:ext cx="12192000" cy="2307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D319645-2E0A-45D8-9F8B-10CF9C463B80}"/>
              </a:ext>
            </a:extLst>
          </p:cNvPr>
          <p:cNvSpPr>
            <a:spLocks noGrp="1"/>
          </p:cNvSpPr>
          <p:nvPr>
            <p:ph type="title"/>
          </p:nvPr>
        </p:nvSpPr>
        <p:spPr>
          <a:xfrm>
            <a:off x="1742871" y="4912467"/>
            <a:ext cx="9765023" cy="1100405"/>
          </a:xfrm>
        </p:spPr>
        <p:txBody>
          <a:bodyPr>
            <a:normAutofit/>
          </a:bodyPr>
          <a:lstStyle/>
          <a:p>
            <a:r>
              <a:rPr lang="it-IT">
                <a:solidFill>
                  <a:schemeClr val="bg1"/>
                </a:solidFill>
              </a:rPr>
              <a:t>Vincenzo Marrazzo</a:t>
            </a:r>
            <a:endParaRPr lang="it-IT" dirty="0">
              <a:solidFill>
                <a:schemeClr val="bg1"/>
              </a:solidFill>
            </a:endParaRPr>
          </a:p>
        </p:txBody>
      </p:sp>
      <p:sp>
        <p:nvSpPr>
          <p:cNvPr id="3" name="Segnaposto contenuto 2">
            <a:extLst>
              <a:ext uri="{FF2B5EF4-FFF2-40B4-BE49-F238E27FC236}">
                <a16:creationId xmlns:a16="http://schemas.microsoft.com/office/drawing/2014/main" id="{407BE2DE-A8EF-4BD7-BEBF-62995564B136}"/>
              </a:ext>
            </a:extLst>
          </p:cNvPr>
          <p:cNvSpPr>
            <a:spLocks noGrp="1"/>
          </p:cNvSpPr>
          <p:nvPr>
            <p:ph idx="1"/>
          </p:nvPr>
        </p:nvSpPr>
        <p:spPr>
          <a:xfrm>
            <a:off x="1584338" y="1331581"/>
            <a:ext cx="9765023" cy="3543900"/>
          </a:xfrm>
        </p:spPr>
        <p:txBody>
          <a:bodyPr>
            <a:normAutofit/>
          </a:bodyPr>
          <a:lstStyle/>
          <a:p>
            <a:r>
              <a:rPr lang="it-IT" dirty="0"/>
              <a:t>Desidero ringraziare per l’attenzione il prof. Andrea De Lucia ed il tutor Fabiano Pecorelli.</a:t>
            </a:r>
          </a:p>
        </p:txBody>
      </p:sp>
      <p:sp>
        <p:nvSpPr>
          <p:cNvPr id="26" name="Freeform 11">
            <a:extLst>
              <a:ext uri="{FF2B5EF4-FFF2-40B4-BE49-F238E27FC236}">
                <a16:creationId xmlns:a16="http://schemas.microsoft.com/office/drawing/2014/main" id="{5C6FA62F-E948-4EBA-AE1A-47CBEE9FC5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5019122"/>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CasellaDiTesto 3">
            <a:extLst>
              <a:ext uri="{FF2B5EF4-FFF2-40B4-BE49-F238E27FC236}">
                <a16:creationId xmlns:a16="http://schemas.microsoft.com/office/drawing/2014/main" id="{7F4698C7-EBCB-401F-A73C-1D453726E3B9}"/>
              </a:ext>
            </a:extLst>
          </p:cNvPr>
          <p:cNvSpPr txBox="1"/>
          <p:nvPr/>
        </p:nvSpPr>
        <p:spPr>
          <a:xfrm>
            <a:off x="1742871" y="391885"/>
            <a:ext cx="7212563" cy="707886"/>
          </a:xfrm>
          <a:prstGeom prst="rect">
            <a:avLst/>
          </a:prstGeom>
          <a:noFill/>
        </p:spPr>
        <p:txBody>
          <a:bodyPr wrap="square" rtlCol="0">
            <a:spAutoFit/>
          </a:bodyPr>
          <a:lstStyle/>
          <a:p>
            <a:r>
              <a:rPr lang="it-IT" sz="4000" dirty="0">
                <a:solidFill>
                  <a:srgbClr val="7030A0"/>
                </a:solidFill>
              </a:rPr>
              <a:t>Ringraziamenti</a:t>
            </a:r>
            <a:endParaRPr lang="it-IT" dirty="0">
              <a:solidFill>
                <a:srgbClr val="7030A0"/>
              </a:solidFill>
            </a:endParaRPr>
          </a:p>
        </p:txBody>
      </p:sp>
    </p:spTree>
    <p:extLst>
      <p:ext uri="{BB962C8B-B14F-4D97-AF65-F5344CB8AC3E}">
        <p14:creationId xmlns:p14="http://schemas.microsoft.com/office/powerpoint/2010/main" val="754699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05378D5-3864-4BF8-AD85-48351EA6D44E}"/>
              </a:ext>
            </a:extLst>
          </p:cNvPr>
          <p:cNvSpPr>
            <a:spLocks noGrp="1"/>
          </p:cNvSpPr>
          <p:nvPr>
            <p:ph type="title"/>
          </p:nvPr>
        </p:nvSpPr>
        <p:spPr>
          <a:xfrm>
            <a:off x="649224" y="645106"/>
            <a:ext cx="3650279" cy="1259894"/>
          </a:xfrm>
        </p:spPr>
        <p:txBody>
          <a:bodyPr>
            <a:normAutofit/>
          </a:bodyPr>
          <a:lstStyle/>
          <a:p>
            <a:r>
              <a:rPr lang="it-IT" noProof="0" dirty="0" err="1"/>
              <a:t>HomePage</a:t>
            </a:r>
            <a:endParaRPr lang="it-IT" noProof="0" dirty="0"/>
          </a:p>
        </p:txBody>
      </p:sp>
      <p:sp>
        <p:nvSpPr>
          <p:cNvPr id="28" name="Rectangle 27">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0" name="Content Placeholder 8">
            <a:extLst>
              <a:ext uri="{FF2B5EF4-FFF2-40B4-BE49-F238E27FC236}">
                <a16:creationId xmlns:a16="http://schemas.microsoft.com/office/drawing/2014/main" id="{0E32A2D8-041F-4325-A9DD-43C15D978675}"/>
              </a:ext>
            </a:extLst>
          </p:cNvPr>
          <p:cNvSpPr>
            <a:spLocks noGrp="1"/>
          </p:cNvSpPr>
          <p:nvPr>
            <p:ph idx="1"/>
          </p:nvPr>
        </p:nvSpPr>
        <p:spPr>
          <a:xfrm>
            <a:off x="649225" y="2133600"/>
            <a:ext cx="3650278" cy="3759253"/>
          </a:xfrm>
        </p:spPr>
        <p:txBody>
          <a:bodyPr>
            <a:normAutofit/>
          </a:bodyPr>
          <a:lstStyle/>
          <a:p>
            <a:r>
              <a:rPr lang="it-IT" noProof="0" dirty="0" err="1"/>
              <a:t>Mockup</a:t>
            </a:r>
            <a:r>
              <a:rPr lang="it-IT" noProof="0" dirty="0"/>
              <a:t> </a:t>
            </a:r>
            <a:r>
              <a:rPr lang="it-IT" noProof="0" dirty="0" err="1"/>
              <a:t>dell’HomePage</a:t>
            </a:r>
            <a:r>
              <a:rPr lang="it-IT" noProof="0" dirty="0"/>
              <a:t>, dove si vedono gli ultimi Robot da cucina sfornati dall’azienda</a:t>
            </a:r>
          </a:p>
        </p:txBody>
      </p:sp>
      <p:pic>
        <p:nvPicPr>
          <p:cNvPr id="4" name="Immagine 3">
            <a:extLst>
              <a:ext uri="{FF2B5EF4-FFF2-40B4-BE49-F238E27FC236}">
                <a16:creationId xmlns:a16="http://schemas.microsoft.com/office/drawing/2014/main" id="{7A810C19-EA73-4D19-9714-0DEFEB5C3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43" y="1128241"/>
            <a:ext cx="6953577" cy="4276451"/>
          </a:xfrm>
          <a:prstGeom prst="rect">
            <a:avLst/>
          </a:prstGeom>
        </p:spPr>
      </p:pic>
      <p:sp>
        <p:nvSpPr>
          <p:cNvPr id="30"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5082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05378D5-3864-4BF8-AD85-48351EA6D44E}"/>
              </a:ext>
            </a:extLst>
          </p:cNvPr>
          <p:cNvSpPr>
            <a:spLocks noGrp="1"/>
          </p:cNvSpPr>
          <p:nvPr>
            <p:ph type="title"/>
          </p:nvPr>
        </p:nvSpPr>
        <p:spPr>
          <a:xfrm>
            <a:off x="649224" y="645106"/>
            <a:ext cx="3650279" cy="1259894"/>
          </a:xfrm>
        </p:spPr>
        <p:txBody>
          <a:bodyPr>
            <a:normAutofit/>
          </a:bodyPr>
          <a:lstStyle/>
          <a:p>
            <a:r>
              <a:rPr lang="it-IT" noProof="0" dirty="0"/>
              <a:t>Gestore Robot</a:t>
            </a:r>
          </a:p>
        </p:txBody>
      </p:sp>
      <p:sp>
        <p:nvSpPr>
          <p:cNvPr id="46" name="Rectangle 45">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0" name="Content Placeholder 8">
            <a:extLst>
              <a:ext uri="{FF2B5EF4-FFF2-40B4-BE49-F238E27FC236}">
                <a16:creationId xmlns:a16="http://schemas.microsoft.com/office/drawing/2014/main" id="{0E32A2D8-041F-4325-A9DD-43C15D978675}"/>
              </a:ext>
            </a:extLst>
          </p:cNvPr>
          <p:cNvSpPr>
            <a:spLocks noGrp="1"/>
          </p:cNvSpPr>
          <p:nvPr>
            <p:ph idx="1"/>
          </p:nvPr>
        </p:nvSpPr>
        <p:spPr>
          <a:xfrm>
            <a:off x="649225" y="2133600"/>
            <a:ext cx="3650278" cy="3759253"/>
          </a:xfrm>
        </p:spPr>
        <p:txBody>
          <a:bodyPr>
            <a:normAutofit/>
          </a:bodyPr>
          <a:lstStyle/>
          <a:p>
            <a:r>
              <a:rPr lang="it-IT" noProof="0" dirty="0" err="1"/>
              <a:t>Mockup</a:t>
            </a:r>
            <a:r>
              <a:rPr lang="it-IT" noProof="0" dirty="0"/>
              <a:t> della pagina dedicata ai Gestore dei Robot, dove possono inserire, modificare e rimuovere I prodotti dal sistema</a:t>
            </a:r>
          </a:p>
        </p:txBody>
      </p:sp>
      <p:pic>
        <p:nvPicPr>
          <p:cNvPr id="7" name="Immagine 6" descr="Immagine che contiene tavolo&#10;&#10;Descrizione generata automaticamente">
            <a:extLst>
              <a:ext uri="{FF2B5EF4-FFF2-40B4-BE49-F238E27FC236}">
                <a16:creationId xmlns:a16="http://schemas.microsoft.com/office/drawing/2014/main" id="{8CE72242-90B9-46E1-BCD7-76273B1D88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4420" y="640080"/>
            <a:ext cx="5543823" cy="5252773"/>
          </a:xfrm>
          <a:prstGeom prst="rect">
            <a:avLst/>
          </a:prstGeom>
        </p:spPr>
      </p:pic>
      <p:sp>
        <p:nvSpPr>
          <p:cNvPr id="48"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5820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05378D5-3864-4BF8-AD85-48351EA6D44E}"/>
              </a:ext>
            </a:extLst>
          </p:cNvPr>
          <p:cNvSpPr>
            <a:spLocks noGrp="1"/>
          </p:cNvSpPr>
          <p:nvPr>
            <p:ph type="title"/>
          </p:nvPr>
        </p:nvSpPr>
        <p:spPr>
          <a:xfrm>
            <a:off x="649224" y="645106"/>
            <a:ext cx="3650279" cy="1259894"/>
          </a:xfrm>
        </p:spPr>
        <p:txBody>
          <a:bodyPr>
            <a:normAutofit/>
          </a:bodyPr>
          <a:lstStyle/>
          <a:p>
            <a:r>
              <a:rPr lang="it-IT" noProof="0" dirty="0"/>
              <a:t>Scheda Tecnica Robot </a:t>
            </a:r>
          </a:p>
        </p:txBody>
      </p:sp>
      <p:sp>
        <p:nvSpPr>
          <p:cNvPr id="64" name="Rectangle 6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0" name="Content Placeholder 8">
            <a:extLst>
              <a:ext uri="{FF2B5EF4-FFF2-40B4-BE49-F238E27FC236}">
                <a16:creationId xmlns:a16="http://schemas.microsoft.com/office/drawing/2014/main" id="{0E32A2D8-041F-4325-A9DD-43C15D978675}"/>
              </a:ext>
            </a:extLst>
          </p:cNvPr>
          <p:cNvSpPr>
            <a:spLocks noGrp="1"/>
          </p:cNvSpPr>
          <p:nvPr>
            <p:ph idx="1"/>
          </p:nvPr>
        </p:nvSpPr>
        <p:spPr>
          <a:xfrm>
            <a:off x="649225" y="2133600"/>
            <a:ext cx="3650278" cy="3759253"/>
          </a:xfrm>
        </p:spPr>
        <p:txBody>
          <a:bodyPr>
            <a:normAutofit/>
          </a:bodyPr>
          <a:lstStyle/>
          <a:p>
            <a:r>
              <a:rPr lang="it-IT" noProof="0" dirty="0" err="1"/>
              <a:t>Mockup</a:t>
            </a:r>
            <a:r>
              <a:rPr lang="it-IT" noProof="0" dirty="0"/>
              <a:t> della pagina dedicata alla scheda tecnica di un Robot</a:t>
            </a:r>
          </a:p>
        </p:txBody>
      </p:sp>
      <p:pic>
        <p:nvPicPr>
          <p:cNvPr id="9" name="Immagine 8">
            <a:extLst>
              <a:ext uri="{FF2B5EF4-FFF2-40B4-BE49-F238E27FC236}">
                <a16:creationId xmlns:a16="http://schemas.microsoft.com/office/drawing/2014/main" id="{58C120D5-D4AD-47BD-A806-A17217C231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543" y="1302081"/>
            <a:ext cx="6953577" cy="3928771"/>
          </a:xfrm>
          <a:prstGeom prst="rect">
            <a:avLst/>
          </a:prstGeom>
        </p:spPr>
      </p:pic>
      <p:sp>
        <p:nvSpPr>
          <p:cNvPr id="6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2755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E57AEB-C473-4915-92E7-A0CDFA84EC9E}"/>
              </a:ext>
            </a:extLst>
          </p:cNvPr>
          <p:cNvSpPr>
            <a:spLocks noGrp="1"/>
          </p:cNvSpPr>
          <p:nvPr>
            <p:ph type="title"/>
          </p:nvPr>
        </p:nvSpPr>
        <p:spPr/>
        <p:txBody>
          <a:bodyPr/>
          <a:lstStyle/>
          <a:p>
            <a:r>
              <a:rPr lang="it-IT" noProof="0" dirty="0"/>
              <a:t>Software usati</a:t>
            </a:r>
          </a:p>
        </p:txBody>
      </p:sp>
      <p:sp>
        <p:nvSpPr>
          <p:cNvPr id="3" name="Segnaposto contenuto 2">
            <a:extLst>
              <a:ext uri="{FF2B5EF4-FFF2-40B4-BE49-F238E27FC236}">
                <a16:creationId xmlns:a16="http://schemas.microsoft.com/office/drawing/2014/main" id="{5ECF87BB-52B3-4AD4-80E9-FE01E0CCC0A9}"/>
              </a:ext>
            </a:extLst>
          </p:cNvPr>
          <p:cNvSpPr>
            <a:spLocks noGrp="1"/>
          </p:cNvSpPr>
          <p:nvPr>
            <p:ph idx="1"/>
          </p:nvPr>
        </p:nvSpPr>
        <p:spPr/>
        <p:txBody>
          <a:bodyPr/>
          <a:lstStyle/>
          <a:p>
            <a:r>
              <a:rPr lang="it-IT" noProof="0" dirty="0"/>
              <a:t>Repository: GitHub</a:t>
            </a:r>
          </a:p>
          <a:p>
            <a:r>
              <a:rPr lang="it-IT" noProof="0" dirty="0" err="1"/>
              <a:t>Diagrams</a:t>
            </a:r>
            <a:r>
              <a:rPr lang="it-IT" noProof="0" dirty="0"/>
              <a:t>: Visual </a:t>
            </a:r>
            <a:r>
              <a:rPr lang="it-IT" noProof="0" dirty="0" err="1"/>
              <a:t>Paradigm</a:t>
            </a:r>
            <a:endParaRPr lang="it-IT" noProof="0" dirty="0"/>
          </a:p>
          <a:p>
            <a:r>
              <a:rPr lang="it-IT" noProof="0" dirty="0" err="1"/>
              <a:t>Mock</a:t>
            </a:r>
            <a:r>
              <a:rPr lang="it-IT" noProof="0" dirty="0"/>
              <a:t>-ups: </a:t>
            </a:r>
            <a:r>
              <a:rPr lang="it-IT" noProof="0" dirty="0" err="1"/>
              <a:t>Balsamiq</a:t>
            </a:r>
            <a:endParaRPr lang="it-IT" noProof="0" dirty="0"/>
          </a:p>
          <a:p>
            <a:r>
              <a:rPr lang="it-IT" noProof="0" dirty="0"/>
              <a:t>Documenti: Microsoft Word, Microsoft PowerPoint</a:t>
            </a:r>
          </a:p>
          <a:p>
            <a:r>
              <a:rPr lang="it-IT" noProof="0" dirty="0"/>
              <a:t>Testing: </a:t>
            </a:r>
            <a:r>
              <a:rPr lang="it-IT" noProof="0" dirty="0" err="1"/>
              <a:t>Selenium</a:t>
            </a:r>
            <a:endParaRPr lang="it-IT" noProof="0" dirty="0"/>
          </a:p>
        </p:txBody>
      </p:sp>
    </p:spTree>
    <p:extLst>
      <p:ext uri="{BB962C8B-B14F-4D97-AF65-F5344CB8AC3E}">
        <p14:creationId xmlns:p14="http://schemas.microsoft.com/office/powerpoint/2010/main" val="1401657471"/>
      </p:ext>
    </p:extLst>
  </p:cSld>
  <p:clrMapOvr>
    <a:masterClrMapping/>
  </p:clrMapOvr>
</p:sld>
</file>

<file path=ppt/theme/theme1.xml><?xml version="1.0" encoding="utf-8"?>
<a:theme xmlns:a="http://schemas.openxmlformats.org/drawingml/2006/main" name="Filo">
  <a:themeElements>
    <a:clrScheme name="Viola">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il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il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480</TotalTime>
  <Words>2407</Words>
  <Application>Microsoft Office PowerPoint</Application>
  <PresentationFormat>Widescreen</PresentationFormat>
  <Paragraphs>217</Paragraphs>
  <Slides>52</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52</vt:i4>
      </vt:variant>
    </vt:vector>
  </HeadingPairs>
  <TitlesOfParts>
    <vt:vector size="58" baseType="lpstr">
      <vt:lpstr>Abadi</vt:lpstr>
      <vt:lpstr>Arial</vt:lpstr>
      <vt:lpstr>Calibri</vt:lpstr>
      <vt:lpstr>Century Gothic</vt:lpstr>
      <vt:lpstr>Wingdings 3</vt:lpstr>
      <vt:lpstr>Filo</vt:lpstr>
      <vt:lpstr>VORWERK</vt:lpstr>
      <vt:lpstr>Di cosa parleremo?</vt:lpstr>
      <vt:lpstr>Dominio del problema</vt:lpstr>
      <vt:lpstr>Mockups</vt:lpstr>
      <vt:lpstr>Login</vt:lpstr>
      <vt:lpstr>HomePage</vt:lpstr>
      <vt:lpstr>Gestore Robot</vt:lpstr>
      <vt:lpstr>Scheda Tecnica Robot </vt:lpstr>
      <vt:lpstr>Software usati</vt:lpstr>
      <vt:lpstr>Requirement Analysis Document</vt:lpstr>
      <vt:lpstr>RAD</vt:lpstr>
      <vt:lpstr>Requisiti Funzionali</vt:lpstr>
      <vt:lpstr>Requisiti Funzionali</vt:lpstr>
      <vt:lpstr>Requisiti non Funzionali</vt:lpstr>
      <vt:lpstr>Scenari</vt:lpstr>
      <vt:lpstr>SCENARIO</vt:lpstr>
      <vt:lpstr>Casi d’uso</vt:lpstr>
      <vt:lpstr>Registrazione</vt:lpstr>
      <vt:lpstr>Class Diagram</vt:lpstr>
      <vt:lpstr>Sequence Diagram</vt:lpstr>
      <vt:lpstr>Activity Diagram</vt:lpstr>
      <vt:lpstr>System Design Document</vt:lpstr>
      <vt:lpstr>Identificare i Design Goals</vt:lpstr>
      <vt:lpstr>Obiettivi di design</vt:lpstr>
      <vt:lpstr>Obiettivi di design</vt:lpstr>
      <vt:lpstr>Obiettivi di design</vt:lpstr>
      <vt:lpstr>Obiettivi di design</vt:lpstr>
      <vt:lpstr>Architettura del Sistema</vt:lpstr>
      <vt:lpstr>Decomposizione del Sistema</vt:lpstr>
      <vt:lpstr>Decomposizione del Sistema</vt:lpstr>
      <vt:lpstr>Mappatura Hardware/Software</vt:lpstr>
      <vt:lpstr>Gestione dati persistenti   </vt:lpstr>
      <vt:lpstr>Controllo Flusso Globale Del Sistema</vt:lpstr>
      <vt:lpstr>Servizi dei sottosistemi</vt:lpstr>
      <vt:lpstr>Presentazione standard di PowerPoint</vt:lpstr>
      <vt:lpstr>Trade-offs dell’Object Design</vt:lpstr>
      <vt:lpstr>Linee guida per la documentazione delle interfacce</vt:lpstr>
      <vt:lpstr>OCL (Object Constraint Language)</vt:lpstr>
      <vt:lpstr>Presentazione standard di PowerPoint</vt:lpstr>
      <vt:lpstr>Presentazione standard di PowerPoint</vt:lpstr>
      <vt:lpstr>Design Pattern</vt:lpstr>
      <vt:lpstr>Design architetturale</vt:lpstr>
      <vt:lpstr>Testing</vt:lpstr>
      <vt:lpstr>Un esempio sulle funzionalità della Registrazione di un nuovo Cliente</vt:lpstr>
      <vt:lpstr>Presentazione standard di PowerPoint</vt:lpstr>
      <vt:lpstr>Presentazione standard di PowerPoint</vt:lpstr>
      <vt:lpstr>Presentazione standard di PowerPoint</vt:lpstr>
      <vt:lpstr>Test Execution Report</vt:lpstr>
      <vt:lpstr>Presentazione standard di PowerPoint</vt:lpstr>
      <vt:lpstr>Presentazione standard di PowerPoint</vt:lpstr>
      <vt:lpstr>Test di Sistema</vt:lpstr>
      <vt:lpstr>Vincenzo Marrazzo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VORWERK</dc:title>
  <dc:creator>VINCENZO MARRAZZO</dc:creator>
  <cp:lastModifiedBy>VINCENZO MARRAZZO</cp:lastModifiedBy>
  <cp:revision>71</cp:revision>
  <dcterms:created xsi:type="dcterms:W3CDTF">2021-02-09T15:30:28Z</dcterms:created>
  <dcterms:modified xsi:type="dcterms:W3CDTF">2021-02-09T23:30:34Z</dcterms:modified>
</cp:coreProperties>
</file>