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84" r:id="rId5"/>
    <p:sldId id="285" r:id="rId6"/>
    <p:sldId id="286" r:id="rId7"/>
    <p:sldId id="262" r:id="rId8"/>
    <p:sldId id="263" r:id="rId9"/>
    <p:sldId id="264" r:id="rId10"/>
    <p:sldId id="265" r:id="rId11"/>
    <p:sldId id="266" r:id="rId12"/>
    <p:sldId id="267" r:id="rId13"/>
    <p:sldId id="283" r:id="rId14"/>
    <p:sldId id="281" r:id="rId15"/>
    <p:sldId id="282" r:id="rId16"/>
    <p:sldId id="274" r:id="rId17"/>
    <p:sldId id="268" r:id="rId18"/>
    <p:sldId id="270" r:id="rId19"/>
    <p:sldId id="276"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 Shah" initials="DS" lastIdx="1" clrIdx="0">
    <p:extLst>
      <p:ext uri="{19B8F6BF-5375-455C-9EA6-DF929625EA0E}">
        <p15:presenceInfo xmlns:p15="http://schemas.microsoft.com/office/powerpoint/2012/main" userId="141c12b081a35e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41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9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7083" y="2113938"/>
            <a:ext cx="10756492" cy="2123767"/>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47256" y="4267201"/>
            <a:ext cx="10776153" cy="904568"/>
          </a:xfrm>
        </p:spPr>
        <p:txBody>
          <a:bodyPr>
            <a:normAutofit/>
          </a:bodyPr>
          <a:lstStyle>
            <a:lvl1pPr marL="0" indent="0" algn="l">
              <a:buNone/>
              <a:defRPr sz="3733" b="0" i="0">
                <a:solidFill>
                  <a:srgbClr val="00206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404612-F40A-479F-AA63-3D64378B9FBE}" type="datetimeFigureOut">
              <a:rPr lang="en-IN" smtClean="0"/>
              <a:t>23-04-2019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52CCA-93E2-4F3C-8AB4-8FED7A975429}" type="slidenum">
              <a:rPr lang="en-IN" smtClean="0"/>
              <a:t>‹#›</a:t>
            </a:fld>
            <a:endParaRPr lang="en-IN"/>
          </a:p>
        </p:txBody>
      </p:sp>
    </p:spTree>
    <p:extLst>
      <p:ext uri="{BB962C8B-B14F-4D97-AF65-F5344CB8AC3E}">
        <p14:creationId xmlns:p14="http://schemas.microsoft.com/office/powerpoint/2010/main" val="2142407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2D404612-F40A-479F-AA63-3D64378B9FBE}" type="datetimeFigureOut">
              <a:rPr lang="en-IN" smtClean="0"/>
              <a:t>23-04-2019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052CCA-93E2-4F3C-8AB4-8FED7A975429}" type="slidenum">
              <a:rPr lang="en-IN" smtClean="0"/>
              <a:t>‹#›</a:t>
            </a:fld>
            <a:endParaRPr lang="en-IN"/>
          </a:p>
        </p:txBody>
      </p:sp>
    </p:spTree>
    <p:extLst>
      <p:ext uri="{BB962C8B-B14F-4D97-AF65-F5344CB8AC3E}">
        <p14:creationId xmlns:p14="http://schemas.microsoft.com/office/powerpoint/2010/main" val="1894158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404612-F40A-479F-AA63-3D64378B9FBE}" type="datetimeFigureOut">
              <a:rPr lang="en-IN" smtClean="0"/>
              <a:t>23-04-2019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52CCA-93E2-4F3C-8AB4-8FED7A975429}" type="slidenum">
              <a:rPr lang="en-IN" smtClean="0"/>
              <a:t>‹#›</a:t>
            </a:fld>
            <a:endParaRPr lang="en-IN"/>
          </a:p>
        </p:txBody>
      </p:sp>
    </p:spTree>
    <p:extLst>
      <p:ext uri="{BB962C8B-B14F-4D97-AF65-F5344CB8AC3E}">
        <p14:creationId xmlns:p14="http://schemas.microsoft.com/office/powerpoint/2010/main" val="530066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404612-F40A-479F-AA63-3D64378B9FBE}" type="datetimeFigureOut">
              <a:rPr lang="en-IN" smtClean="0"/>
              <a:t>23-04-2019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52CCA-93E2-4F3C-8AB4-8FED7A975429}"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47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0104" y="220456"/>
            <a:ext cx="11012131" cy="1018035"/>
          </a:xfrm>
        </p:spPr>
        <p:txBody>
          <a:bodyPr>
            <a:normAutofit/>
          </a:bodyPr>
          <a:lstStyle>
            <a:lvl1pPr algn="l">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455176"/>
            <a:ext cx="10994760" cy="5027921"/>
          </a:xfrm>
        </p:spPr>
        <p:txBody>
          <a:bodyPr/>
          <a:lstStyle>
            <a:lvl1pPr algn="l">
              <a:defRPr sz="3733">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04612-F40A-479F-AA63-3D64378B9FBE}" type="datetimeFigureOut">
              <a:rPr lang="en-IN" smtClean="0"/>
              <a:t>23-04-2019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52CCA-93E2-4F3C-8AB4-8FED7A975429}" type="slidenum">
              <a:rPr lang="en-IN" smtClean="0"/>
              <a:t>‹#›</a:t>
            </a:fld>
            <a:endParaRPr lang="en-IN"/>
          </a:p>
        </p:txBody>
      </p:sp>
    </p:spTree>
    <p:extLst>
      <p:ext uri="{BB962C8B-B14F-4D97-AF65-F5344CB8AC3E}">
        <p14:creationId xmlns:p14="http://schemas.microsoft.com/office/powerpoint/2010/main" val="306846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7091" y="669867"/>
            <a:ext cx="8448973" cy="967132"/>
          </a:xfrm>
        </p:spPr>
        <p:txBody>
          <a:bodyPr>
            <a:normAutofit/>
          </a:bodyPr>
          <a:lstStyle>
            <a:lvl1pPr algn="l">
              <a:defRPr sz="4800">
                <a:solidFill>
                  <a:srgbClr val="FF2549"/>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27259" y="1648572"/>
            <a:ext cx="8477413" cy="4681415"/>
          </a:xfrm>
        </p:spPr>
        <p:txBody>
          <a:bodyPr/>
          <a:lstStyle>
            <a:lvl1pPr>
              <a:defRPr sz="3733">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04612-F40A-479F-AA63-3D64378B9FBE}" type="datetimeFigureOut">
              <a:rPr lang="en-IN" smtClean="0"/>
              <a:t>23-04-2019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52CCA-93E2-4F3C-8AB4-8FED7A975429}" type="slidenum">
              <a:rPr lang="en-IN" smtClean="0"/>
              <a:t>‹#›</a:t>
            </a:fld>
            <a:endParaRPr lang="en-IN"/>
          </a:p>
        </p:txBody>
      </p:sp>
    </p:spTree>
    <p:extLst>
      <p:ext uri="{BB962C8B-B14F-4D97-AF65-F5344CB8AC3E}">
        <p14:creationId xmlns:p14="http://schemas.microsoft.com/office/powerpoint/2010/main" val="29583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04612-F40A-479F-AA63-3D64378B9FBE}" type="datetimeFigureOut">
              <a:rPr lang="en-IN" smtClean="0"/>
              <a:t>23-04-2019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52CCA-93E2-4F3C-8AB4-8FED7A975429}" type="slidenum">
              <a:rPr lang="en-IN" smtClean="0"/>
              <a:t>‹#›</a:t>
            </a:fld>
            <a:endParaRPr lang="en-IN"/>
          </a:p>
        </p:txBody>
      </p:sp>
    </p:spTree>
    <p:extLst>
      <p:ext uri="{BB962C8B-B14F-4D97-AF65-F5344CB8AC3E}">
        <p14:creationId xmlns:p14="http://schemas.microsoft.com/office/powerpoint/2010/main" val="300117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404612-F40A-479F-AA63-3D64378B9FBE}" type="datetimeFigureOut">
              <a:rPr lang="en-IN" smtClean="0"/>
              <a:t>23-04-2019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052CCA-93E2-4F3C-8AB4-8FED7A975429}" type="slidenum">
              <a:rPr lang="en-IN" smtClean="0"/>
              <a:t>‹#›</a:t>
            </a:fld>
            <a:endParaRPr lang="en-IN"/>
          </a:p>
        </p:txBody>
      </p:sp>
    </p:spTree>
    <p:extLst>
      <p:ext uri="{BB962C8B-B14F-4D97-AF65-F5344CB8AC3E}">
        <p14:creationId xmlns:p14="http://schemas.microsoft.com/office/powerpoint/2010/main" val="422607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0592" y="165552"/>
            <a:ext cx="10791153" cy="1018033"/>
          </a:xfrm>
        </p:spPr>
        <p:txBody>
          <a:bodyPr>
            <a:normAutofit/>
          </a:bodyPr>
          <a:lstStyle>
            <a:lvl1pPr algn="l">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020548"/>
            <a:ext cx="5386917" cy="639763"/>
          </a:xfrm>
        </p:spPr>
        <p:txBody>
          <a:bodyPr anchor="b"/>
          <a:lstStyle>
            <a:lvl1pPr marL="0" indent="0" algn="ctr">
              <a:buNone/>
              <a:defRPr sz="3200" b="1">
                <a:solidFill>
                  <a:srgbClr val="00206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650411"/>
            <a:ext cx="5386917" cy="3035059"/>
          </a:xfrm>
        </p:spPr>
        <p:txBody>
          <a:bodyPr/>
          <a:lstStyle>
            <a:lvl1pPr algn="ctr">
              <a:defRPr sz="3200">
                <a:solidFill>
                  <a:srgbClr val="002060"/>
                </a:solidFill>
              </a:defRPr>
            </a:lvl1pPr>
            <a:lvl2pPr algn="ctr">
              <a:defRPr sz="2667">
                <a:solidFill>
                  <a:srgbClr val="002060"/>
                </a:solidFill>
              </a:defRPr>
            </a:lvl2pPr>
            <a:lvl3pPr algn="ctr">
              <a:defRPr sz="2400">
                <a:solidFill>
                  <a:srgbClr val="002060"/>
                </a:solidFill>
              </a:defRPr>
            </a:lvl3pPr>
            <a:lvl4pPr algn="ctr">
              <a:defRPr sz="2133">
                <a:solidFill>
                  <a:srgbClr val="002060"/>
                </a:solidFill>
              </a:defRPr>
            </a:lvl4pPr>
            <a:lvl5pPr algn="ctr">
              <a:defRPr sz="2133">
                <a:solidFill>
                  <a:srgbClr val="002060"/>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020548"/>
            <a:ext cx="5389033" cy="639763"/>
          </a:xfrm>
        </p:spPr>
        <p:txBody>
          <a:bodyPr anchor="b"/>
          <a:lstStyle>
            <a:lvl1pPr marL="0" indent="0" algn="ctr">
              <a:buNone/>
              <a:defRPr sz="3200" b="1">
                <a:solidFill>
                  <a:srgbClr val="00206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650411"/>
            <a:ext cx="5389033" cy="3035059"/>
          </a:xfrm>
        </p:spPr>
        <p:txBody>
          <a:bodyPr/>
          <a:lstStyle>
            <a:lvl1pPr algn="ctr">
              <a:defRPr sz="3200">
                <a:solidFill>
                  <a:srgbClr val="002060"/>
                </a:solidFill>
              </a:defRPr>
            </a:lvl1pPr>
            <a:lvl2pPr algn="ctr">
              <a:defRPr sz="2667">
                <a:solidFill>
                  <a:srgbClr val="002060"/>
                </a:solidFill>
              </a:defRPr>
            </a:lvl2pPr>
            <a:lvl3pPr algn="ctr">
              <a:defRPr sz="2400">
                <a:solidFill>
                  <a:srgbClr val="002060"/>
                </a:solidFill>
              </a:defRPr>
            </a:lvl3pPr>
            <a:lvl4pPr algn="ctr">
              <a:defRPr sz="2133">
                <a:solidFill>
                  <a:srgbClr val="002060"/>
                </a:solidFill>
              </a:defRPr>
            </a:lvl4pPr>
            <a:lvl5pPr algn="ctr">
              <a:defRPr sz="2133">
                <a:solidFill>
                  <a:srgbClr val="002060"/>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404612-F40A-479F-AA63-3D64378B9FBE}" type="datetimeFigureOut">
              <a:rPr lang="en-IN" smtClean="0"/>
              <a:t>23-04-2019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052CCA-93E2-4F3C-8AB4-8FED7A975429}" type="slidenum">
              <a:rPr lang="en-IN" smtClean="0"/>
              <a:t>‹#›</a:t>
            </a:fld>
            <a:endParaRPr lang="en-IN"/>
          </a:p>
        </p:txBody>
      </p:sp>
    </p:spTree>
    <p:extLst>
      <p:ext uri="{BB962C8B-B14F-4D97-AF65-F5344CB8AC3E}">
        <p14:creationId xmlns:p14="http://schemas.microsoft.com/office/powerpoint/2010/main" val="1021933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404612-F40A-479F-AA63-3D64378B9FBE}" type="datetimeFigureOut">
              <a:rPr lang="en-IN" smtClean="0"/>
              <a:t>23-04-2019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052CCA-93E2-4F3C-8AB4-8FED7A975429}" type="slidenum">
              <a:rPr lang="en-IN" smtClean="0"/>
              <a:t>‹#›</a:t>
            </a:fld>
            <a:endParaRPr lang="en-IN"/>
          </a:p>
        </p:txBody>
      </p:sp>
    </p:spTree>
    <p:extLst>
      <p:ext uri="{BB962C8B-B14F-4D97-AF65-F5344CB8AC3E}">
        <p14:creationId xmlns:p14="http://schemas.microsoft.com/office/powerpoint/2010/main" val="425705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404612-F40A-479F-AA63-3D64378B9FBE}" type="datetimeFigureOut">
              <a:rPr lang="en-IN" smtClean="0"/>
              <a:t>23-04-2019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052CCA-93E2-4F3C-8AB4-8FED7A975429}" type="slidenum">
              <a:rPr lang="en-IN" smtClean="0"/>
              <a:t>‹#›</a:t>
            </a:fld>
            <a:endParaRPr lang="en-IN"/>
          </a:p>
        </p:txBody>
      </p:sp>
    </p:spTree>
    <p:extLst>
      <p:ext uri="{BB962C8B-B14F-4D97-AF65-F5344CB8AC3E}">
        <p14:creationId xmlns:p14="http://schemas.microsoft.com/office/powerpoint/2010/main" val="110384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2D404612-F40A-479F-AA63-3D64378B9FBE}" type="datetimeFigureOut">
              <a:rPr lang="en-IN" smtClean="0"/>
              <a:t>23-04-2019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052CCA-93E2-4F3C-8AB4-8FED7A975429}" type="slidenum">
              <a:rPr lang="en-IN" smtClean="0"/>
              <a:t>‹#›</a:t>
            </a:fld>
            <a:endParaRPr lang="en-IN"/>
          </a:p>
        </p:txBody>
      </p:sp>
    </p:spTree>
    <p:extLst>
      <p:ext uri="{BB962C8B-B14F-4D97-AF65-F5344CB8AC3E}">
        <p14:creationId xmlns:p14="http://schemas.microsoft.com/office/powerpoint/2010/main" val="400468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2D404612-F40A-479F-AA63-3D64378B9FBE}" type="datetimeFigureOut">
              <a:rPr lang="en-IN" smtClean="0"/>
              <a:t>23-04-2019</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9E052CCA-93E2-4F3C-8AB4-8FED7A975429}"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3973159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D3316-C374-4AF9-83E1-ADAC15804558}"/>
              </a:ext>
            </a:extLst>
          </p:cNvPr>
          <p:cNvSpPr>
            <a:spLocks noGrp="1"/>
          </p:cNvSpPr>
          <p:nvPr>
            <p:ph type="ctrTitle"/>
          </p:nvPr>
        </p:nvSpPr>
        <p:spPr>
          <a:xfrm>
            <a:off x="201304" y="45849"/>
            <a:ext cx="10756492" cy="2123767"/>
          </a:xfrm>
        </p:spPr>
        <p:txBody>
          <a:bodyPr>
            <a:normAutofit/>
          </a:bodyPr>
          <a:lstStyle/>
          <a:p>
            <a:r>
              <a:rPr lang="en-IN" sz="8800" dirty="0">
                <a:latin typeface="HP Simplified" panose="020B0604020204020204" pitchFamily="34" charset="0"/>
                <a:cs typeface="Dubai Medium" panose="020B0604020202020204" pitchFamily="34" charset="-78"/>
              </a:rPr>
              <a:t>WELCOME</a:t>
            </a:r>
          </a:p>
        </p:txBody>
      </p:sp>
      <p:sp>
        <p:nvSpPr>
          <p:cNvPr id="3" name="Subtitle 2">
            <a:extLst>
              <a:ext uri="{FF2B5EF4-FFF2-40B4-BE49-F238E27FC236}">
                <a16:creationId xmlns:a16="http://schemas.microsoft.com/office/drawing/2014/main" id="{7AF4630D-CC2E-480E-B0AB-470E39F7A0F9}"/>
              </a:ext>
            </a:extLst>
          </p:cNvPr>
          <p:cNvSpPr>
            <a:spLocks noGrp="1"/>
          </p:cNvSpPr>
          <p:nvPr>
            <p:ph type="subTitle" idx="1"/>
          </p:nvPr>
        </p:nvSpPr>
        <p:spPr>
          <a:xfrm>
            <a:off x="732246" y="2497394"/>
            <a:ext cx="10776153" cy="904568"/>
          </a:xfrm>
        </p:spPr>
        <p:txBody>
          <a:bodyPr>
            <a:noAutofit/>
          </a:bodyPr>
          <a:lstStyle/>
          <a:p>
            <a:r>
              <a:rPr lang="en-IN" sz="8800" dirty="0">
                <a:solidFill>
                  <a:schemeClr val="bg1"/>
                </a:solidFill>
                <a:latin typeface="HP Simplified" panose="020B0604020204020204" pitchFamily="34" charset="0"/>
              </a:rPr>
              <a:t>TO</a:t>
            </a:r>
          </a:p>
        </p:txBody>
      </p:sp>
      <p:sp>
        <p:nvSpPr>
          <p:cNvPr id="6" name="Rectangle 5">
            <a:extLst>
              <a:ext uri="{FF2B5EF4-FFF2-40B4-BE49-F238E27FC236}">
                <a16:creationId xmlns:a16="http://schemas.microsoft.com/office/drawing/2014/main" id="{0FB561F2-CD88-42A9-A915-BB57849F31A1}"/>
              </a:ext>
            </a:extLst>
          </p:cNvPr>
          <p:cNvSpPr/>
          <p:nvPr/>
        </p:nvSpPr>
        <p:spPr>
          <a:xfrm>
            <a:off x="3471904" y="2497394"/>
            <a:ext cx="3387467" cy="1446550"/>
          </a:xfrm>
          <a:prstGeom prst="rect">
            <a:avLst/>
          </a:prstGeom>
          <a:noFill/>
        </p:spPr>
        <p:txBody>
          <a:bodyPr wrap="none" lIns="91440" tIns="45720" rIns="91440" bIns="45720">
            <a:spAutoFit/>
          </a:bodyPr>
          <a:lstStyle/>
          <a:p>
            <a:pPr algn="ctr"/>
            <a:r>
              <a:rPr lang="en-US" sz="8800" cap="none" spc="0" dirty="0">
                <a:ln w="0"/>
                <a:solidFill>
                  <a:schemeClr val="bg1"/>
                </a:solidFill>
                <a:effectLst>
                  <a:outerShdw blurRad="38100" dist="25400" dir="5400000" algn="ctr" rotWithShape="0">
                    <a:srgbClr val="6E747A">
                      <a:alpha val="43000"/>
                    </a:srgbClr>
                  </a:outerShdw>
                </a:effectLst>
                <a:latin typeface="HP Simplified" panose="020B0604020204020204" pitchFamily="34" charset="0"/>
              </a:rPr>
              <a:t>FOODZ</a:t>
            </a:r>
          </a:p>
        </p:txBody>
      </p:sp>
      <p:sp>
        <p:nvSpPr>
          <p:cNvPr id="7" name="TextBox 6">
            <a:extLst>
              <a:ext uri="{FF2B5EF4-FFF2-40B4-BE49-F238E27FC236}">
                <a16:creationId xmlns:a16="http://schemas.microsoft.com/office/drawing/2014/main" id="{3758E526-5A03-414F-BE44-298F8200B8F6}"/>
              </a:ext>
            </a:extLst>
          </p:cNvPr>
          <p:cNvSpPr txBox="1"/>
          <p:nvPr/>
        </p:nvSpPr>
        <p:spPr>
          <a:xfrm>
            <a:off x="288853" y="5278292"/>
            <a:ext cx="11990696" cy="1015663"/>
          </a:xfrm>
          <a:prstGeom prst="rect">
            <a:avLst/>
          </a:prstGeom>
          <a:noFill/>
        </p:spPr>
        <p:txBody>
          <a:bodyPr wrap="square" rtlCol="0">
            <a:spAutoFit/>
          </a:bodyPr>
          <a:lstStyle/>
          <a:p>
            <a:r>
              <a:rPr lang="en-IN" sz="6000" b="1" dirty="0">
                <a:solidFill>
                  <a:schemeClr val="bg1"/>
                </a:solidFill>
                <a:latin typeface="Calibri" panose="020F0502020204030204" pitchFamily="34" charset="0"/>
                <a:cs typeface="Calibri" panose="020F0502020204030204" pitchFamily="34" charset="0"/>
              </a:rPr>
              <a:t>Online Food Ordering System</a:t>
            </a:r>
          </a:p>
        </p:txBody>
      </p:sp>
    </p:spTree>
    <p:extLst>
      <p:ext uri="{BB962C8B-B14F-4D97-AF65-F5344CB8AC3E}">
        <p14:creationId xmlns:p14="http://schemas.microsoft.com/office/powerpoint/2010/main" val="41858712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816C-5A99-495C-A785-D7B4315567E6}"/>
              </a:ext>
            </a:extLst>
          </p:cNvPr>
          <p:cNvSpPr>
            <a:spLocks noGrp="1"/>
          </p:cNvSpPr>
          <p:nvPr>
            <p:ph type="title"/>
          </p:nvPr>
        </p:nvSpPr>
        <p:spPr/>
        <p:txBody>
          <a:bodyPr/>
          <a:lstStyle/>
          <a:p>
            <a:r>
              <a:rPr lang="en-IN" b="1" dirty="0">
                <a:effectLst/>
              </a:rPr>
              <a:t>ENTITIES AND ITS ATTRIBUTES</a:t>
            </a:r>
            <a:endParaRPr lang="en-IN" dirty="0"/>
          </a:p>
        </p:txBody>
      </p:sp>
      <p:sp>
        <p:nvSpPr>
          <p:cNvPr id="3" name="Content Placeholder 2">
            <a:extLst>
              <a:ext uri="{FF2B5EF4-FFF2-40B4-BE49-F238E27FC236}">
                <a16:creationId xmlns:a16="http://schemas.microsoft.com/office/drawing/2014/main" id="{2E9E18B5-FDA4-4ACE-87E2-7727F4591FD0}"/>
              </a:ext>
            </a:extLst>
          </p:cNvPr>
          <p:cNvSpPr>
            <a:spLocks noGrp="1"/>
          </p:cNvSpPr>
          <p:nvPr>
            <p:ph idx="1"/>
          </p:nvPr>
        </p:nvSpPr>
        <p:spPr/>
        <p:txBody>
          <a:bodyPr>
            <a:normAutofit fontScale="92500"/>
          </a:bodyPr>
          <a:lstStyle/>
          <a:p>
            <a:pPr>
              <a:buFont typeface="Wingdings" panose="05000000000000000000" pitchFamily="2" charset="2"/>
              <a:buChar char="v"/>
            </a:pPr>
            <a:r>
              <a:rPr lang="en-IN" sz="2800" dirty="0">
                <a:solidFill>
                  <a:schemeClr val="bg1"/>
                </a:solidFill>
                <a:latin typeface="HP Simplified" panose="020B0604020204020204" pitchFamily="34" charset="0"/>
              </a:rPr>
              <a:t>Customer</a:t>
            </a:r>
            <a:r>
              <a:rPr lang="en-US" sz="2800" dirty="0">
                <a:solidFill>
                  <a:schemeClr val="bg1"/>
                </a:solidFill>
              </a:rPr>
              <a:t> [Attributes -&gt; </a:t>
            </a:r>
            <a:r>
              <a:rPr lang="en-US" sz="2800" u="sng" dirty="0" err="1">
                <a:solidFill>
                  <a:schemeClr val="bg1"/>
                </a:solidFill>
              </a:rPr>
              <a:t>cid</a:t>
            </a:r>
            <a:r>
              <a:rPr lang="en-US" sz="2800" dirty="0">
                <a:solidFill>
                  <a:schemeClr val="bg1"/>
                </a:solidFill>
              </a:rPr>
              <a:t>, name, email, password, </a:t>
            </a:r>
            <a:r>
              <a:rPr lang="en-US" sz="2800" dirty="0" err="1">
                <a:solidFill>
                  <a:schemeClr val="bg1"/>
                </a:solidFill>
              </a:rPr>
              <a:t>phone_no</a:t>
            </a:r>
            <a:r>
              <a:rPr lang="en-US" sz="2800" dirty="0">
                <a:solidFill>
                  <a:schemeClr val="bg1"/>
                </a:solidFill>
              </a:rPr>
              <a:t>, address]</a:t>
            </a:r>
          </a:p>
          <a:p>
            <a:pPr>
              <a:buFont typeface="Wingdings" panose="05000000000000000000" pitchFamily="2" charset="2"/>
              <a:buChar char="v"/>
            </a:pPr>
            <a:r>
              <a:rPr lang="en-US" sz="2800" dirty="0">
                <a:solidFill>
                  <a:schemeClr val="bg1"/>
                </a:solidFill>
                <a:latin typeface="HP Simplified" panose="020B0604020204020204" pitchFamily="34" charset="0"/>
              </a:rPr>
              <a:t>Restaurant</a:t>
            </a:r>
            <a:r>
              <a:rPr lang="en-US" sz="2800" dirty="0">
                <a:solidFill>
                  <a:schemeClr val="bg1"/>
                </a:solidFill>
              </a:rPr>
              <a:t> [Attributes -&gt; </a:t>
            </a:r>
            <a:r>
              <a:rPr lang="en-US" sz="2800" u="sng" dirty="0">
                <a:solidFill>
                  <a:schemeClr val="bg1"/>
                </a:solidFill>
              </a:rPr>
              <a:t>rid</a:t>
            </a:r>
            <a:r>
              <a:rPr lang="en-US" sz="2800" dirty="0">
                <a:solidFill>
                  <a:schemeClr val="bg1"/>
                </a:solidFill>
              </a:rPr>
              <a:t>, name, email, password, </a:t>
            </a:r>
            <a:r>
              <a:rPr lang="en-US" sz="2800" dirty="0" err="1">
                <a:solidFill>
                  <a:schemeClr val="bg1"/>
                </a:solidFill>
              </a:rPr>
              <a:t>phone_no</a:t>
            </a:r>
            <a:r>
              <a:rPr lang="en-US" sz="2800" dirty="0">
                <a:solidFill>
                  <a:schemeClr val="bg1"/>
                </a:solidFill>
              </a:rPr>
              <a:t>, </a:t>
            </a:r>
            <a:r>
              <a:rPr lang="en-US" sz="2800" dirty="0" err="1">
                <a:solidFill>
                  <a:schemeClr val="bg1"/>
                </a:solidFill>
              </a:rPr>
              <a:t>address,rating</a:t>
            </a:r>
            <a:r>
              <a:rPr lang="en-US" sz="2800" dirty="0">
                <a:solidFill>
                  <a:schemeClr val="bg1"/>
                </a:solidFill>
              </a:rPr>
              <a:t>]</a:t>
            </a:r>
          </a:p>
          <a:p>
            <a:pPr>
              <a:buFont typeface="Wingdings" panose="05000000000000000000" pitchFamily="2" charset="2"/>
              <a:buChar char="v"/>
            </a:pPr>
            <a:r>
              <a:rPr lang="en-US" sz="2800" dirty="0">
                <a:solidFill>
                  <a:schemeClr val="bg1"/>
                </a:solidFill>
                <a:latin typeface="HP Simplified" panose="020B0604020204020204" pitchFamily="34" charset="0"/>
              </a:rPr>
              <a:t>Menu</a:t>
            </a:r>
            <a:r>
              <a:rPr lang="en-US" sz="2800" dirty="0">
                <a:solidFill>
                  <a:schemeClr val="bg1"/>
                </a:solidFill>
              </a:rPr>
              <a:t> [Attributes -&gt; </a:t>
            </a:r>
            <a:r>
              <a:rPr lang="en-US" sz="2800" u="sng" dirty="0" err="1">
                <a:solidFill>
                  <a:schemeClr val="bg1"/>
                </a:solidFill>
              </a:rPr>
              <a:t>item_id</a:t>
            </a:r>
            <a:r>
              <a:rPr lang="en-US" sz="2800" dirty="0">
                <a:solidFill>
                  <a:schemeClr val="bg1"/>
                </a:solidFill>
              </a:rPr>
              <a:t>, name, rid, price, description, image, category, rating]</a:t>
            </a:r>
          </a:p>
          <a:p>
            <a:pPr>
              <a:buFont typeface="Wingdings" panose="05000000000000000000" pitchFamily="2" charset="2"/>
              <a:buChar char="v"/>
            </a:pPr>
            <a:r>
              <a:rPr lang="en-US" sz="2800" dirty="0">
                <a:solidFill>
                  <a:schemeClr val="bg1"/>
                </a:solidFill>
                <a:latin typeface="HP Simplified" panose="020B0604020204020204" pitchFamily="34" charset="0"/>
              </a:rPr>
              <a:t>Order</a:t>
            </a:r>
            <a:r>
              <a:rPr lang="en-US" sz="2800" dirty="0">
                <a:solidFill>
                  <a:schemeClr val="bg1"/>
                </a:solidFill>
              </a:rPr>
              <a:t> [Attributes -&gt; </a:t>
            </a:r>
            <a:r>
              <a:rPr lang="en-US" sz="2800" u="sng" dirty="0" err="1">
                <a:solidFill>
                  <a:schemeClr val="bg1"/>
                </a:solidFill>
              </a:rPr>
              <a:t>order_id</a:t>
            </a:r>
            <a:r>
              <a:rPr lang="en-US" sz="2800" dirty="0">
                <a:solidFill>
                  <a:schemeClr val="bg1"/>
                </a:solidFill>
              </a:rPr>
              <a:t>, </a:t>
            </a:r>
            <a:r>
              <a:rPr lang="en-US" sz="2800" dirty="0" err="1">
                <a:solidFill>
                  <a:schemeClr val="bg1"/>
                </a:solidFill>
              </a:rPr>
              <a:t>emp_id</a:t>
            </a:r>
            <a:r>
              <a:rPr lang="en-US" sz="2800" dirty="0">
                <a:solidFill>
                  <a:schemeClr val="bg1"/>
                </a:solidFill>
              </a:rPr>
              <a:t>, </a:t>
            </a:r>
            <a:r>
              <a:rPr lang="en-US" sz="2800" dirty="0" err="1">
                <a:solidFill>
                  <a:schemeClr val="bg1"/>
                </a:solidFill>
              </a:rPr>
              <a:t>item_id</a:t>
            </a:r>
            <a:r>
              <a:rPr lang="en-US" sz="2800" dirty="0">
                <a:solidFill>
                  <a:schemeClr val="bg1"/>
                </a:solidFill>
              </a:rPr>
              <a:t>, </a:t>
            </a:r>
            <a:r>
              <a:rPr lang="en-US" sz="2800" dirty="0" err="1">
                <a:solidFill>
                  <a:schemeClr val="bg1"/>
                </a:solidFill>
              </a:rPr>
              <a:t>cid</a:t>
            </a:r>
            <a:r>
              <a:rPr lang="en-US" sz="2800" dirty="0">
                <a:solidFill>
                  <a:schemeClr val="bg1"/>
                </a:solidFill>
              </a:rPr>
              <a:t>, price]</a:t>
            </a:r>
          </a:p>
          <a:p>
            <a:pPr>
              <a:buFont typeface="Wingdings" panose="05000000000000000000" pitchFamily="2" charset="2"/>
              <a:buChar char="v"/>
            </a:pPr>
            <a:r>
              <a:rPr lang="en-US" sz="2800" dirty="0">
                <a:solidFill>
                  <a:schemeClr val="bg1"/>
                </a:solidFill>
                <a:latin typeface="HP Simplified" panose="020B0604020204020204" pitchFamily="34" charset="0"/>
              </a:rPr>
              <a:t>Employee</a:t>
            </a:r>
            <a:r>
              <a:rPr lang="en-US" sz="2800" dirty="0">
                <a:solidFill>
                  <a:schemeClr val="bg1"/>
                </a:solidFill>
                <a:latin typeface="Calibri" panose="020F0502020204030204" pitchFamily="34" charset="0"/>
                <a:cs typeface="Calibri" panose="020F0502020204030204" pitchFamily="34" charset="0"/>
              </a:rPr>
              <a:t>[Attributes -&gt;</a:t>
            </a:r>
            <a:r>
              <a:rPr lang="en-US" sz="2800" u="sng" dirty="0" err="1">
                <a:solidFill>
                  <a:schemeClr val="bg1"/>
                </a:solidFill>
                <a:latin typeface="Calibri" panose="020F0502020204030204" pitchFamily="34" charset="0"/>
                <a:cs typeface="Calibri" panose="020F0502020204030204" pitchFamily="34" charset="0"/>
              </a:rPr>
              <a:t>emp_id</a:t>
            </a:r>
            <a:r>
              <a:rPr lang="en-US" sz="2800" u="sng" dirty="0">
                <a:solidFill>
                  <a:schemeClr val="bg1"/>
                </a:solidFill>
                <a:latin typeface="Calibri" panose="020F0502020204030204" pitchFamily="34" charset="0"/>
                <a:cs typeface="Calibri" panose="020F0502020204030204" pitchFamily="34" charset="0"/>
              </a:rPr>
              <a:t>]</a:t>
            </a:r>
          </a:p>
          <a:p>
            <a:pPr>
              <a:buFont typeface="Wingdings" panose="05000000000000000000" pitchFamily="2" charset="2"/>
              <a:buChar char="v"/>
            </a:pPr>
            <a:r>
              <a:rPr lang="en-US" sz="2800" dirty="0" err="1">
                <a:solidFill>
                  <a:schemeClr val="bg1"/>
                </a:solidFill>
                <a:latin typeface="HP Simplified" panose="020B0604020204020204" pitchFamily="34" charset="0"/>
              </a:rPr>
              <a:t>Delivery_boy</a:t>
            </a:r>
            <a:r>
              <a:rPr lang="en-US" dirty="0">
                <a:solidFill>
                  <a:schemeClr val="bg1"/>
                </a:solidFill>
              </a:rPr>
              <a:t> </a:t>
            </a:r>
            <a:r>
              <a:rPr lang="en-US" sz="2800" dirty="0">
                <a:solidFill>
                  <a:schemeClr val="bg1"/>
                </a:solidFill>
              </a:rPr>
              <a:t>[Attributes -&gt; </a:t>
            </a:r>
            <a:r>
              <a:rPr lang="en-US" sz="2800" dirty="0" err="1">
                <a:solidFill>
                  <a:schemeClr val="bg1"/>
                </a:solidFill>
              </a:rPr>
              <a:t>emp_id</a:t>
            </a:r>
            <a:r>
              <a:rPr lang="en-US" sz="2800" dirty="0">
                <a:solidFill>
                  <a:schemeClr val="bg1"/>
                </a:solidFill>
              </a:rPr>
              <a:t>, name, </a:t>
            </a:r>
            <a:r>
              <a:rPr lang="en-US" sz="2800" dirty="0" err="1">
                <a:solidFill>
                  <a:schemeClr val="bg1"/>
                </a:solidFill>
              </a:rPr>
              <a:t>phone_no</a:t>
            </a:r>
            <a:r>
              <a:rPr lang="en-US" sz="2800" dirty="0">
                <a:solidFill>
                  <a:schemeClr val="bg1"/>
                </a:solidFill>
              </a:rPr>
              <a:t>, rating]</a:t>
            </a:r>
          </a:p>
          <a:p>
            <a:pPr>
              <a:buFont typeface="Wingdings" panose="05000000000000000000" pitchFamily="2" charset="2"/>
              <a:buChar char="v"/>
            </a:pPr>
            <a:r>
              <a:rPr lang="en-US" sz="2800" dirty="0" err="1">
                <a:solidFill>
                  <a:schemeClr val="bg1"/>
                </a:solidFill>
                <a:latin typeface="HP Simplified" panose="020B0604020204020204" pitchFamily="34" charset="0"/>
              </a:rPr>
              <a:t>Customer_support</a:t>
            </a:r>
            <a:r>
              <a:rPr lang="en-US" dirty="0">
                <a:solidFill>
                  <a:schemeClr val="bg1"/>
                </a:solidFill>
              </a:rPr>
              <a:t> </a:t>
            </a:r>
            <a:r>
              <a:rPr lang="en-US" sz="3000" dirty="0">
                <a:solidFill>
                  <a:schemeClr val="bg1"/>
                </a:solidFill>
              </a:rPr>
              <a:t>[Attributes -&gt; </a:t>
            </a:r>
            <a:r>
              <a:rPr lang="en-US" sz="3000" dirty="0" err="1">
                <a:solidFill>
                  <a:schemeClr val="bg1"/>
                </a:solidFill>
              </a:rPr>
              <a:t>emp_id</a:t>
            </a:r>
            <a:r>
              <a:rPr lang="en-US" sz="3000" dirty="0">
                <a:solidFill>
                  <a:schemeClr val="bg1"/>
                </a:solidFill>
              </a:rPr>
              <a:t>, name, department, </a:t>
            </a:r>
            <a:r>
              <a:rPr lang="en-US" sz="3000" dirty="0" err="1">
                <a:solidFill>
                  <a:schemeClr val="bg1"/>
                </a:solidFill>
              </a:rPr>
              <a:t>satisfaction_ratio</a:t>
            </a:r>
            <a:r>
              <a:rPr lang="en-US" sz="3000" dirty="0">
                <a:solidFill>
                  <a:schemeClr val="bg1"/>
                </a:solidFill>
              </a:rPr>
              <a:t>]</a:t>
            </a:r>
            <a:endParaRPr lang="en-IN" sz="3000" dirty="0">
              <a:solidFill>
                <a:schemeClr val="bg1"/>
              </a:solidFill>
              <a:latin typeface="HP Simplified" panose="020B0604020204020204" pitchFamily="34" charset="0"/>
            </a:endParaRPr>
          </a:p>
          <a:p>
            <a:pPr>
              <a:buFont typeface="Wingdings" panose="05000000000000000000" pitchFamily="2" charset="2"/>
              <a:buChar char="v"/>
            </a:pPr>
            <a:endParaRPr lang="en-US" sz="2800" dirty="0">
              <a:solidFill>
                <a:schemeClr val="bg1"/>
              </a:solidFill>
            </a:endParaRPr>
          </a:p>
        </p:txBody>
      </p:sp>
    </p:spTree>
    <p:extLst>
      <p:ext uri="{BB962C8B-B14F-4D97-AF65-F5344CB8AC3E}">
        <p14:creationId xmlns:p14="http://schemas.microsoft.com/office/powerpoint/2010/main" val="206436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9C00D-37E2-4A4E-8BD5-BF9493DEEEF6}"/>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A7B042FC-B329-43C6-9605-A14FE48AA0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0284" y="9493"/>
            <a:ext cx="8691715" cy="6848507"/>
          </a:xfrm>
        </p:spPr>
      </p:pic>
      <p:sp>
        <p:nvSpPr>
          <p:cNvPr id="6" name="Rectangle 5">
            <a:extLst>
              <a:ext uri="{FF2B5EF4-FFF2-40B4-BE49-F238E27FC236}">
                <a16:creationId xmlns:a16="http://schemas.microsoft.com/office/drawing/2014/main" id="{29F2B25A-8AD7-48E7-9452-FB559FB94AE5}"/>
              </a:ext>
            </a:extLst>
          </p:cNvPr>
          <p:cNvSpPr/>
          <p:nvPr/>
        </p:nvSpPr>
        <p:spPr>
          <a:xfrm>
            <a:off x="688259" y="9493"/>
            <a:ext cx="1995948" cy="6986528"/>
          </a:xfrm>
          <a:prstGeom prst="rect">
            <a:avLst/>
          </a:prstGeom>
          <a:noFill/>
          <a:effectLst>
            <a:glow rad="520700">
              <a:srgbClr val="EF4164">
                <a:alpha val="51000"/>
              </a:srgbClr>
            </a:glow>
          </a:effectLst>
        </p:spPr>
        <p:txBody>
          <a:bodyPr wrap="square" lIns="91440" tIns="45720" rIns="91440" bIns="45720">
            <a:spAutoFit/>
          </a:bodyPr>
          <a:lstStyle/>
          <a:p>
            <a:pPr algn="ctr"/>
            <a:r>
              <a:rPr lang="en-US" sz="6400" b="1" dirty="0">
                <a:ln w="0"/>
                <a:solidFill>
                  <a:schemeClr val="bg1"/>
                </a:solidFill>
                <a:effectLst>
                  <a:outerShdw blurRad="38100" dist="25400" dir="5400000" algn="ctr" rotWithShape="0">
                    <a:srgbClr val="6E747A">
                      <a:alpha val="43000"/>
                    </a:srgbClr>
                  </a:outerShdw>
                </a:effectLst>
                <a:latin typeface="HP Simplified" panose="020B0604020204020204" pitchFamily="34" charset="0"/>
              </a:rPr>
              <a:t>W</a:t>
            </a:r>
          </a:p>
          <a:p>
            <a:pPr algn="ctr"/>
            <a:r>
              <a:rPr lang="en-US" sz="6400" b="1" dirty="0">
                <a:ln w="0"/>
                <a:solidFill>
                  <a:schemeClr val="bg1"/>
                </a:solidFill>
                <a:effectLst>
                  <a:outerShdw blurRad="38100" dist="25400" dir="5400000" algn="ctr" rotWithShape="0">
                    <a:srgbClr val="6E747A">
                      <a:alpha val="43000"/>
                    </a:srgbClr>
                  </a:outerShdw>
                </a:effectLst>
                <a:latin typeface="HP Simplified" panose="020B0604020204020204" pitchFamily="34" charset="0"/>
              </a:rPr>
              <a:t>O</a:t>
            </a:r>
          </a:p>
          <a:p>
            <a:pPr algn="ctr"/>
            <a:r>
              <a:rPr lang="en-US" sz="6400" b="1" dirty="0">
                <a:ln w="0"/>
                <a:solidFill>
                  <a:schemeClr val="bg1"/>
                </a:solidFill>
                <a:effectLst>
                  <a:outerShdw blurRad="38100" dist="25400" dir="5400000" algn="ctr" rotWithShape="0">
                    <a:srgbClr val="6E747A">
                      <a:alpha val="43000"/>
                    </a:srgbClr>
                  </a:outerShdw>
                </a:effectLst>
                <a:latin typeface="HP Simplified" panose="020B0604020204020204" pitchFamily="34" charset="0"/>
              </a:rPr>
              <a:t>R</a:t>
            </a:r>
          </a:p>
          <a:p>
            <a:pPr algn="ctr"/>
            <a:r>
              <a:rPr lang="en-US" sz="6400" b="1" dirty="0">
                <a:ln w="0"/>
                <a:solidFill>
                  <a:schemeClr val="bg1"/>
                </a:solidFill>
                <a:effectLst>
                  <a:outerShdw blurRad="38100" dist="25400" dir="5400000" algn="ctr" rotWithShape="0">
                    <a:srgbClr val="6E747A">
                      <a:alpha val="43000"/>
                    </a:srgbClr>
                  </a:outerShdw>
                </a:effectLst>
                <a:latin typeface="HP Simplified" panose="020B0604020204020204" pitchFamily="34" charset="0"/>
              </a:rPr>
              <a:t>K</a:t>
            </a:r>
          </a:p>
          <a:p>
            <a:pPr algn="ctr"/>
            <a:r>
              <a:rPr lang="en-US" sz="6400" b="1" dirty="0">
                <a:ln w="0"/>
                <a:solidFill>
                  <a:schemeClr val="bg1"/>
                </a:solidFill>
                <a:effectLst>
                  <a:outerShdw blurRad="38100" dist="25400" dir="5400000" algn="ctr" rotWithShape="0">
                    <a:srgbClr val="6E747A">
                      <a:alpha val="43000"/>
                    </a:srgbClr>
                  </a:outerShdw>
                </a:effectLst>
                <a:latin typeface="HP Simplified" panose="020B0604020204020204" pitchFamily="34" charset="0"/>
              </a:rPr>
              <a:t>I</a:t>
            </a:r>
          </a:p>
          <a:p>
            <a:pPr algn="ctr"/>
            <a:r>
              <a:rPr lang="en-US" sz="6400" b="1" dirty="0">
                <a:ln w="0"/>
                <a:solidFill>
                  <a:schemeClr val="bg1"/>
                </a:solidFill>
                <a:effectLst>
                  <a:outerShdw blurRad="38100" dist="25400" dir="5400000" algn="ctr" rotWithShape="0">
                    <a:srgbClr val="6E747A">
                      <a:alpha val="43000"/>
                    </a:srgbClr>
                  </a:outerShdw>
                </a:effectLst>
                <a:latin typeface="HP Simplified" panose="020B0604020204020204" pitchFamily="34" charset="0"/>
              </a:rPr>
              <a:t>N</a:t>
            </a:r>
          </a:p>
          <a:p>
            <a:pPr algn="ctr"/>
            <a:r>
              <a:rPr lang="en-US" sz="6400" b="1" dirty="0">
                <a:ln w="0"/>
                <a:solidFill>
                  <a:schemeClr val="bg1"/>
                </a:solidFill>
                <a:effectLst>
                  <a:outerShdw blurRad="38100" dist="25400" dir="5400000" algn="ctr" rotWithShape="0">
                    <a:srgbClr val="6E747A">
                      <a:alpha val="43000"/>
                    </a:srgbClr>
                  </a:outerShdw>
                </a:effectLst>
                <a:latin typeface="HP Simplified" panose="020B0604020204020204" pitchFamily="34" charset="0"/>
              </a:rPr>
              <a:t>G</a:t>
            </a:r>
          </a:p>
        </p:txBody>
      </p:sp>
    </p:spTree>
    <p:extLst>
      <p:ext uri="{BB962C8B-B14F-4D97-AF65-F5344CB8AC3E}">
        <p14:creationId xmlns:p14="http://schemas.microsoft.com/office/powerpoint/2010/main" val="88062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B397-D694-4374-A417-569C60BBD482}"/>
              </a:ext>
            </a:extLst>
          </p:cNvPr>
          <p:cNvSpPr>
            <a:spLocks noGrp="1"/>
          </p:cNvSpPr>
          <p:nvPr>
            <p:ph type="title"/>
          </p:nvPr>
        </p:nvSpPr>
        <p:spPr/>
        <p:txBody>
          <a:bodyPr/>
          <a:lstStyle/>
          <a:p>
            <a:r>
              <a:rPr lang="en-IN" b="1" dirty="0"/>
              <a:t>AFTER 1</a:t>
            </a:r>
            <a:r>
              <a:rPr lang="en-IN" b="1" baseline="30000" dirty="0"/>
              <a:t>ST</a:t>
            </a:r>
            <a:r>
              <a:rPr lang="en-IN" b="1" dirty="0"/>
              <a:t> NORMAL FORM</a:t>
            </a:r>
          </a:p>
        </p:txBody>
      </p:sp>
      <p:pic>
        <p:nvPicPr>
          <p:cNvPr id="16" name="Content Placeholder 15">
            <a:extLst>
              <a:ext uri="{FF2B5EF4-FFF2-40B4-BE49-F238E27FC236}">
                <a16:creationId xmlns:a16="http://schemas.microsoft.com/office/drawing/2014/main" id="{F681CD26-319E-458D-B52B-4D068DECAF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104" y="1819276"/>
            <a:ext cx="1824037" cy="4676774"/>
          </a:xfrm>
        </p:spPr>
      </p:pic>
      <p:pic>
        <p:nvPicPr>
          <p:cNvPr id="18" name="Picture 17">
            <a:extLst>
              <a:ext uri="{FF2B5EF4-FFF2-40B4-BE49-F238E27FC236}">
                <a16:creationId xmlns:a16="http://schemas.microsoft.com/office/drawing/2014/main" id="{71E33E3B-C761-4510-AD5C-2AC278108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0417" y="1819276"/>
            <a:ext cx="1824037" cy="4429124"/>
          </a:xfrm>
          <a:prstGeom prst="rect">
            <a:avLst/>
          </a:prstGeom>
        </p:spPr>
      </p:pic>
      <p:sp>
        <p:nvSpPr>
          <p:cNvPr id="5" name="TextBox 4">
            <a:extLst>
              <a:ext uri="{FF2B5EF4-FFF2-40B4-BE49-F238E27FC236}">
                <a16:creationId xmlns:a16="http://schemas.microsoft.com/office/drawing/2014/main" id="{91E752D9-1A66-41F1-97FC-E5CB8685264C}"/>
              </a:ext>
            </a:extLst>
          </p:cNvPr>
          <p:cNvSpPr txBox="1"/>
          <p:nvPr/>
        </p:nvSpPr>
        <p:spPr>
          <a:xfrm>
            <a:off x="2670034" y="2140085"/>
            <a:ext cx="4312347" cy="923330"/>
          </a:xfrm>
          <a:prstGeom prst="rect">
            <a:avLst/>
          </a:prstGeom>
          <a:noFill/>
        </p:spPr>
        <p:txBody>
          <a:bodyPr wrap="square" rtlCol="0">
            <a:spAutoFit/>
          </a:bodyPr>
          <a:lstStyle/>
          <a:p>
            <a:r>
              <a:rPr lang="en-IN" dirty="0" err="1">
                <a:solidFill>
                  <a:schemeClr val="bg1"/>
                </a:solidFill>
                <a:latin typeface="Cambria Math" panose="02040503050406030204" pitchFamily="18" charset="0"/>
                <a:ea typeface="Cambria Math" panose="02040503050406030204" pitchFamily="18" charset="0"/>
              </a:rPr>
              <a:t>cid</a:t>
            </a:r>
            <a:r>
              <a:rPr lang="en-IN" dirty="0">
                <a:solidFill>
                  <a:schemeClr val="bg1"/>
                </a:solidFill>
                <a:latin typeface="Cambria Math" panose="02040503050406030204" pitchFamily="18" charset="0"/>
                <a:ea typeface="Cambria Math" panose="02040503050406030204" pitchFamily="18" charset="0"/>
              </a:rPr>
              <a:t> -&gt; email, password</a:t>
            </a:r>
          </a:p>
          <a:p>
            <a:r>
              <a:rPr lang="en-IN" dirty="0">
                <a:solidFill>
                  <a:schemeClr val="bg1"/>
                </a:solidFill>
                <a:latin typeface="Cambria Math" panose="02040503050406030204" pitchFamily="18" charset="0"/>
                <a:ea typeface="Cambria Math" panose="02040503050406030204" pitchFamily="18" charset="0"/>
              </a:rPr>
              <a:t>email -&gt; name, </a:t>
            </a:r>
            <a:r>
              <a:rPr lang="en-IN" dirty="0" err="1">
                <a:solidFill>
                  <a:schemeClr val="bg1"/>
                </a:solidFill>
                <a:latin typeface="Cambria Math" panose="02040503050406030204" pitchFamily="18" charset="0"/>
                <a:ea typeface="Cambria Math" panose="02040503050406030204" pitchFamily="18" charset="0"/>
              </a:rPr>
              <a:t>phone_no</a:t>
            </a:r>
            <a:r>
              <a:rPr lang="en-IN" dirty="0">
                <a:solidFill>
                  <a:schemeClr val="bg1"/>
                </a:solidFill>
                <a:latin typeface="Cambria Math" panose="02040503050406030204" pitchFamily="18" charset="0"/>
                <a:ea typeface="Cambria Math" panose="02040503050406030204" pitchFamily="18" charset="0"/>
              </a:rPr>
              <a:t>, address</a:t>
            </a:r>
          </a:p>
          <a:p>
            <a:r>
              <a:rPr lang="en-IN" dirty="0">
                <a:solidFill>
                  <a:schemeClr val="bg1"/>
                </a:solidFill>
                <a:latin typeface="Cambria Math" panose="02040503050406030204" pitchFamily="18" charset="0"/>
                <a:ea typeface="Cambria Math" panose="02040503050406030204" pitchFamily="18" charset="0"/>
              </a:rPr>
              <a:t>Primary key = </a:t>
            </a:r>
            <a:r>
              <a:rPr lang="en-IN" u="sng" dirty="0" err="1">
                <a:solidFill>
                  <a:schemeClr val="bg1"/>
                </a:solidFill>
                <a:latin typeface="Cambria Math" panose="02040503050406030204" pitchFamily="18" charset="0"/>
                <a:ea typeface="Cambria Math" panose="02040503050406030204" pitchFamily="18" charset="0"/>
              </a:rPr>
              <a:t>cid</a:t>
            </a:r>
            <a:endParaRPr lang="en-IN" u="sng" dirty="0">
              <a:solidFill>
                <a:schemeClr val="bg1"/>
              </a:solidFill>
              <a:latin typeface="Cambria Math" panose="02040503050406030204" pitchFamily="18" charset="0"/>
              <a:ea typeface="Cambria Math" panose="02040503050406030204" pitchFamily="18" charset="0"/>
            </a:endParaRPr>
          </a:p>
        </p:txBody>
      </p:sp>
      <p:sp>
        <p:nvSpPr>
          <p:cNvPr id="9" name="TextBox 8">
            <a:extLst>
              <a:ext uri="{FF2B5EF4-FFF2-40B4-BE49-F238E27FC236}">
                <a16:creationId xmlns:a16="http://schemas.microsoft.com/office/drawing/2014/main" id="{7C3E6B06-0922-4952-9101-9956399717A6}"/>
              </a:ext>
            </a:extLst>
          </p:cNvPr>
          <p:cNvSpPr txBox="1"/>
          <p:nvPr/>
        </p:nvSpPr>
        <p:spPr>
          <a:xfrm>
            <a:off x="2604018" y="4727642"/>
            <a:ext cx="4429996" cy="923330"/>
          </a:xfrm>
          <a:prstGeom prst="rect">
            <a:avLst/>
          </a:prstGeom>
          <a:noFill/>
        </p:spPr>
        <p:txBody>
          <a:bodyPr wrap="square" rtlCol="0">
            <a:spAutoFit/>
          </a:bodyPr>
          <a:lstStyle/>
          <a:p>
            <a:r>
              <a:rPr lang="en-IN" dirty="0">
                <a:solidFill>
                  <a:schemeClr val="bg1"/>
                </a:solidFill>
                <a:latin typeface="Cambria Math" panose="02040503050406030204" pitchFamily="18" charset="0"/>
                <a:ea typeface="Cambria Math" panose="02040503050406030204" pitchFamily="18" charset="0"/>
              </a:rPr>
              <a:t>rid -&gt; email, password, </a:t>
            </a:r>
            <a:r>
              <a:rPr lang="en-IN" dirty="0" err="1">
                <a:solidFill>
                  <a:schemeClr val="bg1"/>
                </a:solidFill>
                <a:latin typeface="Cambria Math" panose="02040503050406030204" pitchFamily="18" charset="0"/>
                <a:ea typeface="Cambria Math" panose="02040503050406030204" pitchFamily="18" charset="0"/>
              </a:rPr>
              <a:t>phone_no</a:t>
            </a:r>
            <a:r>
              <a:rPr lang="en-IN" dirty="0">
                <a:solidFill>
                  <a:schemeClr val="bg1"/>
                </a:solidFill>
                <a:latin typeface="Cambria Math" panose="02040503050406030204" pitchFamily="18" charset="0"/>
                <a:ea typeface="Cambria Math" panose="02040503050406030204" pitchFamily="18" charset="0"/>
              </a:rPr>
              <a:t>, address </a:t>
            </a:r>
          </a:p>
          <a:p>
            <a:r>
              <a:rPr lang="en-IN" dirty="0">
                <a:solidFill>
                  <a:schemeClr val="bg1"/>
                </a:solidFill>
                <a:latin typeface="Cambria Math" panose="02040503050406030204" pitchFamily="18" charset="0"/>
                <a:ea typeface="Cambria Math" panose="02040503050406030204" pitchFamily="18" charset="0"/>
              </a:rPr>
              <a:t>email -&gt; name, rating</a:t>
            </a:r>
          </a:p>
          <a:p>
            <a:r>
              <a:rPr lang="en-IN" dirty="0">
                <a:solidFill>
                  <a:schemeClr val="bg1"/>
                </a:solidFill>
                <a:latin typeface="Cambria Math" panose="02040503050406030204" pitchFamily="18" charset="0"/>
                <a:ea typeface="Cambria Math" panose="02040503050406030204" pitchFamily="18" charset="0"/>
              </a:rPr>
              <a:t>Primary key = </a:t>
            </a:r>
            <a:r>
              <a:rPr lang="en-IN" u="sng" dirty="0">
                <a:solidFill>
                  <a:schemeClr val="bg1"/>
                </a:solidFill>
                <a:latin typeface="Cambria Math" panose="02040503050406030204" pitchFamily="18" charset="0"/>
                <a:ea typeface="Cambria Math" panose="02040503050406030204" pitchFamily="18" charset="0"/>
              </a:rPr>
              <a:t>rid</a:t>
            </a:r>
            <a:endParaRPr lang="en-IN" dirty="0">
              <a:solidFill>
                <a:schemeClr val="bg1"/>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3F782E3-BD99-47DE-8C93-BFB7B9EA0E99}"/>
                  </a:ext>
                </a:extLst>
              </p:cNvPr>
              <p:cNvSpPr txBox="1"/>
              <p:nvPr/>
            </p:nvSpPr>
            <p:spPr>
              <a:xfrm>
                <a:off x="9420229" y="2169268"/>
                <a:ext cx="2586095" cy="646331"/>
              </a:xfrm>
              <a:prstGeom prst="rect">
                <a:avLst/>
              </a:prstGeom>
              <a:noFill/>
            </p:spPr>
            <p:txBody>
              <a:bodyPr wrap="square" rtlCol="0">
                <a:spAutoFit/>
              </a:bodyPr>
              <a:lstStyle/>
              <a:p>
                <a14:m>
                  <m:oMath xmlns:m="http://schemas.openxmlformats.org/officeDocument/2006/math">
                    <m:sSup>
                      <m:sSupPr>
                        <m:ctrlPr>
                          <a:rPr lang="en-IN" i="1" smtClean="0">
                            <a:solidFill>
                              <a:schemeClr val="bg1"/>
                            </a:solidFill>
                            <a:latin typeface="Cambria Math" panose="02040503050406030204" pitchFamily="18" charset="0"/>
                          </a:rPr>
                        </m:ctrlPr>
                      </m:sSupPr>
                      <m:e>
                        <m:r>
                          <a:rPr lang="en-IN" b="0" i="0" smtClean="0">
                            <a:solidFill>
                              <a:schemeClr val="bg1"/>
                            </a:solidFill>
                            <a:latin typeface="Cambria Math" panose="02040503050406030204" pitchFamily="18" charset="0"/>
                          </a:rPr>
                          <m:t>(</m:t>
                        </m:r>
                        <m:r>
                          <m:rPr>
                            <m:sty m:val="p"/>
                          </m:rPr>
                          <a:rPr lang="en-IN" b="0" i="0" smtClean="0">
                            <a:solidFill>
                              <a:schemeClr val="bg1"/>
                            </a:solidFill>
                            <a:latin typeface="Cambria Math" panose="02040503050406030204" pitchFamily="18" charset="0"/>
                          </a:rPr>
                          <m:t>item</m:t>
                        </m:r>
                        <m:r>
                          <a:rPr lang="en-IN" b="0" i="0" smtClean="0">
                            <a:solidFill>
                              <a:schemeClr val="bg1"/>
                            </a:solidFill>
                            <a:latin typeface="Cambria Math" panose="02040503050406030204" pitchFamily="18" charset="0"/>
                          </a:rPr>
                          <m:t>_</m:t>
                        </m:r>
                        <m:r>
                          <m:rPr>
                            <m:sty m:val="p"/>
                          </m:rPr>
                          <a:rPr lang="en-IN" b="0" i="0" smtClean="0">
                            <a:solidFill>
                              <a:schemeClr val="bg1"/>
                            </a:solidFill>
                            <a:latin typeface="Cambria Math" panose="02040503050406030204" pitchFamily="18" charset="0"/>
                          </a:rPr>
                          <m:t>id</m:t>
                        </m:r>
                        <m:r>
                          <a:rPr lang="en-IN" b="0" i="0" smtClean="0">
                            <a:solidFill>
                              <a:schemeClr val="bg1"/>
                            </a:solidFill>
                            <a:latin typeface="Cambria Math" panose="02040503050406030204" pitchFamily="18" charset="0"/>
                          </a:rPr>
                          <m:t>)</m:t>
                        </m:r>
                      </m:e>
                      <m:sup>
                        <m:r>
                          <a:rPr lang="en-IN" b="0" i="0" smtClean="0">
                            <a:solidFill>
                              <a:schemeClr val="bg1"/>
                            </a:solidFill>
                            <a:latin typeface="Cambria Math" panose="02040503050406030204" pitchFamily="18" charset="0"/>
                          </a:rPr>
                          <m:t>+</m:t>
                        </m:r>
                      </m:sup>
                    </m:sSup>
                  </m:oMath>
                </a14:m>
                <a:r>
                  <a:rPr lang="en-IN" dirty="0">
                    <a:solidFill>
                      <a:schemeClr val="bg1"/>
                    </a:solidFill>
                    <a:latin typeface="Cambria Math" panose="02040503050406030204" pitchFamily="18" charset="0"/>
                    <a:ea typeface="Cambria Math" panose="02040503050406030204" pitchFamily="18" charset="0"/>
                  </a:rPr>
                  <a:t>= Menu</a:t>
                </a:r>
              </a:p>
              <a:p>
                <a:r>
                  <a:rPr lang="en-IN" dirty="0">
                    <a:solidFill>
                      <a:schemeClr val="bg1"/>
                    </a:solidFill>
                    <a:latin typeface="Cambria Math" panose="02040503050406030204" pitchFamily="18" charset="0"/>
                    <a:ea typeface="Cambria Math" panose="02040503050406030204" pitchFamily="18" charset="0"/>
                  </a:rPr>
                  <a:t>Primary key = </a:t>
                </a:r>
                <a:r>
                  <a:rPr lang="en-IN" u="sng" dirty="0" err="1">
                    <a:solidFill>
                      <a:schemeClr val="bg1"/>
                    </a:solidFill>
                    <a:latin typeface="Cambria Math" panose="02040503050406030204" pitchFamily="18" charset="0"/>
                    <a:ea typeface="Cambria Math" panose="02040503050406030204" pitchFamily="18" charset="0"/>
                  </a:rPr>
                  <a:t>item_id</a:t>
                </a:r>
                <a:endParaRPr lang="en-IN" u="sng" dirty="0">
                  <a:solidFill>
                    <a:schemeClr val="bg1"/>
                  </a:solidFill>
                  <a:latin typeface="Cambria Math" panose="02040503050406030204" pitchFamily="18" charset="0"/>
                  <a:ea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83F782E3-BD99-47DE-8C93-BFB7B9EA0E99}"/>
                  </a:ext>
                </a:extLst>
              </p:cNvPr>
              <p:cNvSpPr txBox="1">
                <a:spLocks noRot="1" noChangeAspect="1" noMove="1" noResize="1" noEditPoints="1" noAdjustHandles="1" noChangeArrowheads="1" noChangeShapeType="1" noTextEdit="1"/>
              </p:cNvSpPr>
              <p:nvPr/>
            </p:nvSpPr>
            <p:spPr>
              <a:xfrm>
                <a:off x="9420229" y="2169268"/>
                <a:ext cx="2586095" cy="646331"/>
              </a:xfrm>
              <a:prstGeom prst="rect">
                <a:avLst/>
              </a:prstGeom>
              <a:blipFill>
                <a:blip r:embed="rId4"/>
                <a:stretch>
                  <a:fillRect l="-1882" t="-6604" b="-13208"/>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2817F51-8D00-407E-8951-2B59F16339B0}"/>
                  </a:ext>
                </a:extLst>
              </p:cNvPr>
              <p:cNvSpPr txBox="1"/>
              <p:nvPr/>
            </p:nvSpPr>
            <p:spPr>
              <a:xfrm>
                <a:off x="9587982" y="4893013"/>
                <a:ext cx="2637728" cy="1200329"/>
              </a:xfrm>
              <a:prstGeom prst="rect">
                <a:avLst/>
              </a:prstGeom>
              <a:noFill/>
            </p:spPr>
            <p:txBody>
              <a:bodyPr wrap="square" rtlCol="0">
                <a:spAutoFit/>
              </a:bodyPr>
              <a:lstStyle/>
              <a:p>
                <a14:m>
                  <m:oMath xmlns:m="http://schemas.openxmlformats.org/officeDocument/2006/math">
                    <m:sSup>
                      <m:sSupPr>
                        <m:ctrlPr>
                          <a:rPr lang="en-IN" i="1" smtClean="0">
                            <a:solidFill>
                              <a:schemeClr val="bg1"/>
                            </a:solidFill>
                            <a:latin typeface="Cambria Math" panose="02040503050406030204" pitchFamily="18" charset="0"/>
                          </a:rPr>
                        </m:ctrlPr>
                      </m:sSupPr>
                      <m:e>
                        <m:r>
                          <a:rPr lang="en-IN">
                            <a:solidFill>
                              <a:schemeClr val="bg1"/>
                            </a:solidFill>
                            <a:latin typeface="Cambria Math" panose="02040503050406030204" pitchFamily="18" charset="0"/>
                          </a:rPr>
                          <m:t>(</m:t>
                        </m:r>
                        <m:r>
                          <m:rPr>
                            <m:sty m:val="p"/>
                          </m:rPr>
                          <a:rPr lang="en-IN" b="0" i="0" smtClean="0">
                            <a:solidFill>
                              <a:schemeClr val="bg1"/>
                            </a:solidFill>
                            <a:latin typeface="Cambria Math" panose="02040503050406030204" pitchFamily="18" charset="0"/>
                          </a:rPr>
                          <m:t>order</m:t>
                        </m:r>
                        <m:r>
                          <a:rPr lang="en-IN" b="0" i="0" smtClean="0">
                            <a:solidFill>
                              <a:schemeClr val="bg1"/>
                            </a:solidFill>
                            <a:latin typeface="Cambria Math" panose="02040503050406030204" pitchFamily="18" charset="0"/>
                          </a:rPr>
                          <m:t>_</m:t>
                        </m:r>
                        <m:r>
                          <m:rPr>
                            <m:sty m:val="p"/>
                          </m:rPr>
                          <a:rPr lang="en-IN" b="0" i="0" smtClean="0">
                            <a:solidFill>
                              <a:schemeClr val="bg1"/>
                            </a:solidFill>
                            <a:latin typeface="Cambria Math" panose="02040503050406030204" pitchFamily="18" charset="0"/>
                          </a:rPr>
                          <m:t>id</m:t>
                        </m:r>
                        <m:r>
                          <a:rPr lang="en-IN">
                            <a:solidFill>
                              <a:schemeClr val="bg1"/>
                            </a:solidFill>
                            <a:latin typeface="Cambria Math" panose="02040503050406030204" pitchFamily="18" charset="0"/>
                          </a:rPr>
                          <m:t>)</m:t>
                        </m:r>
                      </m:e>
                      <m:sup>
                        <m:r>
                          <a:rPr lang="en-IN">
                            <a:solidFill>
                              <a:schemeClr val="bg1"/>
                            </a:solidFill>
                            <a:latin typeface="Cambria Math" panose="02040503050406030204" pitchFamily="18" charset="0"/>
                          </a:rPr>
                          <m:t>+</m:t>
                        </m:r>
                      </m:sup>
                    </m:sSup>
                  </m:oMath>
                </a14:m>
                <a:r>
                  <a:rPr lang="en-IN" dirty="0">
                    <a:solidFill>
                      <a:schemeClr val="bg1"/>
                    </a:solidFill>
                    <a:latin typeface="Cambria Math" panose="02040503050406030204" pitchFamily="18" charset="0"/>
                    <a:ea typeface="Cambria Math" panose="02040503050406030204" pitchFamily="18" charset="0"/>
                  </a:rPr>
                  <a:t>= Order</a:t>
                </a:r>
              </a:p>
              <a:p>
                <a:r>
                  <a:rPr lang="en-IN" dirty="0">
                    <a:solidFill>
                      <a:schemeClr val="bg1"/>
                    </a:solidFill>
                    <a:latin typeface="Cambria Math" panose="02040503050406030204" pitchFamily="18" charset="0"/>
                    <a:ea typeface="Cambria Math" panose="02040503050406030204" pitchFamily="18" charset="0"/>
                  </a:rPr>
                  <a:t>Primary key = </a:t>
                </a:r>
                <a:r>
                  <a:rPr lang="en-IN" u="sng" dirty="0" err="1">
                    <a:solidFill>
                      <a:schemeClr val="bg1"/>
                    </a:solidFill>
                    <a:latin typeface="Cambria Math" panose="02040503050406030204" pitchFamily="18" charset="0"/>
                    <a:ea typeface="Cambria Math" panose="02040503050406030204" pitchFamily="18" charset="0"/>
                  </a:rPr>
                  <a:t>order_id</a:t>
                </a:r>
                <a:endParaRPr lang="en-IN" u="sng" dirty="0">
                  <a:solidFill>
                    <a:schemeClr val="bg1"/>
                  </a:solidFill>
                  <a:latin typeface="Cambria Math" panose="02040503050406030204" pitchFamily="18" charset="0"/>
                  <a:ea typeface="Cambria Math" panose="02040503050406030204" pitchFamily="18" charset="0"/>
                </a:endParaRPr>
              </a:p>
              <a:p>
                <a:r>
                  <a:rPr lang="en-IN" dirty="0">
                    <a:solidFill>
                      <a:schemeClr val="bg1"/>
                    </a:solidFill>
                    <a:latin typeface="Cambria Math" panose="02040503050406030204" pitchFamily="18" charset="0"/>
                    <a:ea typeface="Cambria Math" panose="02040503050406030204" pitchFamily="18" charset="0"/>
                  </a:rPr>
                  <a:t>Foreign key = </a:t>
                </a:r>
                <a:r>
                  <a:rPr lang="en-IN" dirty="0" err="1">
                    <a:solidFill>
                      <a:schemeClr val="bg1"/>
                    </a:solidFill>
                    <a:latin typeface="Cambria Math" panose="02040503050406030204" pitchFamily="18" charset="0"/>
                    <a:ea typeface="Cambria Math" panose="02040503050406030204" pitchFamily="18" charset="0"/>
                  </a:rPr>
                  <a:t>emp_id,cid</a:t>
                </a:r>
                <a:endParaRPr lang="en-IN" dirty="0">
                  <a:solidFill>
                    <a:schemeClr val="bg1"/>
                  </a:solidFill>
                  <a:latin typeface="Cambria Math" panose="02040503050406030204" pitchFamily="18" charset="0"/>
                  <a:ea typeface="Cambria Math" panose="02040503050406030204" pitchFamily="18" charset="0"/>
                </a:endParaRPr>
              </a:p>
              <a:p>
                <a:endParaRPr lang="en-IN" dirty="0"/>
              </a:p>
            </p:txBody>
          </p:sp>
        </mc:Choice>
        <mc:Fallback>
          <p:sp>
            <p:nvSpPr>
              <p:cNvPr id="11" name="TextBox 10">
                <a:extLst>
                  <a:ext uri="{FF2B5EF4-FFF2-40B4-BE49-F238E27FC236}">
                    <a16:creationId xmlns:a16="http://schemas.microsoft.com/office/drawing/2014/main" id="{62817F51-8D00-407E-8951-2B59F16339B0}"/>
                  </a:ext>
                </a:extLst>
              </p:cNvPr>
              <p:cNvSpPr txBox="1">
                <a:spLocks noRot="1" noChangeAspect="1" noMove="1" noResize="1" noEditPoints="1" noAdjustHandles="1" noChangeArrowheads="1" noChangeShapeType="1" noTextEdit="1"/>
              </p:cNvSpPr>
              <p:nvPr/>
            </p:nvSpPr>
            <p:spPr>
              <a:xfrm>
                <a:off x="9587982" y="4893013"/>
                <a:ext cx="2637728" cy="1200329"/>
              </a:xfrm>
              <a:prstGeom prst="rect">
                <a:avLst/>
              </a:prstGeom>
              <a:blipFill>
                <a:blip r:embed="rId5"/>
                <a:stretch>
                  <a:fillRect l="-2079" t="-3553" r="-1848"/>
                </a:stretch>
              </a:blipFill>
            </p:spPr>
            <p:txBody>
              <a:bodyPr/>
              <a:lstStyle/>
              <a:p>
                <a:r>
                  <a:rPr lang="en-IN">
                    <a:noFill/>
                  </a:rPr>
                  <a:t> </a:t>
                </a:r>
              </a:p>
            </p:txBody>
          </p:sp>
        </mc:Fallback>
      </mc:AlternateContent>
    </p:spTree>
    <p:extLst>
      <p:ext uri="{BB962C8B-B14F-4D97-AF65-F5344CB8AC3E}">
        <p14:creationId xmlns:p14="http://schemas.microsoft.com/office/powerpoint/2010/main" val="2496732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1BDA-5F0D-45D2-B8FD-0139E2803603}"/>
              </a:ext>
            </a:extLst>
          </p:cNvPr>
          <p:cNvSpPr>
            <a:spLocks noGrp="1"/>
          </p:cNvSpPr>
          <p:nvPr>
            <p:ph type="title"/>
          </p:nvPr>
        </p:nvSpPr>
        <p:spPr/>
        <p:txBody>
          <a:bodyPr/>
          <a:lstStyle/>
          <a:p>
            <a:r>
              <a:rPr lang="en-IN" b="1" dirty="0"/>
              <a:t>CONTD…</a:t>
            </a:r>
          </a:p>
        </p:txBody>
      </p:sp>
      <p:pic>
        <p:nvPicPr>
          <p:cNvPr id="5" name="Content Placeholder 4">
            <a:extLst>
              <a:ext uri="{FF2B5EF4-FFF2-40B4-BE49-F238E27FC236}">
                <a16:creationId xmlns:a16="http://schemas.microsoft.com/office/drawing/2014/main" id="{E0E8BA65-9653-4D35-B1F1-241406E37B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3020" y="1716374"/>
            <a:ext cx="5486400" cy="4708187"/>
          </a:xfr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A81A43B-3FCE-440F-AB58-6DBA3F22A06A}"/>
                  </a:ext>
                </a:extLst>
              </p:cNvPr>
              <p:cNvSpPr txBox="1"/>
              <p:nvPr/>
            </p:nvSpPr>
            <p:spPr>
              <a:xfrm>
                <a:off x="5739319" y="4503906"/>
                <a:ext cx="2752928" cy="923330"/>
              </a:xfrm>
              <a:prstGeom prst="rect">
                <a:avLst/>
              </a:prstGeom>
              <a:noFill/>
            </p:spPr>
            <p:txBody>
              <a:bodyPr wrap="square" rtlCol="0">
                <a:spAutoFit/>
              </a:bodyPr>
              <a:lstStyle/>
              <a:p>
                <a14:m>
                  <m:oMath xmlns:m="http://schemas.openxmlformats.org/officeDocument/2006/math">
                    <m:sSup>
                      <m:sSupPr>
                        <m:ctrlPr>
                          <a:rPr lang="en-IN" i="1" smtClean="0">
                            <a:solidFill>
                              <a:schemeClr val="bg1"/>
                            </a:solidFill>
                            <a:latin typeface="Cambria Math" panose="02040503050406030204" pitchFamily="18" charset="0"/>
                          </a:rPr>
                        </m:ctrlPr>
                      </m:sSupPr>
                      <m:e>
                        <m:r>
                          <a:rPr lang="en-IN">
                            <a:solidFill>
                              <a:schemeClr val="bg1"/>
                            </a:solidFill>
                            <a:latin typeface="Cambria Math" panose="02040503050406030204" pitchFamily="18" charset="0"/>
                          </a:rPr>
                          <m:t>(</m:t>
                        </m:r>
                        <m:r>
                          <m:rPr>
                            <m:sty m:val="p"/>
                          </m:rPr>
                          <a:rPr lang="en-IN" b="0" i="0" smtClean="0">
                            <a:solidFill>
                              <a:schemeClr val="bg1"/>
                            </a:solidFill>
                            <a:latin typeface="Cambria Math" panose="02040503050406030204" pitchFamily="18" charset="0"/>
                          </a:rPr>
                          <m:t>emp</m:t>
                        </m:r>
                        <m:r>
                          <a:rPr lang="en-IN" b="0" i="0" smtClean="0">
                            <a:solidFill>
                              <a:schemeClr val="bg1"/>
                            </a:solidFill>
                            <a:latin typeface="Cambria Math" panose="02040503050406030204" pitchFamily="18" charset="0"/>
                          </a:rPr>
                          <m:t>_</m:t>
                        </m:r>
                        <m:r>
                          <m:rPr>
                            <m:sty m:val="p"/>
                          </m:rPr>
                          <a:rPr lang="en-IN" b="0" i="0" smtClean="0">
                            <a:solidFill>
                              <a:schemeClr val="bg1"/>
                            </a:solidFill>
                            <a:latin typeface="Cambria Math" panose="02040503050406030204" pitchFamily="18" charset="0"/>
                          </a:rPr>
                          <m:t>id</m:t>
                        </m:r>
                        <m:r>
                          <a:rPr lang="en-IN">
                            <a:solidFill>
                              <a:schemeClr val="bg1"/>
                            </a:solidFill>
                            <a:latin typeface="Cambria Math" panose="02040503050406030204" pitchFamily="18" charset="0"/>
                          </a:rPr>
                          <m:t>)</m:t>
                        </m:r>
                      </m:e>
                      <m:sup>
                        <m:r>
                          <a:rPr lang="en-IN">
                            <a:solidFill>
                              <a:schemeClr val="bg1"/>
                            </a:solidFill>
                            <a:latin typeface="Cambria Math" panose="02040503050406030204" pitchFamily="18" charset="0"/>
                          </a:rPr>
                          <m:t>+</m:t>
                        </m:r>
                      </m:sup>
                    </m:sSup>
                  </m:oMath>
                </a14:m>
                <a:r>
                  <a:rPr lang="en-IN" dirty="0">
                    <a:solidFill>
                      <a:schemeClr val="bg1"/>
                    </a:solidFill>
                    <a:latin typeface="Cambria Math" panose="02040503050406030204" pitchFamily="18" charset="0"/>
                    <a:ea typeface="Cambria Math" panose="02040503050406030204" pitchFamily="18" charset="0"/>
                  </a:rPr>
                  <a:t>= </a:t>
                </a:r>
                <a:r>
                  <a:rPr lang="en-IN" dirty="0" err="1">
                    <a:solidFill>
                      <a:schemeClr val="bg1"/>
                    </a:solidFill>
                    <a:latin typeface="Cambria Math" panose="02040503050406030204" pitchFamily="18" charset="0"/>
                    <a:ea typeface="Cambria Math" panose="02040503050406030204" pitchFamily="18" charset="0"/>
                  </a:rPr>
                  <a:t>Delivery_boy</a:t>
                </a:r>
                <a:endParaRPr lang="en-IN" dirty="0">
                  <a:solidFill>
                    <a:schemeClr val="bg1"/>
                  </a:solidFill>
                  <a:latin typeface="Cambria Math" panose="02040503050406030204" pitchFamily="18" charset="0"/>
                  <a:ea typeface="Cambria Math" panose="02040503050406030204" pitchFamily="18" charset="0"/>
                </a:endParaRPr>
              </a:p>
              <a:p>
                <a:r>
                  <a:rPr lang="en-IN" dirty="0">
                    <a:solidFill>
                      <a:schemeClr val="bg1"/>
                    </a:solidFill>
                    <a:latin typeface="Cambria Math" panose="02040503050406030204" pitchFamily="18" charset="0"/>
                    <a:ea typeface="Cambria Math" panose="02040503050406030204" pitchFamily="18" charset="0"/>
                  </a:rPr>
                  <a:t>Foreign key = </a:t>
                </a:r>
                <a:r>
                  <a:rPr lang="en-IN" dirty="0" err="1">
                    <a:solidFill>
                      <a:schemeClr val="bg1"/>
                    </a:solidFill>
                    <a:latin typeface="Cambria Math" panose="02040503050406030204" pitchFamily="18" charset="0"/>
                    <a:ea typeface="Cambria Math" panose="02040503050406030204" pitchFamily="18" charset="0"/>
                  </a:rPr>
                  <a:t>emp_id</a:t>
                </a:r>
                <a:endParaRPr lang="en-IN" dirty="0">
                  <a:solidFill>
                    <a:schemeClr val="bg1"/>
                  </a:solidFill>
                  <a:latin typeface="Cambria Math" panose="02040503050406030204" pitchFamily="18" charset="0"/>
                  <a:ea typeface="Cambria Math" panose="02040503050406030204" pitchFamily="18" charset="0"/>
                </a:endParaRPr>
              </a:p>
              <a:p>
                <a:endParaRPr lang="en-IN" dirty="0"/>
              </a:p>
            </p:txBody>
          </p:sp>
        </mc:Choice>
        <mc:Fallback>
          <p:sp>
            <p:nvSpPr>
              <p:cNvPr id="6" name="TextBox 5">
                <a:extLst>
                  <a:ext uri="{FF2B5EF4-FFF2-40B4-BE49-F238E27FC236}">
                    <a16:creationId xmlns:a16="http://schemas.microsoft.com/office/drawing/2014/main" id="{5A81A43B-3FCE-440F-AB58-6DBA3F22A06A}"/>
                  </a:ext>
                </a:extLst>
              </p:cNvPr>
              <p:cNvSpPr txBox="1">
                <a:spLocks noRot="1" noChangeAspect="1" noMove="1" noResize="1" noEditPoints="1" noAdjustHandles="1" noChangeArrowheads="1" noChangeShapeType="1" noTextEdit="1"/>
              </p:cNvSpPr>
              <p:nvPr/>
            </p:nvSpPr>
            <p:spPr>
              <a:xfrm>
                <a:off x="5739319" y="4503906"/>
                <a:ext cx="2752928" cy="923330"/>
              </a:xfrm>
              <a:prstGeom prst="rect">
                <a:avLst/>
              </a:prstGeom>
              <a:blipFill>
                <a:blip r:embed="rId3"/>
                <a:stretch>
                  <a:fillRect l="-1770" t="-463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585181E-CEE8-4599-8196-C0398023B0FD}"/>
                  </a:ext>
                </a:extLst>
              </p:cNvPr>
              <p:cNvSpPr txBox="1"/>
              <p:nvPr/>
            </p:nvSpPr>
            <p:spPr>
              <a:xfrm>
                <a:off x="8939718" y="2091446"/>
                <a:ext cx="3365771" cy="923330"/>
              </a:xfrm>
              <a:prstGeom prst="rect">
                <a:avLst/>
              </a:prstGeom>
              <a:noFill/>
            </p:spPr>
            <p:txBody>
              <a:bodyPr wrap="square" rtlCol="0">
                <a:spAutoFit/>
              </a:bodyPr>
              <a:lstStyle/>
              <a:p>
                <a14:m>
                  <m:oMath xmlns:m="http://schemas.openxmlformats.org/officeDocument/2006/math">
                    <m:sSup>
                      <m:sSupPr>
                        <m:ctrlPr>
                          <a:rPr lang="en-IN" i="1" smtClean="0">
                            <a:solidFill>
                              <a:schemeClr val="bg1"/>
                            </a:solidFill>
                            <a:latin typeface="Cambria Math" panose="02040503050406030204" pitchFamily="18" charset="0"/>
                          </a:rPr>
                        </m:ctrlPr>
                      </m:sSupPr>
                      <m:e>
                        <m:r>
                          <a:rPr lang="en-IN">
                            <a:solidFill>
                              <a:schemeClr val="bg1"/>
                            </a:solidFill>
                            <a:latin typeface="Cambria Math" panose="02040503050406030204" pitchFamily="18" charset="0"/>
                          </a:rPr>
                          <m:t>(</m:t>
                        </m:r>
                        <m:r>
                          <m:rPr>
                            <m:sty m:val="p"/>
                          </m:rPr>
                          <a:rPr lang="en-IN" b="0" i="0" smtClean="0">
                            <a:solidFill>
                              <a:schemeClr val="bg1"/>
                            </a:solidFill>
                            <a:latin typeface="Cambria Math" panose="02040503050406030204" pitchFamily="18" charset="0"/>
                          </a:rPr>
                          <m:t>emp</m:t>
                        </m:r>
                        <m:r>
                          <a:rPr lang="en-IN" b="0" i="0" smtClean="0">
                            <a:solidFill>
                              <a:schemeClr val="bg1"/>
                            </a:solidFill>
                            <a:latin typeface="Cambria Math" panose="02040503050406030204" pitchFamily="18" charset="0"/>
                          </a:rPr>
                          <m:t>_</m:t>
                        </m:r>
                        <m:r>
                          <m:rPr>
                            <m:sty m:val="p"/>
                          </m:rPr>
                          <a:rPr lang="en-IN" b="0" i="0" smtClean="0">
                            <a:solidFill>
                              <a:schemeClr val="bg1"/>
                            </a:solidFill>
                            <a:latin typeface="Cambria Math" panose="02040503050406030204" pitchFamily="18" charset="0"/>
                          </a:rPr>
                          <m:t>id</m:t>
                        </m:r>
                        <m:r>
                          <a:rPr lang="en-IN">
                            <a:solidFill>
                              <a:schemeClr val="bg1"/>
                            </a:solidFill>
                            <a:latin typeface="Cambria Math" panose="02040503050406030204" pitchFamily="18" charset="0"/>
                          </a:rPr>
                          <m:t>)</m:t>
                        </m:r>
                      </m:e>
                      <m:sup>
                        <m:r>
                          <a:rPr lang="en-IN">
                            <a:solidFill>
                              <a:schemeClr val="bg1"/>
                            </a:solidFill>
                            <a:latin typeface="Cambria Math" panose="02040503050406030204" pitchFamily="18" charset="0"/>
                          </a:rPr>
                          <m:t>+</m:t>
                        </m:r>
                      </m:sup>
                    </m:sSup>
                  </m:oMath>
                </a14:m>
                <a:r>
                  <a:rPr lang="en-IN" dirty="0">
                    <a:solidFill>
                      <a:schemeClr val="bg1"/>
                    </a:solidFill>
                    <a:latin typeface="Cambria Math" panose="02040503050406030204" pitchFamily="18" charset="0"/>
                    <a:ea typeface="Cambria Math" panose="02040503050406030204" pitchFamily="18" charset="0"/>
                  </a:rPr>
                  <a:t>= </a:t>
                </a:r>
                <a:r>
                  <a:rPr lang="en-IN" dirty="0" err="1">
                    <a:solidFill>
                      <a:schemeClr val="bg1"/>
                    </a:solidFill>
                    <a:latin typeface="Cambria Math" panose="02040503050406030204" pitchFamily="18" charset="0"/>
                    <a:ea typeface="Cambria Math" panose="02040503050406030204" pitchFamily="18" charset="0"/>
                  </a:rPr>
                  <a:t>Customer_support</a:t>
                </a:r>
                <a:endParaRPr lang="en-IN" dirty="0">
                  <a:solidFill>
                    <a:schemeClr val="bg1"/>
                  </a:solidFill>
                  <a:latin typeface="Cambria Math" panose="02040503050406030204" pitchFamily="18" charset="0"/>
                  <a:ea typeface="Cambria Math" panose="02040503050406030204" pitchFamily="18" charset="0"/>
                </a:endParaRPr>
              </a:p>
              <a:p>
                <a:r>
                  <a:rPr lang="en-IN" dirty="0">
                    <a:solidFill>
                      <a:schemeClr val="bg1"/>
                    </a:solidFill>
                    <a:latin typeface="Cambria Math" panose="02040503050406030204" pitchFamily="18" charset="0"/>
                    <a:ea typeface="Cambria Math" panose="02040503050406030204" pitchFamily="18" charset="0"/>
                  </a:rPr>
                  <a:t>Foreign key = </a:t>
                </a:r>
                <a:r>
                  <a:rPr lang="en-IN" dirty="0" err="1">
                    <a:solidFill>
                      <a:schemeClr val="bg1"/>
                    </a:solidFill>
                    <a:latin typeface="Cambria Math" panose="02040503050406030204" pitchFamily="18" charset="0"/>
                    <a:ea typeface="Cambria Math" panose="02040503050406030204" pitchFamily="18" charset="0"/>
                  </a:rPr>
                  <a:t>emp_id</a:t>
                </a:r>
                <a:endParaRPr lang="en-IN" dirty="0">
                  <a:solidFill>
                    <a:schemeClr val="bg1"/>
                  </a:solidFill>
                  <a:latin typeface="Cambria Math" panose="02040503050406030204" pitchFamily="18" charset="0"/>
                  <a:ea typeface="Cambria Math" panose="02040503050406030204" pitchFamily="18" charset="0"/>
                </a:endParaRPr>
              </a:p>
              <a:p>
                <a:endParaRPr lang="en-IN" dirty="0"/>
              </a:p>
            </p:txBody>
          </p:sp>
        </mc:Choice>
        <mc:Fallback>
          <p:sp>
            <p:nvSpPr>
              <p:cNvPr id="7" name="TextBox 6">
                <a:extLst>
                  <a:ext uri="{FF2B5EF4-FFF2-40B4-BE49-F238E27FC236}">
                    <a16:creationId xmlns:a16="http://schemas.microsoft.com/office/drawing/2014/main" id="{7585181E-CEE8-4599-8196-C0398023B0FD}"/>
                  </a:ext>
                </a:extLst>
              </p:cNvPr>
              <p:cNvSpPr txBox="1">
                <a:spLocks noRot="1" noChangeAspect="1" noMove="1" noResize="1" noEditPoints="1" noAdjustHandles="1" noChangeArrowheads="1" noChangeShapeType="1" noTextEdit="1"/>
              </p:cNvSpPr>
              <p:nvPr/>
            </p:nvSpPr>
            <p:spPr>
              <a:xfrm>
                <a:off x="8939718" y="2091446"/>
                <a:ext cx="3365771" cy="923330"/>
              </a:xfrm>
              <a:prstGeom prst="rect">
                <a:avLst/>
              </a:prstGeom>
              <a:blipFill>
                <a:blip r:embed="rId4"/>
                <a:stretch>
                  <a:fillRect l="-1447" t="-3947"/>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F98385B3-B3AE-426A-A78B-D26E18F6AB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2502" y="1716373"/>
            <a:ext cx="2383277" cy="1503481"/>
          </a:xfrm>
          <a:prstGeom prst="rect">
            <a:avLst/>
          </a:prstGeom>
        </p:spPr>
      </p:pic>
      <p:sp>
        <p:nvSpPr>
          <p:cNvPr id="3" name="TextBox 2">
            <a:extLst>
              <a:ext uri="{FF2B5EF4-FFF2-40B4-BE49-F238E27FC236}">
                <a16:creationId xmlns:a16="http://schemas.microsoft.com/office/drawing/2014/main" id="{3CC6D5A0-A867-424D-93A3-3F1D32D0BCA5}"/>
              </a:ext>
            </a:extLst>
          </p:cNvPr>
          <p:cNvSpPr txBox="1"/>
          <p:nvPr/>
        </p:nvSpPr>
        <p:spPr>
          <a:xfrm>
            <a:off x="1048966" y="2168629"/>
            <a:ext cx="2383277" cy="369332"/>
          </a:xfrm>
          <a:prstGeom prst="rect">
            <a:avLst/>
          </a:prstGeom>
          <a:noFill/>
        </p:spPr>
        <p:txBody>
          <a:bodyPr wrap="square" rtlCol="0">
            <a:spAutoFit/>
          </a:bodyPr>
          <a:lstStyle/>
          <a:p>
            <a:r>
              <a:rPr lang="en-IN" dirty="0">
                <a:solidFill>
                  <a:schemeClr val="bg1"/>
                </a:solidFill>
              </a:rPr>
              <a:t>Primary key = </a:t>
            </a:r>
            <a:r>
              <a:rPr lang="en-IN" dirty="0" err="1">
                <a:solidFill>
                  <a:schemeClr val="bg1"/>
                </a:solidFill>
              </a:rPr>
              <a:t>emp_id</a:t>
            </a:r>
            <a:endParaRPr lang="en-IN" dirty="0">
              <a:solidFill>
                <a:schemeClr val="bg1"/>
              </a:solidFill>
            </a:endParaRPr>
          </a:p>
        </p:txBody>
      </p:sp>
    </p:spTree>
    <p:extLst>
      <p:ext uri="{BB962C8B-B14F-4D97-AF65-F5344CB8AC3E}">
        <p14:creationId xmlns:p14="http://schemas.microsoft.com/office/powerpoint/2010/main" val="3752493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B397-D694-4374-A417-569C60BBD482}"/>
              </a:ext>
            </a:extLst>
          </p:cNvPr>
          <p:cNvSpPr>
            <a:spLocks noGrp="1"/>
          </p:cNvSpPr>
          <p:nvPr>
            <p:ph type="title"/>
          </p:nvPr>
        </p:nvSpPr>
        <p:spPr/>
        <p:txBody>
          <a:bodyPr/>
          <a:lstStyle/>
          <a:p>
            <a:r>
              <a:rPr lang="en-IN" b="1" dirty="0"/>
              <a:t>AFTER 2</a:t>
            </a:r>
            <a:r>
              <a:rPr lang="en-IN" b="1" baseline="30000" dirty="0"/>
              <a:t>nd</a:t>
            </a:r>
            <a:r>
              <a:rPr lang="en-IN" b="1" dirty="0"/>
              <a:t>  NORMAL FORM</a:t>
            </a:r>
          </a:p>
        </p:txBody>
      </p:sp>
      <p:pic>
        <p:nvPicPr>
          <p:cNvPr id="16" name="Content Placeholder 15">
            <a:extLst>
              <a:ext uri="{FF2B5EF4-FFF2-40B4-BE49-F238E27FC236}">
                <a16:creationId xmlns:a16="http://schemas.microsoft.com/office/drawing/2014/main" id="{F681CD26-319E-458D-B52B-4D068DECAF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104" y="1819276"/>
            <a:ext cx="1824037" cy="4676774"/>
          </a:xfrm>
        </p:spPr>
      </p:pic>
      <p:pic>
        <p:nvPicPr>
          <p:cNvPr id="18" name="Picture 17">
            <a:extLst>
              <a:ext uri="{FF2B5EF4-FFF2-40B4-BE49-F238E27FC236}">
                <a16:creationId xmlns:a16="http://schemas.microsoft.com/office/drawing/2014/main" id="{71E33E3B-C761-4510-AD5C-2AC278108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0417" y="1819276"/>
            <a:ext cx="1824037" cy="4429124"/>
          </a:xfrm>
          <a:prstGeom prst="rect">
            <a:avLst/>
          </a:prstGeom>
        </p:spPr>
      </p:pic>
      <p:sp>
        <p:nvSpPr>
          <p:cNvPr id="5" name="TextBox 4">
            <a:extLst>
              <a:ext uri="{FF2B5EF4-FFF2-40B4-BE49-F238E27FC236}">
                <a16:creationId xmlns:a16="http://schemas.microsoft.com/office/drawing/2014/main" id="{91E752D9-1A66-41F1-97FC-E5CB8685264C}"/>
              </a:ext>
            </a:extLst>
          </p:cNvPr>
          <p:cNvSpPr txBox="1"/>
          <p:nvPr/>
        </p:nvSpPr>
        <p:spPr>
          <a:xfrm>
            <a:off x="2670034" y="2140085"/>
            <a:ext cx="4312347" cy="923330"/>
          </a:xfrm>
          <a:prstGeom prst="rect">
            <a:avLst/>
          </a:prstGeom>
          <a:noFill/>
        </p:spPr>
        <p:txBody>
          <a:bodyPr wrap="square" rtlCol="0">
            <a:spAutoFit/>
          </a:bodyPr>
          <a:lstStyle/>
          <a:p>
            <a:r>
              <a:rPr lang="en-IN" dirty="0" err="1">
                <a:solidFill>
                  <a:schemeClr val="bg1"/>
                </a:solidFill>
                <a:latin typeface="Cambria Math" panose="02040503050406030204" pitchFamily="18" charset="0"/>
                <a:ea typeface="Cambria Math" panose="02040503050406030204" pitchFamily="18" charset="0"/>
              </a:rPr>
              <a:t>cid</a:t>
            </a:r>
            <a:r>
              <a:rPr lang="en-IN" dirty="0">
                <a:solidFill>
                  <a:schemeClr val="bg1"/>
                </a:solidFill>
                <a:latin typeface="Cambria Math" panose="02040503050406030204" pitchFamily="18" charset="0"/>
                <a:ea typeface="Cambria Math" panose="02040503050406030204" pitchFamily="18" charset="0"/>
              </a:rPr>
              <a:t> -&gt; email, password</a:t>
            </a:r>
          </a:p>
          <a:p>
            <a:r>
              <a:rPr lang="en-IN" dirty="0">
                <a:solidFill>
                  <a:schemeClr val="bg1"/>
                </a:solidFill>
                <a:latin typeface="Cambria Math" panose="02040503050406030204" pitchFamily="18" charset="0"/>
                <a:ea typeface="Cambria Math" panose="02040503050406030204" pitchFamily="18" charset="0"/>
              </a:rPr>
              <a:t>email -&gt; name, </a:t>
            </a:r>
            <a:r>
              <a:rPr lang="en-IN" dirty="0" err="1">
                <a:solidFill>
                  <a:schemeClr val="bg1"/>
                </a:solidFill>
                <a:latin typeface="Cambria Math" panose="02040503050406030204" pitchFamily="18" charset="0"/>
                <a:ea typeface="Cambria Math" panose="02040503050406030204" pitchFamily="18" charset="0"/>
              </a:rPr>
              <a:t>phone_no</a:t>
            </a:r>
            <a:r>
              <a:rPr lang="en-IN" dirty="0">
                <a:solidFill>
                  <a:schemeClr val="bg1"/>
                </a:solidFill>
                <a:latin typeface="Cambria Math" panose="02040503050406030204" pitchFamily="18" charset="0"/>
                <a:ea typeface="Cambria Math" panose="02040503050406030204" pitchFamily="18" charset="0"/>
              </a:rPr>
              <a:t>, address</a:t>
            </a:r>
          </a:p>
          <a:p>
            <a:r>
              <a:rPr lang="en-IN" dirty="0">
                <a:solidFill>
                  <a:schemeClr val="bg1"/>
                </a:solidFill>
                <a:latin typeface="Cambria Math" panose="02040503050406030204" pitchFamily="18" charset="0"/>
                <a:ea typeface="Cambria Math" panose="02040503050406030204" pitchFamily="18" charset="0"/>
              </a:rPr>
              <a:t>Primary key = </a:t>
            </a:r>
            <a:r>
              <a:rPr lang="en-IN" u="sng" dirty="0" err="1">
                <a:solidFill>
                  <a:schemeClr val="bg1"/>
                </a:solidFill>
                <a:latin typeface="Cambria Math" panose="02040503050406030204" pitchFamily="18" charset="0"/>
                <a:ea typeface="Cambria Math" panose="02040503050406030204" pitchFamily="18" charset="0"/>
              </a:rPr>
              <a:t>cid</a:t>
            </a:r>
            <a:endParaRPr lang="en-IN" u="sng" dirty="0">
              <a:solidFill>
                <a:schemeClr val="bg1"/>
              </a:solidFill>
              <a:latin typeface="Cambria Math" panose="02040503050406030204" pitchFamily="18" charset="0"/>
              <a:ea typeface="Cambria Math" panose="02040503050406030204" pitchFamily="18" charset="0"/>
            </a:endParaRPr>
          </a:p>
        </p:txBody>
      </p:sp>
      <p:sp>
        <p:nvSpPr>
          <p:cNvPr id="9" name="TextBox 8">
            <a:extLst>
              <a:ext uri="{FF2B5EF4-FFF2-40B4-BE49-F238E27FC236}">
                <a16:creationId xmlns:a16="http://schemas.microsoft.com/office/drawing/2014/main" id="{7C3E6B06-0922-4952-9101-9956399717A6}"/>
              </a:ext>
            </a:extLst>
          </p:cNvPr>
          <p:cNvSpPr txBox="1"/>
          <p:nvPr/>
        </p:nvSpPr>
        <p:spPr>
          <a:xfrm>
            <a:off x="2604018" y="4727642"/>
            <a:ext cx="4429996" cy="923330"/>
          </a:xfrm>
          <a:prstGeom prst="rect">
            <a:avLst/>
          </a:prstGeom>
          <a:noFill/>
        </p:spPr>
        <p:txBody>
          <a:bodyPr wrap="square" rtlCol="0">
            <a:spAutoFit/>
          </a:bodyPr>
          <a:lstStyle/>
          <a:p>
            <a:r>
              <a:rPr lang="en-IN" dirty="0">
                <a:solidFill>
                  <a:schemeClr val="bg1"/>
                </a:solidFill>
                <a:latin typeface="Cambria Math" panose="02040503050406030204" pitchFamily="18" charset="0"/>
                <a:ea typeface="Cambria Math" panose="02040503050406030204" pitchFamily="18" charset="0"/>
              </a:rPr>
              <a:t>rid -&gt; email, password, </a:t>
            </a:r>
            <a:r>
              <a:rPr lang="en-IN" dirty="0" err="1">
                <a:solidFill>
                  <a:schemeClr val="bg1"/>
                </a:solidFill>
                <a:latin typeface="Cambria Math" panose="02040503050406030204" pitchFamily="18" charset="0"/>
                <a:ea typeface="Cambria Math" panose="02040503050406030204" pitchFamily="18" charset="0"/>
              </a:rPr>
              <a:t>phone_no</a:t>
            </a:r>
            <a:r>
              <a:rPr lang="en-IN" dirty="0">
                <a:solidFill>
                  <a:schemeClr val="bg1"/>
                </a:solidFill>
                <a:latin typeface="Cambria Math" panose="02040503050406030204" pitchFamily="18" charset="0"/>
                <a:ea typeface="Cambria Math" panose="02040503050406030204" pitchFamily="18" charset="0"/>
              </a:rPr>
              <a:t>, address </a:t>
            </a:r>
          </a:p>
          <a:p>
            <a:r>
              <a:rPr lang="en-IN" dirty="0">
                <a:solidFill>
                  <a:schemeClr val="bg1"/>
                </a:solidFill>
                <a:latin typeface="Cambria Math" panose="02040503050406030204" pitchFamily="18" charset="0"/>
                <a:ea typeface="Cambria Math" panose="02040503050406030204" pitchFamily="18" charset="0"/>
              </a:rPr>
              <a:t>email -&gt; name, rating</a:t>
            </a:r>
          </a:p>
          <a:p>
            <a:r>
              <a:rPr lang="en-IN" dirty="0">
                <a:solidFill>
                  <a:schemeClr val="bg1"/>
                </a:solidFill>
                <a:latin typeface="Cambria Math" panose="02040503050406030204" pitchFamily="18" charset="0"/>
                <a:ea typeface="Cambria Math" panose="02040503050406030204" pitchFamily="18" charset="0"/>
              </a:rPr>
              <a:t>Primary key = </a:t>
            </a:r>
            <a:r>
              <a:rPr lang="en-IN" u="sng" dirty="0">
                <a:solidFill>
                  <a:schemeClr val="bg1"/>
                </a:solidFill>
                <a:latin typeface="Cambria Math" panose="02040503050406030204" pitchFamily="18" charset="0"/>
                <a:ea typeface="Cambria Math" panose="02040503050406030204" pitchFamily="18" charset="0"/>
              </a:rPr>
              <a:t>rid</a:t>
            </a:r>
            <a:endParaRPr lang="en-IN" dirty="0">
              <a:solidFill>
                <a:schemeClr val="bg1"/>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3F782E3-BD99-47DE-8C93-BFB7B9EA0E99}"/>
                  </a:ext>
                </a:extLst>
              </p:cNvPr>
              <p:cNvSpPr txBox="1"/>
              <p:nvPr/>
            </p:nvSpPr>
            <p:spPr>
              <a:xfrm>
                <a:off x="9420229" y="2169268"/>
                <a:ext cx="2586095" cy="646331"/>
              </a:xfrm>
              <a:prstGeom prst="rect">
                <a:avLst/>
              </a:prstGeom>
              <a:noFill/>
            </p:spPr>
            <p:txBody>
              <a:bodyPr wrap="square" rtlCol="0">
                <a:spAutoFit/>
              </a:bodyPr>
              <a:lstStyle/>
              <a:p>
                <a14:m>
                  <m:oMath xmlns:m="http://schemas.openxmlformats.org/officeDocument/2006/math">
                    <m:sSup>
                      <m:sSupPr>
                        <m:ctrlPr>
                          <a:rPr lang="en-IN" i="1" smtClean="0">
                            <a:solidFill>
                              <a:schemeClr val="bg1"/>
                            </a:solidFill>
                            <a:latin typeface="Cambria Math" panose="02040503050406030204" pitchFamily="18" charset="0"/>
                          </a:rPr>
                        </m:ctrlPr>
                      </m:sSupPr>
                      <m:e>
                        <m:r>
                          <a:rPr lang="en-IN" b="0" i="0" smtClean="0">
                            <a:solidFill>
                              <a:schemeClr val="bg1"/>
                            </a:solidFill>
                            <a:latin typeface="Cambria Math" panose="02040503050406030204" pitchFamily="18" charset="0"/>
                          </a:rPr>
                          <m:t>(</m:t>
                        </m:r>
                        <m:r>
                          <m:rPr>
                            <m:sty m:val="p"/>
                          </m:rPr>
                          <a:rPr lang="en-IN" b="0" i="0" smtClean="0">
                            <a:solidFill>
                              <a:schemeClr val="bg1"/>
                            </a:solidFill>
                            <a:latin typeface="Cambria Math" panose="02040503050406030204" pitchFamily="18" charset="0"/>
                          </a:rPr>
                          <m:t>item</m:t>
                        </m:r>
                        <m:r>
                          <a:rPr lang="en-IN" b="0" i="0" smtClean="0">
                            <a:solidFill>
                              <a:schemeClr val="bg1"/>
                            </a:solidFill>
                            <a:latin typeface="Cambria Math" panose="02040503050406030204" pitchFamily="18" charset="0"/>
                          </a:rPr>
                          <m:t>_</m:t>
                        </m:r>
                        <m:r>
                          <m:rPr>
                            <m:sty m:val="p"/>
                          </m:rPr>
                          <a:rPr lang="en-IN" b="0" i="0" smtClean="0">
                            <a:solidFill>
                              <a:schemeClr val="bg1"/>
                            </a:solidFill>
                            <a:latin typeface="Cambria Math" panose="02040503050406030204" pitchFamily="18" charset="0"/>
                          </a:rPr>
                          <m:t>id</m:t>
                        </m:r>
                        <m:r>
                          <a:rPr lang="en-IN" b="0" i="0" smtClean="0">
                            <a:solidFill>
                              <a:schemeClr val="bg1"/>
                            </a:solidFill>
                            <a:latin typeface="Cambria Math" panose="02040503050406030204" pitchFamily="18" charset="0"/>
                          </a:rPr>
                          <m:t>)</m:t>
                        </m:r>
                      </m:e>
                      <m:sup>
                        <m:r>
                          <a:rPr lang="en-IN" b="0" i="0" smtClean="0">
                            <a:solidFill>
                              <a:schemeClr val="bg1"/>
                            </a:solidFill>
                            <a:latin typeface="Cambria Math" panose="02040503050406030204" pitchFamily="18" charset="0"/>
                          </a:rPr>
                          <m:t>+</m:t>
                        </m:r>
                      </m:sup>
                    </m:sSup>
                  </m:oMath>
                </a14:m>
                <a:r>
                  <a:rPr lang="en-IN" dirty="0">
                    <a:solidFill>
                      <a:schemeClr val="bg1"/>
                    </a:solidFill>
                    <a:latin typeface="Cambria Math" panose="02040503050406030204" pitchFamily="18" charset="0"/>
                    <a:ea typeface="Cambria Math" panose="02040503050406030204" pitchFamily="18" charset="0"/>
                  </a:rPr>
                  <a:t>= Menu</a:t>
                </a:r>
              </a:p>
              <a:p>
                <a:r>
                  <a:rPr lang="en-IN" dirty="0">
                    <a:solidFill>
                      <a:schemeClr val="bg1"/>
                    </a:solidFill>
                    <a:latin typeface="Cambria Math" panose="02040503050406030204" pitchFamily="18" charset="0"/>
                    <a:ea typeface="Cambria Math" panose="02040503050406030204" pitchFamily="18" charset="0"/>
                  </a:rPr>
                  <a:t>Primary key = </a:t>
                </a:r>
                <a:r>
                  <a:rPr lang="en-IN" u="sng" dirty="0" err="1">
                    <a:solidFill>
                      <a:schemeClr val="bg1"/>
                    </a:solidFill>
                    <a:latin typeface="Cambria Math" panose="02040503050406030204" pitchFamily="18" charset="0"/>
                    <a:ea typeface="Cambria Math" panose="02040503050406030204" pitchFamily="18" charset="0"/>
                  </a:rPr>
                  <a:t>item_id</a:t>
                </a:r>
                <a:endParaRPr lang="en-IN" u="sng" dirty="0">
                  <a:solidFill>
                    <a:schemeClr val="bg1"/>
                  </a:solidFill>
                  <a:latin typeface="Cambria Math" panose="02040503050406030204" pitchFamily="18" charset="0"/>
                  <a:ea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83F782E3-BD99-47DE-8C93-BFB7B9EA0E99}"/>
                  </a:ext>
                </a:extLst>
              </p:cNvPr>
              <p:cNvSpPr txBox="1">
                <a:spLocks noRot="1" noChangeAspect="1" noMove="1" noResize="1" noEditPoints="1" noAdjustHandles="1" noChangeArrowheads="1" noChangeShapeType="1" noTextEdit="1"/>
              </p:cNvSpPr>
              <p:nvPr/>
            </p:nvSpPr>
            <p:spPr>
              <a:xfrm>
                <a:off x="9420229" y="2169268"/>
                <a:ext cx="2586095" cy="646331"/>
              </a:xfrm>
              <a:prstGeom prst="rect">
                <a:avLst/>
              </a:prstGeom>
              <a:blipFill>
                <a:blip r:embed="rId4"/>
                <a:stretch>
                  <a:fillRect l="-1882" t="-6604" b="-13208"/>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2817F51-8D00-407E-8951-2B59F16339B0}"/>
                  </a:ext>
                </a:extLst>
              </p:cNvPr>
              <p:cNvSpPr txBox="1"/>
              <p:nvPr/>
            </p:nvSpPr>
            <p:spPr>
              <a:xfrm>
                <a:off x="9587982" y="4893013"/>
                <a:ext cx="2637728" cy="1477328"/>
              </a:xfrm>
              <a:prstGeom prst="rect">
                <a:avLst/>
              </a:prstGeom>
              <a:noFill/>
            </p:spPr>
            <p:txBody>
              <a:bodyPr wrap="square" rtlCol="0">
                <a:spAutoFit/>
              </a:bodyPr>
              <a:lstStyle/>
              <a:p>
                <a14:m>
                  <m:oMath xmlns:m="http://schemas.openxmlformats.org/officeDocument/2006/math">
                    <m:sSup>
                      <m:sSupPr>
                        <m:ctrlPr>
                          <a:rPr lang="en-IN" i="1" smtClean="0">
                            <a:solidFill>
                              <a:schemeClr val="bg1"/>
                            </a:solidFill>
                            <a:latin typeface="Cambria Math" panose="02040503050406030204" pitchFamily="18" charset="0"/>
                          </a:rPr>
                        </m:ctrlPr>
                      </m:sSupPr>
                      <m:e>
                        <m:r>
                          <a:rPr lang="en-IN">
                            <a:solidFill>
                              <a:schemeClr val="bg1"/>
                            </a:solidFill>
                            <a:latin typeface="Cambria Math" panose="02040503050406030204" pitchFamily="18" charset="0"/>
                          </a:rPr>
                          <m:t>(</m:t>
                        </m:r>
                        <m:r>
                          <m:rPr>
                            <m:sty m:val="p"/>
                          </m:rPr>
                          <a:rPr lang="en-IN" b="0" i="0" smtClean="0">
                            <a:solidFill>
                              <a:schemeClr val="bg1"/>
                            </a:solidFill>
                            <a:latin typeface="Cambria Math" panose="02040503050406030204" pitchFamily="18" charset="0"/>
                          </a:rPr>
                          <m:t>order</m:t>
                        </m:r>
                        <m:r>
                          <a:rPr lang="en-IN" b="0" i="0" smtClean="0">
                            <a:solidFill>
                              <a:schemeClr val="bg1"/>
                            </a:solidFill>
                            <a:latin typeface="Cambria Math" panose="02040503050406030204" pitchFamily="18" charset="0"/>
                          </a:rPr>
                          <m:t>_</m:t>
                        </m:r>
                        <m:r>
                          <m:rPr>
                            <m:sty m:val="p"/>
                          </m:rPr>
                          <a:rPr lang="en-IN" b="0" i="0" smtClean="0">
                            <a:solidFill>
                              <a:schemeClr val="bg1"/>
                            </a:solidFill>
                            <a:latin typeface="Cambria Math" panose="02040503050406030204" pitchFamily="18" charset="0"/>
                          </a:rPr>
                          <m:t>id</m:t>
                        </m:r>
                        <m:r>
                          <a:rPr lang="en-IN">
                            <a:solidFill>
                              <a:schemeClr val="bg1"/>
                            </a:solidFill>
                            <a:latin typeface="Cambria Math" panose="02040503050406030204" pitchFamily="18" charset="0"/>
                          </a:rPr>
                          <m:t>)</m:t>
                        </m:r>
                      </m:e>
                      <m:sup>
                        <m:r>
                          <a:rPr lang="en-IN">
                            <a:solidFill>
                              <a:schemeClr val="bg1"/>
                            </a:solidFill>
                            <a:latin typeface="Cambria Math" panose="02040503050406030204" pitchFamily="18" charset="0"/>
                          </a:rPr>
                          <m:t>+</m:t>
                        </m:r>
                      </m:sup>
                    </m:sSup>
                  </m:oMath>
                </a14:m>
                <a:r>
                  <a:rPr lang="en-IN" dirty="0">
                    <a:solidFill>
                      <a:schemeClr val="bg1"/>
                    </a:solidFill>
                    <a:latin typeface="Cambria Math" panose="02040503050406030204" pitchFamily="18" charset="0"/>
                    <a:ea typeface="Cambria Math" panose="02040503050406030204" pitchFamily="18" charset="0"/>
                  </a:rPr>
                  <a:t>= Order</a:t>
                </a:r>
              </a:p>
              <a:p>
                <a:r>
                  <a:rPr lang="en-IN" dirty="0">
                    <a:solidFill>
                      <a:schemeClr val="bg1"/>
                    </a:solidFill>
                    <a:latin typeface="Cambria Math" panose="02040503050406030204" pitchFamily="18" charset="0"/>
                    <a:ea typeface="Cambria Math" panose="02040503050406030204" pitchFamily="18" charset="0"/>
                  </a:rPr>
                  <a:t>Primary key = </a:t>
                </a:r>
                <a:r>
                  <a:rPr lang="en-IN" u="sng" dirty="0" err="1">
                    <a:solidFill>
                      <a:schemeClr val="bg1"/>
                    </a:solidFill>
                    <a:latin typeface="Cambria Math" panose="02040503050406030204" pitchFamily="18" charset="0"/>
                    <a:ea typeface="Cambria Math" panose="02040503050406030204" pitchFamily="18" charset="0"/>
                  </a:rPr>
                  <a:t>order_id</a:t>
                </a:r>
                <a:endParaRPr lang="en-IN" u="sng" dirty="0">
                  <a:solidFill>
                    <a:schemeClr val="bg1"/>
                  </a:solidFill>
                  <a:latin typeface="Cambria Math" panose="02040503050406030204" pitchFamily="18" charset="0"/>
                  <a:ea typeface="Cambria Math" panose="02040503050406030204" pitchFamily="18" charset="0"/>
                </a:endParaRPr>
              </a:p>
              <a:p>
                <a:r>
                  <a:rPr lang="en-IN" dirty="0">
                    <a:solidFill>
                      <a:schemeClr val="bg1"/>
                    </a:solidFill>
                    <a:latin typeface="Cambria Math" panose="02040503050406030204" pitchFamily="18" charset="0"/>
                    <a:ea typeface="Cambria Math" panose="02040503050406030204" pitchFamily="18" charset="0"/>
                  </a:rPr>
                  <a:t>Foreign key = </a:t>
                </a:r>
                <a:r>
                  <a:rPr lang="en-IN" dirty="0" err="1">
                    <a:solidFill>
                      <a:schemeClr val="bg1"/>
                    </a:solidFill>
                    <a:latin typeface="Cambria Math" panose="02040503050406030204" pitchFamily="18" charset="0"/>
                    <a:ea typeface="Cambria Math" panose="02040503050406030204" pitchFamily="18" charset="0"/>
                  </a:rPr>
                  <a:t>emp_id,cid</a:t>
                </a:r>
                <a:endParaRPr lang="en-IN" dirty="0">
                  <a:solidFill>
                    <a:schemeClr val="bg1"/>
                  </a:solidFill>
                  <a:latin typeface="Cambria Math" panose="02040503050406030204" pitchFamily="18" charset="0"/>
                  <a:ea typeface="Cambria Math" panose="02040503050406030204" pitchFamily="18" charset="0"/>
                </a:endParaRPr>
              </a:p>
              <a:p>
                <a:endParaRPr lang="en-IN" dirty="0">
                  <a:solidFill>
                    <a:schemeClr val="bg1"/>
                  </a:solidFill>
                  <a:latin typeface="Cambria Math" panose="02040503050406030204" pitchFamily="18" charset="0"/>
                  <a:ea typeface="Cambria Math" panose="02040503050406030204" pitchFamily="18" charset="0"/>
                </a:endParaRPr>
              </a:p>
              <a:p>
                <a:endParaRPr lang="en-IN" dirty="0"/>
              </a:p>
            </p:txBody>
          </p:sp>
        </mc:Choice>
        <mc:Fallback>
          <p:sp>
            <p:nvSpPr>
              <p:cNvPr id="11" name="TextBox 10">
                <a:extLst>
                  <a:ext uri="{FF2B5EF4-FFF2-40B4-BE49-F238E27FC236}">
                    <a16:creationId xmlns:a16="http://schemas.microsoft.com/office/drawing/2014/main" id="{62817F51-8D00-407E-8951-2B59F16339B0}"/>
                  </a:ext>
                </a:extLst>
              </p:cNvPr>
              <p:cNvSpPr txBox="1">
                <a:spLocks noRot="1" noChangeAspect="1" noMove="1" noResize="1" noEditPoints="1" noAdjustHandles="1" noChangeArrowheads="1" noChangeShapeType="1" noTextEdit="1"/>
              </p:cNvSpPr>
              <p:nvPr/>
            </p:nvSpPr>
            <p:spPr>
              <a:xfrm>
                <a:off x="9587982" y="4893013"/>
                <a:ext cx="2637728" cy="1477328"/>
              </a:xfrm>
              <a:prstGeom prst="rect">
                <a:avLst/>
              </a:prstGeom>
              <a:blipFill>
                <a:blip r:embed="rId5"/>
                <a:stretch>
                  <a:fillRect l="-2079" t="-2893" r="-1848"/>
                </a:stretch>
              </a:blipFill>
            </p:spPr>
            <p:txBody>
              <a:bodyPr/>
              <a:lstStyle/>
              <a:p>
                <a:r>
                  <a:rPr lang="en-IN">
                    <a:noFill/>
                  </a:rPr>
                  <a:t> </a:t>
                </a:r>
              </a:p>
            </p:txBody>
          </p:sp>
        </mc:Fallback>
      </mc:AlternateContent>
    </p:spTree>
    <p:extLst>
      <p:ext uri="{BB962C8B-B14F-4D97-AF65-F5344CB8AC3E}">
        <p14:creationId xmlns:p14="http://schemas.microsoft.com/office/powerpoint/2010/main" val="161081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1BDA-5F0D-45D2-B8FD-0139E2803603}"/>
              </a:ext>
            </a:extLst>
          </p:cNvPr>
          <p:cNvSpPr>
            <a:spLocks noGrp="1"/>
          </p:cNvSpPr>
          <p:nvPr>
            <p:ph type="title"/>
          </p:nvPr>
        </p:nvSpPr>
        <p:spPr/>
        <p:txBody>
          <a:bodyPr/>
          <a:lstStyle/>
          <a:p>
            <a:r>
              <a:rPr lang="en-IN" b="1" dirty="0"/>
              <a:t>CONTD…</a:t>
            </a:r>
          </a:p>
        </p:txBody>
      </p:sp>
      <p:pic>
        <p:nvPicPr>
          <p:cNvPr id="5" name="Content Placeholder 4">
            <a:extLst>
              <a:ext uri="{FF2B5EF4-FFF2-40B4-BE49-F238E27FC236}">
                <a16:creationId xmlns:a16="http://schemas.microsoft.com/office/drawing/2014/main" id="{E0E8BA65-9653-4D35-B1F1-241406E37B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3020" y="1716374"/>
            <a:ext cx="5486400" cy="4708187"/>
          </a:xfr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A81A43B-3FCE-440F-AB58-6DBA3F22A06A}"/>
                  </a:ext>
                </a:extLst>
              </p:cNvPr>
              <p:cNvSpPr txBox="1"/>
              <p:nvPr/>
            </p:nvSpPr>
            <p:spPr>
              <a:xfrm>
                <a:off x="5739319" y="4503906"/>
                <a:ext cx="2752928" cy="923330"/>
              </a:xfrm>
              <a:prstGeom prst="rect">
                <a:avLst/>
              </a:prstGeom>
              <a:noFill/>
            </p:spPr>
            <p:txBody>
              <a:bodyPr wrap="square" rtlCol="0">
                <a:spAutoFit/>
              </a:bodyPr>
              <a:lstStyle/>
              <a:p>
                <a14:m>
                  <m:oMath xmlns:m="http://schemas.openxmlformats.org/officeDocument/2006/math">
                    <m:sSup>
                      <m:sSupPr>
                        <m:ctrlPr>
                          <a:rPr lang="en-IN" i="1" smtClean="0">
                            <a:solidFill>
                              <a:schemeClr val="bg1"/>
                            </a:solidFill>
                            <a:latin typeface="Cambria Math" panose="02040503050406030204" pitchFamily="18" charset="0"/>
                          </a:rPr>
                        </m:ctrlPr>
                      </m:sSupPr>
                      <m:e>
                        <m:r>
                          <a:rPr lang="en-IN">
                            <a:solidFill>
                              <a:schemeClr val="bg1"/>
                            </a:solidFill>
                            <a:latin typeface="Cambria Math" panose="02040503050406030204" pitchFamily="18" charset="0"/>
                          </a:rPr>
                          <m:t>(</m:t>
                        </m:r>
                        <m:r>
                          <m:rPr>
                            <m:sty m:val="p"/>
                          </m:rPr>
                          <a:rPr lang="en-IN" b="0" i="0" smtClean="0">
                            <a:solidFill>
                              <a:schemeClr val="bg1"/>
                            </a:solidFill>
                            <a:latin typeface="Cambria Math" panose="02040503050406030204" pitchFamily="18" charset="0"/>
                          </a:rPr>
                          <m:t>emp</m:t>
                        </m:r>
                        <m:r>
                          <a:rPr lang="en-IN" b="0" i="0" smtClean="0">
                            <a:solidFill>
                              <a:schemeClr val="bg1"/>
                            </a:solidFill>
                            <a:latin typeface="Cambria Math" panose="02040503050406030204" pitchFamily="18" charset="0"/>
                          </a:rPr>
                          <m:t>_</m:t>
                        </m:r>
                        <m:r>
                          <m:rPr>
                            <m:sty m:val="p"/>
                          </m:rPr>
                          <a:rPr lang="en-IN" b="0" i="0" smtClean="0">
                            <a:solidFill>
                              <a:schemeClr val="bg1"/>
                            </a:solidFill>
                            <a:latin typeface="Cambria Math" panose="02040503050406030204" pitchFamily="18" charset="0"/>
                          </a:rPr>
                          <m:t>id</m:t>
                        </m:r>
                        <m:r>
                          <a:rPr lang="en-IN">
                            <a:solidFill>
                              <a:schemeClr val="bg1"/>
                            </a:solidFill>
                            <a:latin typeface="Cambria Math" panose="02040503050406030204" pitchFamily="18" charset="0"/>
                          </a:rPr>
                          <m:t>)</m:t>
                        </m:r>
                      </m:e>
                      <m:sup>
                        <m:r>
                          <a:rPr lang="en-IN">
                            <a:solidFill>
                              <a:schemeClr val="bg1"/>
                            </a:solidFill>
                            <a:latin typeface="Cambria Math" panose="02040503050406030204" pitchFamily="18" charset="0"/>
                          </a:rPr>
                          <m:t>+</m:t>
                        </m:r>
                      </m:sup>
                    </m:sSup>
                  </m:oMath>
                </a14:m>
                <a:r>
                  <a:rPr lang="en-IN" dirty="0">
                    <a:solidFill>
                      <a:schemeClr val="bg1"/>
                    </a:solidFill>
                    <a:latin typeface="Cambria Math" panose="02040503050406030204" pitchFamily="18" charset="0"/>
                    <a:ea typeface="Cambria Math" panose="02040503050406030204" pitchFamily="18" charset="0"/>
                  </a:rPr>
                  <a:t>= </a:t>
                </a:r>
                <a:r>
                  <a:rPr lang="en-IN" dirty="0" err="1">
                    <a:solidFill>
                      <a:schemeClr val="bg1"/>
                    </a:solidFill>
                    <a:latin typeface="Cambria Math" panose="02040503050406030204" pitchFamily="18" charset="0"/>
                    <a:ea typeface="Cambria Math" panose="02040503050406030204" pitchFamily="18" charset="0"/>
                  </a:rPr>
                  <a:t>Delivery_boy</a:t>
                </a:r>
                <a:endParaRPr lang="en-IN" dirty="0">
                  <a:solidFill>
                    <a:schemeClr val="bg1"/>
                  </a:solidFill>
                  <a:latin typeface="Cambria Math" panose="02040503050406030204" pitchFamily="18" charset="0"/>
                  <a:ea typeface="Cambria Math" panose="02040503050406030204" pitchFamily="18" charset="0"/>
                </a:endParaRPr>
              </a:p>
              <a:p>
                <a:r>
                  <a:rPr lang="en-IN" dirty="0">
                    <a:solidFill>
                      <a:schemeClr val="bg1"/>
                    </a:solidFill>
                    <a:latin typeface="Cambria Math" panose="02040503050406030204" pitchFamily="18" charset="0"/>
                    <a:ea typeface="Cambria Math" panose="02040503050406030204" pitchFamily="18" charset="0"/>
                  </a:rPr>
                  <a:t>Foreign key = </a:t>
                </a:r>
                <a:r>
                  <a:rPr lang="en-IN" dirty="0" err="1">
                    <a:solidFill>
                      <a:schemeClr val="bg1"/>
                    </a:solidFill>
                    <a:latin typeface="Cambria Math" panose="02040503050406030204" pitchFamily="18" charset="0"/>
                    <a:ea typeface="Cambria Math" panose="02040503050406030204" pitchFamily="18" charset="0"/>
                  </a:rPr>
                  <a:t>emp_id</a:t>
                </a:r>
                <a:endParaRPr lang="en-IN" dirty="0">
                  <a:solidFill>
                    <a:schemeClr val="bg1"/>
                  </a:solidFill>
                  <a:latin typeface="Cambria Math" panose="02040503050406030204" pitchFamily="18" charset="0"/>
                  <a:ea typeface="Cambria Math" panose="02040503050406030204" pitchFamily="18" charset="0"/>
                </a:endParaRPr>
              </a:p>
              <a:p>
                <a:endParaRPr lang="en-IN" dirty="0"/>
              </a:p>
            </p:txBody>
          </p:sp>
        </mc:Choice>
        <mc:Fallback>
          <p:sp>
            <p:nvSpPr>
              <p:cNvPr id="6" name="TextBox 5">
                <a:extLst>
                  <a:ext uri="{FF2B5EF4-FFF2-40B4-BE49-F238E27FC236}">
                    <a16:creationId xmlns:a16="http://schemas.microsoft.com/office/drawing/2014/main" id="{5A81A43B-3FCE-440F-AB58-6DBA3F22A06A}"/>
                  </a:ext>
                </a:extLst>
              </p:cNvPr>
              <p:cNvSpPr txBox="1">
                <a:spLocks noRot="1" noChangeAspect="1" noMove="1" noResize="1" noEditPoints="1" noAdjustHandles="1" noChangeArrowheads="1" noChangeShapeType="1" noTextEdit="1"/>
              </p:cNvSpPr>
              <p:nvPr/>
            </p:nvSpPr>
            <p:spPr>
              <a:xfrm>
                <a:off x="5739319" y="4503906"/>
                <a:ext cx="2752928" cy="923330"/>
              </a:xfrm>
              <a:prstGeom prst="rect">
                <a:avLst/>
              </a:prstGeom>
              <a:blipFill>
                <a:blip r:embed="rId3"/>
                <a:stretch>
                  <a:fillRect l="-1770" t="-463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585181E-CEE8-4599-8196-C0398023B0FD}"/>
                  </a:ext>
                </a:extLst>
              </p:cNvPr>
              <p:cNvSpPr txBox="1"/>
              <p:nvPr/>
            </p:nvSpPr>
            <p:spPr>
              <a:xfrm>
                <a:off x="8939718" y="2091446"/>
                <a:ext cx="3365771" cy="923330"/>
              </a:xfrm>
              <a:prstGeom prst="rect">
                <a:avLst/>
              </a:prstGeom>
              <a:noFill/>
            </p:spPr>
            <p:txBody>
              <a:bodyPr wrap="square" rtlCol="0">
                <a:spAutoFit/>
              </a:bodyPr>
              <a:lstStyle/>
              <a:p>
                <a14:m>
                  <m:oMath xmlns:m="http://schemas.openxmlformats.org/officeDocument/2006/math">
                    <m:sSup>
                      <m:sSupPr>
                        <m:ctrlPr>
                          <a:rPr lang="en-IN" i="1" smtClean="0">
                            <a:solidFill>
                              <a:schemeClr val="bg1"/>
                            </a:solidFill>
                            <a:latin typeface="Cambria Math" panose="02040503050406030204" pitchFamily="18" charset="0"/>
                          </a:rPr>
                        </m:ctrlPr>
                      </m:sSupPr>
                      <m:e>
                        <m:r>
                          <a:rPr lang="en-IN">
                            <a:solidFill>
                              <a:schemeClr val="bg1"/>
                            </a:solidFill>
                            <a:latin typeface="Cambria Math" panose="02040503050406030204" pitchFamily="18" charset="0"/>
                          </a:rPr>
                          <m:t>(</m:t>
                        </m:r>
                        <m:r>
                          <m:rPr>
                            <m:sty m:val="p"/>
                          </m:rPr>
                          <a:rPr lang="en-IN" b="0" i="0" smtClean="0">
                            <a:solidFill>
                              <a:schemeClr val="bg1"/>
                            </a:solidFill>
                            <a:latin typeface="Cambria Math" panose="02040503050406030204" pitchFamily="18" charset="0"/>
                          </a:rPr>
                          <m:t>emp</m:t>
                        </m:r>
                        <m:r>
                          <a:rPr lang="en-IN" b="0" i="0" smtClean="0">
                            <a:solidFill>
                              <a:schemeClr val="bg1"/>
                            </a:solidFill>
                            <a:latin typeface="Cambria Math" panose="02040503050406030204" pitchFamily="18" charset="0"/>
                          </a:rPr>
                          <m:t>_</m:t>
                        </m:r>
                        <m:r>
                          <m:rPr>
                            <m:sty m:val="p"/>
                          </m:rPr>
                          <a:rPr lang="en-IN" b="0" i="0" smtClean="0">
                            <a:solidFill>
                              <a:schemeClr val="bg1"/>
                            </a:solidFill>
                            <a:latin typeface="Cambria Math" panose="02040503050406030204" pitchFamily="18" charset="0"/>
                          </a:rPr>
                          <m:t>id</m:t>
                        </m:r>
                        <m:r>
                          <a:rPr lang="en-IN">
                            <a:solidFill>
                              <a:schemeClr val="bg1"/>
                            </a:solidFill>
                            <a:latin typeface="Cambria Math" panose="02040503050406030204" pitchFamily="18" charset="0"/>
                          </a:rPr>
                          <m:t>)</m:t>
                        </m:r>
                      </m:e>
                      <m:sup>
                        <m:r>
                          <a:rPr lang="en-IN">
                            <a:solidFill>
                              <a:schemeClr val="bg1"/>
                            </a:solidFill>
                            <a:latin typeface="Cambria Math" panose="02040503050406030204" pitchFamily="18" charset="0"/>
                          </a:rPr>
                          <m:t>+</m:t>
                        </m:r>
                      </m:sup>
                    </m:sSup>
                  </m:oMath>
                </a14:m>
                <a:r>
                  <a:rPr lang="en-IN" dirty="0">
                    <a:solidFill>
                      <a:schemeClr val="bg1"/>
                    </a:solidFill>
                    <a:latin typeface="Cambria Math" panose="02040503050406030204" pitchFamily="18" charset="0"/>
                    <a:ea typeface="Cambria Math" panose="02040503050406030204" pitchFamily="18" charset="0"/>
                  </a:rPr>
                  <a:t>= </a:t>
                </a:r>
                <a:r>
                  <a:rPr lang="en-IN" dirty="0" err="1">
                    <a:solidFill>
                      <a:schemeClr val="bg1"/>
                    </a:solidFill>
                    <a:latin typeface="Cambria Math" panose="02040503050406030204" pitchFamily="18" charset="0"/>
                    <a:ea typeface="Cambria Math" panose="02040503050406030204" pitchFamily="18" charset="0"/>
                  </a:rPr>
                  <a:t>Customer_support</a:t>
                </a:r>
                <a:endParaRPr lang="en-IN" dirty="0">
                  <a:solidFill>
                    <a:schemeClr val="bg1"/>
                  </a:solidFill>
                  <a:latin typeface="Cambria Math" panose="02040503050406030204" pitchFamily="18" charset="0"/>
                  <a:ea typeface="Cambria Math" panose="02040503050406030204" pitchFamily="18" charset="0"/>
                </a:endParaRPr>
              </a:p>
              <a:p>
                <a:r>
                  <a:rPr lang="en-IN" dirty="0">
                    <a:solidFill>
                      <a:schemeClr val="bg1"/>
                    </a:solidFill>
                    <a:latin typeface="Cambria Math" panose="02040503050406030204" pitchFamily="18" charset="0"/>
                    <a:ea typeface="Cambria Math" panose="02040503050406030204" pitchFamily="18" charset="0"/>
                  </a:rPr>
                  <a:t>Foreign key = </a:t>
                </a:r>
                <a:r>
                  <a:rPr lang="en-IN" dirty="0" err="1">
                    <a:solidFill>
                      <a:schemeClr val="bg1"/>
                    </a:solidFill>
                    <a:latin typeface="Cambria Math" panose="02040503050406030204" pitchFamily="18" charset="0"/>
                    <a:ea typeface="Cambria Math" panose="02040503050406030204" pitchFamily="18" charset="0"/>
                  </a:rPr>
                  <a:t>emp_id</a:t>
                </a:r>
                <a:endParaRPr lang="en-IN" dirty="0">
                  <a:solidFill>
                    <a:schemeClr val="bg1"/>
                  </a:solidFill>
                  <a:latin typeface="Cambria Math" panose="02040503050406030204" pitchFamily="18" charset="0"/>
                  <a:ea typeface="Cambria Math" panose="02040503050406030204" pitchFamily="18" charset="0"/>
                </a:endParaRPr>
              </a:p>
              <a:p>
                <a:endParaRPr lang="en-IN" dirty="0"/>
              </a:p>
            </p:txBody>
          </p:sp>
        </mc:Choice>
        <mc:Fallback>
          <p:sp>
            <p:nvSpPr>
              <p:cNvPr id="7" name="TextBox 6">
                <a:extLst>
                  <a:ext uri="{FF2B5EF4-FFF2-40B4-BE49-F238E27FC236}">
                    <a16:creationId xmlns:a16="http://schemas.microsoft.com/office/drawing/2014/main" id="{7585181E-CEE8-4599-8196-C0398023B0FD}"/>
                  </a:ext>
                </a:extLst>
              </p:cNvPr>
              <p:cNvSpPr txBox="1">
                <a:spLocks noRot="1" noChangeAspect="1" noMove="1" noResize="1" noEditPoints="1" noAdjustHandles="1" noChangeArrowheads="1" noChangeShapeType="1" noTextEdit="1"/>
              </p:cNvSpPr>
              <p:nvPr/>
            </p:nvSpPr>
            <p:spPr>
              <a:xfrm>
                <a:off x="8939718" y="2091446"/>
                <a:ext cx="3365771" cy="923330"/>
              </a:xfrm>
              <a:prstGeom prst="rect">
                <a:avLst/>
              </a:prstGeom>
              <a:blipFill>
                <a:blip r:embed="rId4"/>
                <a:stretch>
                  <a:fillRect l="-1447" t="-3947"/>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F98385B3-B3AE-426A-A78B-D26E18F6AB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2502" y="1716373"/>
            <a:ext cx="2383277" cy="1503481"/>
          </a:xfrm>
          <a:prstGeom prst="rect">
            <a:avLst/>
          </a:prstGeom>
        </p:spPr>
      </p:pic>
      <p:sp>
        <p:nvSpPr>
          <p:cNvPr id="3" name="TextBox 2">
            <a:extLst>
              <a:ext uri="{FF2B5EF4-FFF2-40B4-BE49-F238E27FC236}">
                <a16:creationId xmlns:a16="http://schemas.microsoft.com/office/drawing/2014/main" id="{1842FEE3-EA35-4C71-B483-A84C4374569F}"/>
              </a:ext>
            </a:extLst>
          </p:cNvPr>
          <p:cNvSpPr txBox="1"/>
          <p:nvPr/>
        </p:nvSpPr>
        <p:spPr>
          <a:xfrm>
            <a:off x="1048966" y="2144947"/>
            <a:ext cx="2383277" cy="646331"/>
          </a:xfrm>
          <a:prstGeom prst="rect">
            <a:avLst/>
          </a:prstGeom>
          <a:noFill/>
        </p:spPr>
        <p:txBody>
          <a:bodyPr wrap="square" rtlCol="0">
            <a:spAutoFit/>
          </a:bodyPr>
          <a:lstStyle/>
          <a:p>
            <a:r>
              <a:rPr lang="en-IN" dirty="0">
                <a:solidFill>
                  <a:schemeClr val="bg1"/>
                </a:solidFill>
              </a:rPr>
              <a:t>Primary key = </a:t>
            </a:r>
            <a:r>
              <a:rPr lang="en-IN" dirty="0" err="1">
                <a:solidFill>
                  <a:schemeClr val="bg1"/>
                </a:solidFill>
              </a:rPr>
              <a:t>emp_id</a:t>
            </a:r>
            <a:endParaRPr lang="en-IN" dirty="0">
              <a:solidFill>
                <a:schemeClr val="bg1"/>
              </a:solidFill>
            </a:endParaRPr>
          </a:p>
          <a:p>
            <a:endParaRPr lang="en-IN" dirty="0"/>
          </a:p>
        </p:txBody>
      </p:sp>
    </p:spTree>
    <p:extLst>
      <p:ext uri="{BB962C8B-B14F-4D97-AF65-F5344CB8AC3E}">
        <p14:creationId xmlns:p14="http://schemas.microsoft.com/office/powerpoint/2010/main" val="4229770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D973-7E80-48C2-9B12-E58F6835A973}"/>
              </a:ext>
            </a:extLst>
          </p:cNvPr>
          <p:cNvSpPr>
            <a:spLocks noGrp="1"/>
          </p:cNvSpPr>
          <p:nvPr>
            <p:ph type="title"/>
          </p:nvPr>
        </p:nvSpPr>
        <p:spPr/>
        <p:txBody>
          <a:bodyPr/>
          <a:lstStyle/>
          <a:p>
            <a:r>
              <a:rPr lang="en-IN" b="1" dirty="0"/>
              <a:t>AFTER 3</a:t>
            </a:r>
            <a:r>
              <a:rPr lang="en-IN" b="1" baseline="30000" dirty="0"/>
              <a:t>RD</a:t>
            </a:r>
            <a:r>
              <a:rPr lang="en-IN" b="1" dirty="0"/>
              <a:t> NORMAL FORM</a:t>
            </a:r>
          </a:p>
        </p:txBody>
      </p:sp>
      <p:pic>
        <p:nvPicPr>
          <p:cNvPr id="5" name="Content Placeholder 4">
            <a:extLst>
              <a:ext uri="{FF2B5EF4-FFF2-40B4-BE49-F238E27FC236}">
                <a16:creationId xmlns:a16="http://schemas.microsoft.com/office/drawing/2014/main" id="{21A55925-7CF4-4AD1-BB71-F2199E9D1D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563" y="1420238"/>
            <a:ext cx="5107022" cy="5437762"/>
          </a:xfrm>
        </p:spPr>
      </p:pic>
      <p:pic>
        <p:nvPicPr>
          <p:cNvPr id="7" name="Picture 6">
            <a:extLst>
              <a:ext uri="{FF2B5EF4-FFF2-40B4-BE49-F238E27FC236}">
                <a16:creationId xmlns:a16="http://schemas.microsoft.com/office/drawing/2014/main" id="{0CA1A933-9EF8-4AEA-980C-B7F0C9ADA6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527" y="1420238"/>
            <a:ext cx="4793001" cy="5434297"/>
          </a:xfrm>
          <a:prstGeom prst="rect">
            <a:avLst/>
          </a:prstGeom>
        </p:spPr>
      </p:pic>
    </p:spTree>
    <p:extLst>
      <p:ext uri="{BB962C8B-B14F-4D97-AF65-F5344CB8AC3E}">
        <p14:creationId xmlns:p14="http://schemas.microsoft.com/office/powerpoint/2010/main" val="238509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6D78-E2C7-4AF6-A16B-86E1945465FA}"/>
              </a:ext>
            </a:extLst>
          </p:cNvPr>
          <p:cNvSpPr>
            <a:spLocks noGrp="1"/>
          </p:cNvSpPr>
          <p:nvPr>
            <p:ph type="title"/>
          </p:nvPr>
        </p:nvSpPr>
        <p:spPr/>
        <p:txBody>
          <a:bodyPr/>
          <a:lstStyle/>
          <a:p>
            <a:r>
              <a:rPr lang="en-IN" b="1" dirty="0"/>
              <a:t>CONTD…</a:t>
            </a:r>
          </a:p>
        </p:txBody>
      </p:sp>
      <p:pic>
        <p:nvPicPr>
          <p:cNvPr id="5" name="Content Placeholder 4">
            <a:extLst>
              <a:ext uri="{FF2B5EF4-FFF2-40B4-BE49-F238E27FC236}">
                <a16:creationId xmlns:a16="http://schemas.microsoft.com/office/drawing/2014/main" id="{B5BED35C-8190-42E1-8B3E-2796315BEA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3150" y="1571625"/>
            <a:ext cx="7686675" cy="4686299"/>
          </a:xfrm>
        </p:spPr>
      </p:pic>
      <p:pic>
        <p:nvPicPr>
          <p:cNvPr id="4" name="Picture 3">
            <a:extLst>
              <a:ext uri="{FF2B5EF4-FFF2-40B4-BE49-F238E27FC236}">
                <a16:creationId xmlns:a16="http://schemas.microsoft.com/office/drawing/2014/main" id="{71B0A721-F03F-47E7-B4B4-1F1DFC808A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1303" y="1571625"/>
            <a:ext cx="2023353" cy="1097604"/>
          </a:xfrm>
          <a:prstGeom prst="rect">
            <a:avLst/>
          </a:prstGeom>
        </p:spPr>
      </p:pic>
    </p:spTree>
    <p:extLst>
      <p:ext uri="{BB962C8B-B14F-4D97-AF65-F5344CB8AC3E}">
        <p14:creationId xmlns:p14="http://schemas.microsoft.com/office/powerpoint/2010/main" val="3860576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2CFA0-CAFC-4642-9347-24AC92379961}"/>
              </a:ext>
            </a:extLst>
          </p:cNvPr>
          <p:cNvSpPr>
            <a:spLocks noGrp="1"/>
          </p:cNvSpPr>
          <p:nvPr>
            <p:ph type="title"/>
          </p:nvPr>
        </p:nvSpPr>
        <p:spPr>
          <a:xfrm>
            <a:off x="735746" y="181545"/>
            <a:ext cx="11012131" cy="1018035"/>
          </a:xfrm>
        </p:spPr>
        <p:txBody>
          <a:bodyPr>
            <a:normAutofit fontScale="90000"/>
          </a:bodyPr>
          <a:lstStyle/>
          <a:p>
            <a:r>
              <a:rPr lang="en-IN" b="1" dirty="0"/>
              <a:t>DEPENDENCY PRESERVING AND LOSSLESS JOIN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E41799-CC37-4BD3-99F8-595B8FEC74D0}"/>
                  </a:ext>
                </a:extLst>
              </p:cNvPr>
              <p:cNvSpPr>
                <a:spLocks noGrp="1"/>
              </p:cNvSpPr>
              <p:nvPr>
                <p:ph idx="1"/>
              </p:nvPr>
            </p:nvSpPr>
            <p:spPr>
              <a:xfrm>
                <a:off x="0" y="1455176"/>
                <a:ext cx="10994760" cy="5027921"/>
              </a:xfrm>
            </p:spPr>
            <p:txBody>
              <a:bodyPr>
                <a:normAutofit/>
              </a:bodyPr>
              <a:lstStyle/>
              <a:p>
                <a:pPr>
                  <a:buFont typeface="Wingdings" panose="05000000000000000000" pitchFamily="2" charset="2"/>
                  <a:buChar char="v"/>
                </a:pPr>
                <a:r>
                  <a:rPr lang="en-IN" u="sng" dirty="0">
                    <a:solidFill>
                      <a:schemeClr val="bg1"/>
                    </a:solidFill>
                    <a:latin typeface="HP Simplified" panose="020B0604020204020204" pitchFamily="34" charset="0"/>
                  </a:rPr>
                  <a:t>Dependency Preserving</a:t>
                </a:r>
                <a:r>
                  <a:rPr lang="en-IN" dirty="0">
                    <a:solidFill>
                      <a:schemeClr val="bg1"/>
                    </a:solidFill>
                    <a:latin typeface="HP Simplified" panose="020B0604020204020204" pitchFamily="34" charset="0"/>
                  </a:rPr>
                  <a:t>:</a:t>
                </a:r>
              </a:p>
              <a:p>
                <a:pPr marL="0" indent="0" algn="just">
                  <a:buNone/>
                </a:pPr>
                <a:r>
                  <a:rPr lang="en-IN" dirty="0">
                    <a:solidFill>
                      <a:schemeClr val="bg1"/>
                    </a:solidFill>
                    <a:latin typeface="HP Simplified" panose="020B0604020204020204" pitchFamily="34" charset="0"/>
                  </a:rPr>
                  <a:t>	</a:t>
                </a:r>
                <a:r>
                  <a:rPr lang="en-US" sz="3500" dirty="0">
                    <a:solidFill>
                      <a:schemeClr val="bg1"/>
                    </a:solidFill>
                    <a:latin typeface="HP Simplified" panose="020B0604020204020204" pitchFamily="34" charset="0"/>
                  </a:rPr>
                  <a:t>A Decomposition D = { R1, R2, R3….Rn } of R is dependency preserving with respect to a set F of Functional dependency if</a:t>
                </a:r>
              </a:p>
              <a:p>
                <a:pPr marL="0" indent="0">
                  <a:buNone/>
                </a:pPr>
                <a:r>
                  <a:rPr lang="en-IN" sz="4700" b="1" dirty="0">
                    <a:solidFill>
                      <a:schemeClr val="bg1"/>
                    </a:solidFill>
                  </a:rPr>
                  <a:t>		</a:t>
                </a:r>
                <a14:m>
                  <m:oMath xmlns:m="http://schemas.openxmlformats.org/officeDocument/2006/math">
                    <m:sSup>
                      <m:sSupPr>
                        <m:ctrlPr>
                          <a:rPr lang="en-IN" sz="4700" b="1" i="1">
                            <a:solidFill>
                              <a:schemeClr val="bg1"/>
                            </a:solidFill>
                            <a:latin typeface="Cambria Math" panose="02040503050406030204" pitchFamily="18" charset="0"/>
                          </a:rPr>
                        </m:ctrlPr>
                      </m:sSupPr>
                      <m:e>
                        <m:r>
                          <a:rPr lang="en-IN" sz="4700" b="1" i="0" smtClean="0">
                            <a:solidFill>
                              <a:schemeClr val="bg1"/>
                            </a:solidFill>
                            <a:latin typeface="Cambria Math" panose="02040503050406030204" pitchFamily="18" charset="0"/>
                          </a:rPr>
                          <m:t>(</m:t>
                        </m:r>
                        <m:r>
                          <m:rPr>
                            <m:nor/>
                          </m:rPr>
                          <a:rPr lang="en-US" sz="4700" b="1" dirty="0">
                            <a:solidFill>
                              <a:schemeClr val="bg1"/>
                            </a:solidFill>
                            <a:latin typeface="HP Simplified" panose="020B0604020204020204" pitchFamily="34" charset="0"/>
                          </a:rPr>
                          <m:t>F</m:t>
                        </m:r>
                        <m:r>
                          <m:rPr>
                            <m:nor/>
                          </m:rPr>
                          <a:rPr lang="en-US" sz="4700" b="1" dirty="0">
                            <a:solidFill>
                              <a:schemeClr val="bg1"/>
                            </a:solidFill>
                            <a:latin typeface="HP Simplified" panose="020B0604020204020204" pitchFamily="34" charset="0"/>
                          </a:rPr>
                          <m:t>1 </m:t>
                        </m:r>
                        <m:r>
                          <m:rPr>
                            <m:nor/>
                          </m:rPr>
                          <a:rPr lang="el-GR" sz="4700" b="1" dirty="0">
                            <a:solidFill>
                              <a:schemeClr val="bg1"/>
                            </a:solidFill>
                            <a:latin typeface="HP Simplified" panose="020B0604020204020204" pitchFamily="34" charset="0"/>
                          </a:rPr>
                          <m:t>υ</m:t>
                        </m:r>
                        <m:r>
                          <m:rPr>
                            <m:nor/>
                          </m:rPr>
                          <a:rPr lang="en-IN" sz="4700" b="1" dirty="0">
                            <a:solidFill>
                              <a:schemeClr val="bg1"/>
                            </a:solidFill>
                            <a:latin typeface="HP Simplified" panose="020B0604020204020204" pitchFamily="34" charset="0"/>
                          </a:rPr>
                          <m:t> </m:t>
                        </m:r>
                        <m:r>
                          <m:rPr>
                            <m:nor/>
                          </m:rPr>
                          <a:rPr lang="en-IN" sz="4700" b="1" dirty="0">
                            <a:solidFill>
                              <a:schemeClr val="bg1"/>
                            </a:solidFill>
                            <a:latin typeface="HP Simplified" panose="020B0604020204020204" pitchFamily="34" charset="0"/>
                          </a:rPr>
                          <m:t>F</m:t>
                        </m:r>
                        <m:r>
                          <m:rPr>
                            <m:nor/>
                          </m:rPr>
                          <a:rPr lang="en-IN" sz="4700" b="1" dirty="0">
                            <a:solidFill>
                              <a:schemeClr val="bg1"/>
                            </a:solidFill>
                            <a:latin typeface="HP Simplified" panose="020B0604020204020204" pitchFamily="34" charset="0"/>
                          </a:rPr>
                          <m:t>2 </m:t>
                        </m:r>
                        <m:r>
                          <m:rPr>
                            <m:nor/>
                          </m:rPr>
                          <a:rPr lang="el-GR" sz="4700" b="1" dirty="0">
                            <a:solidFill>
                              <a:schemeClr val="bg1"/>
                            </a:solidFill>
                            <a:latin typeface="HP Simplified" panose="020B0604020204020204" pitchFamily="34" charset="0"/>
                          </a:rPr>
                          <m:t>υ</m:t>
                        </m:r>
                        <m:r>
                          <m:rPr>
                            <m:nor/>
                          </m:rPr>
                          <a:rPr lang="en-IN" sz="4700" b="1" dirty="0">
                            <a:solidFill>
                              <a:schemeClr val="bg1"/>
                            </a:solidFill>
                            <a:latin typeface="HP Simplified" panose="020B0604020204020204" pitchFamily="34" charset="0"/>
                          </a:rPr>
                          <m:t> </m:t>
                        </m:r>
                        <m:r>
                          <m:rPr>
                            <m:nor/>
                          </m:rPr>
                          <a:rPr lang="en-IN" sz="4700" b="1" dirty="0">
                            <a:solidFill>
                              <a:schemeClr val="bg1"/>
                            </a:solidFill>
                            <a:latin typeface="HP Simplified" panose="020B0604020204020204" pitchFamily="34" charset="0"/>
                          </a:rPr>
                          <m:t>F</m:t>
                        </m:r>
                        <m:r>
                          <m:rPr>
                            <m:nor/>
                          </m:rPr>
                          <a:rPr lang="en-IN" sz="4700" b="1" dirty="0">
                            <a:solidFill>
                              <a:schemeClr val="bg1"/>
                            </a:solidFill>
                            <a:latin typeface="HP Simplified" panose="020B0604020204020204" pitchFamily="34" charset="0"/>
                          </a:rPr>
                          <m:t>3 </m:t>
                        </m:r>
                        <m:r>
                          <m:rPr>
                            <m:nor/>
                          </m:rPr>
                          <a:rPr lang="el-GR" sz="4700" b="1" dirty="0">
                            <a:solidFill>
                              <a:schemeClr val="bg1"/>
                            </a:solidFill>
                            <a:latin typeface="HP Simplified" panose="020B0604020204020204" pitchFamily="34" charset="0"/>
                          </a:rPr>
                          <m:t>υ</m:t>
                        </m:r>
                        <m:r>
                          <m:rPr>
                            <m:nor/>
                          </m:rPr>
                          <a:rPr lang="en-IN" sz="4700" b="1" dirty="0">
                            <a:solidFill>
                              <a:schemeClr val="bg1"/>
                            </a:solidFill>
                            <a:latin typeface="HP Simplified" panose="020B0604020204020204" pitchFamily="34" charset="0"/>
                          </a:rPr>
                          <m:t> … </m:t>
                        </m:r>
                        <m:r>
                          <m:rPr>
                            <m:nor/>
                          </m:rPr>
                          <a:rPr lang="el-GR" sz="4700" b="1" dirty="0">
                            <a:solidFill>
                              <a:schemeClr val="bg1"/>
                            </a:solidFill>
                            <a:latin typeface="HP Simplified" panose="020B0604020204020204" pitchFamily="34" charset="0"/>
                          </a:rPr>
                          <m:t>υ</m:t>
                        </m:r>
                        <m:r>
                          <m:rPr>
                            <m:nor/>
                          </m:rPr>
                          <a:rPr lang="en-IN" sz="4700" b="1" dirty="0">
                            <a:solidFill>
                              <a:schemeClr val="bg1"/>
                            </a:solidFill>
                            <a:latin typeface="HP Simplified" panose="020B0604020204020204" pitchFamily="34" charset="0"/>
                          </a:rPr>
                          <m:t> </m:t>
                        </m:r>
                        <m:r>
                          <m:rPr>
                            <m:nor/>
                          </m:rPr>
                          <a:rPr lang="en-IN" sz="4700" b="1" dirty="0">
                            <a:solidFill>
                              <a:schemeClr val="bg1"/>
                            </a:solidFill>
                            <a:latin typeface="HP Simplified" panose="020B0604020204020204" pitchFamily="34" charset="0"/>
                          </a:rPr>
                          <m:t>F</m:t>
                        </m:r>
                        <m:r>
                          <a:rPr lang="en-IN" sz="4700" b="1" i="0" dirty="0" smtClean="0">
                            <a:solidFill>
                              <a:schemeClr val="bg1"/>
                            </a:solidFill>
                            <a:latin typeface="Cambria Math" panose="02040503050406030204" pitchFamily="18" charset="0"/>
                          </a:rPr>
                          <m:t>𝐦</m:t>
                        </m:r>
                        <m:r>
                          <a:rPr lang="en-IN" sz="4700" b="1">
                            <a:solidFill>
                              <a:schemeClr val="bg1"/>
                            </a:solidFill>
                            <a:latin typeface="Cambria Math" panose="02040503050406030204" pitchFamily="18" charset="0"/>
                          </a:rPr>
                          <m:t>)</m:t>
                        </m:r>
                      </m:e>
                      <m:sup>
                        <m:r>
                          <a:rPr lang="en-IN" sz="4700" b="1">
                            <a:solidFill>
                              <a:schemeClr val="bg1"/>
                            </a:solidFill>
                            <a:latin typeface="Cambria Math" panose="02040503050406030204" pitchFamily="18" charset="0"/>
                          </a:rPr>
                          <m:t>+</m:t>
                        </m:r>
                      </m:sup>
                    </m:sSup>
                    <m:r>
                      <a:rPr lang="en-IN" sz="4700" b="1" i="0" smtClean="0">
                        <a:solidFill>
                          <a:schemeClr val="bg1"/>
                        </a:solidFill>
                        <a:latin typeface="Cambria Math" panose="02040503050406030204" pitchFamily="18" charset="0"/>
                      </a:rPr>
                      <m:t>=</m:t>
                    </m:r>
                  </m:oMath>
                </a14:m>
                <a:r>
                  <a:rPr lang="en-IN" sz="4700" b="1" dirty="0">
                    <a:solidFill>
                      <a:schemeClr val="bg1"/>
                    </a:solidFill>
                    <a:latin typeface="HP Simplified" panose="020B0604020204020204" pitchFamily="34" charset="0"/>
                    <a:ea typeface="Cambria Math" panose="02040503050406030204" pitchFamily="18" charset="0"/>
                  </a:rPr>
                  <a:t> </a:t>
                </a:r>
                <a14:m>
                  <m:oMath xmlns:m="http://schemas.openxmlformats.org/officeDocument/2006/math">
                    <m:sSup>
                      <m:sSupPr>
                        <m:ctrlPr>
                          <a:rPr lang="en-IN" sz="4700" b="1" i="1">
                            <a:solidFill>
                              <a:schemeClr val="bg1"/>
                            </a:solidFill>
                            <a:latin typeface="Cambria Math" panose="02040503050406030204" pitchFamily="18" charset="0"/>
                          </a:rPr>
                        </m:ctrlPr>
                      </m:sSupPr>
                      <m:e>
                        <m:r>
                          <a:rPr lang="en-IN" sz="4700" b="1">
                            <a:solidFill>
                              <a:schemeClr val="bg1"/>
                            </a:solidFill>
                            <a:latin typeface="Cambria Math" panose="02040503050406030204" pitchFamily="18" charset="0"/>
                          </a:rPr>
                          <m:t>(</m:t>
                        </m:r>
                        <m:r>
                          <m:rPr>
                            <m:nor/>
                          </m:rPr>
                          <a:rPr lang="en-US" sz="4700" b="1" dirty="0">
                            <a:solidFill>
                              <a:schemeClr val="bg1"/>
                            </a:solidFill>
                            <a:latin typeface="HP Simplified" panose="020B0604020204020204" pitchFamily="34" charset="0"/>
                          </a:rPr>
                          <m:t>F</m:t>
                        </m:r>
                        <m:r>
                          <a:rPr lang="en-IN" sz="4700" b="1">
                            <a:solidFill>
                              <a:schemeClr val="bg1"/>
                            </a:solidFill>
                            <a:latin typeface="Cambria Math" panose="02040503050406030204" pitchFamily="18" charset="0"/>
                          </a:rPr>
                          <m:t>)</m:t>
                        </m:r>
                      </m:e>
                      <m:sup>
                        <m:r>
                          <a:rPr lang="en-IN" sz="4700" b="1">
                            <a:solidFill>
                              <a:schemeClr val="bg1"/>
                            </a:solidFill>
                            <a:latin typeface="Cambria Math" panose="02040503050406030204" pitchFamily="18" charset="0"/>
                          </a:rPr>
                          <m:t>+</m:t>
                        </m:r>
                      </m:sup>
                    </m:sSup>
                  </m:oMath>
                </a14:m>
                <a:r>
                  <a:rPr lang="en-IN" sz="4700" b="1" dirty="0">
                    <a:solidFill>
                      <a:schemeClr val="bg1"/>
                    </a:solidFill>
                    <a:latin typeface="HP Simplified" panose="020B0604020204020204" pitchFamily="34" charset="0"/>
                    <a:ea typeface="Cambria Math" panose="02040503050406030204" pitchFamily="18" charset="0"/>
                  </a:rPr>
                  <a:t>  </a:t>
                </a:r>
                <a:endParaRPr lang="en-US" sz="4700" b="1" dirty="0">
                  <a:solidFill>
                    <a:schemeClr val="bg1"/>
                  </a:solidFill>
                  <a:latin typeface="HP Simplified" panose="020B0604020204020204" pitchFamily="34" charset="0"/>
                </a:endParaRPr>
              </a:p>
              <a:p>
                <a:pPr marL="0" indent="0">
                  <a:buNone/>
                </a:pPr>
                <a:endParaRPr lang="en-US" sz="4700" b="1" dirty="0">
                  <a:solidFill>
                    <a:schemeClr val="bg1"/>
                  </a:solidFill>
                  <a:latin typeface="HP Simplified" panose="020B0604020204020204" pitchFamily="34" charset="0"/>
                </a:endParaRPr>
              </a:p>
              <a:p>
                <a:pPr marL="0" indent="0">
                  <a:buNone/>
                </a:pPr>
                <a:r>
                  <a:rPr lang="en-US" sz="3500" dirty="0">
                    <a:solidFill>
                      <a:schemeClr val="bg1"/>
                    </a:solidFill>
                    <a:latin typeface="HP Simplified" panose="020B0604020204020204" pitchFamily="34" charset="0"/>
                  </a:rPr>
                  <a:t>			</a:t>
                </a:r>
                <a:endParaRPr lang="en-IN" sz="3500" dirty="0">
                  <a:solidFill>
                    <a:schemeClr val="bg1"/>
                  </a:solidFill>
                  <a:latin typeface="HP Simplified" panose="020B0604020204020204" pitchFamily="34" charset="0"/>
                </a:endParaRPr>
              </a:p>
            </p:txBody>
          </p:sp>
        </mc:Choice>
        <mc:Fallback xmlns="">
          <p:sp>
            <p:nvSpPr>
              <p:cNvPr id="3" name="Content Placeholder 2">
                <a:extLst>
                  <a:ext uri="{FF2B5EF4-FFF2-40B4-BE49-F238E27FC236}">
                    <a16:creationId xmlns:a16="http://schemas.microsoft.com/office/drawing/2014/main" id="{88E41799-CC37-4BD3-99F8-595B8FEC74D0}"/>
                  </a:ext>
                </a:extLst>
              </p:cNvPr>
              <p:cNvSpPr>
                <a:spLocks noGrp="1" noRot="1" noChangeAspect="1" noMove="1" noResize="1" noEditPoints="1" noAdjustHandles="1" noChangeArrowheads="1" noChangeShapeType="1" noTextEdit="1"/>
              </p:cNvSpPr>
              <p:nvPr>
                <p:ph idx="1"/>
              </p:nvPr>
            </p:nvSpPr>
            <p:spPr>
              <a:xfrm>
                <a:off x="0" y="1455176"/>
                <a:ext cx="10994760" cy="5027921"/>
              </a:xfrm>
              <a:blipFill>
                <a:blip r:embed="rId2"/>
                <a:stretch>
                  <a:fillRect l="-1608" t="-2061" r="-1552"/>
                </a:stretch>
              </a:blipFill>
            </p:spPr>
            <p:txBody>
              <a:bodyPr/>
              <a:lstStyle/>
              <a:p>
                <a:r>
                  <a:rPr lang="en-IN">
                    <a:noFill/>
                  </a:rPr>
                  <a:t> </a:t>
                </a:r>
              </a:p>
            </p:txBody>
          </p:sp>
        </mc:Fallback>
      </mc:AlternateContent>
    </p:spTree>
    <p:extLst>
      <p:ext uri="{BB962C8B-B14F-4D97-AF65-F5344CB8AC3E}">
        <p14:creationId xmlns:p14="http://schemas.microsoft.com/office/powerpoint/2010/main" val="3024970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67E2-70B3-4351-BA1E-BE26C9652D6E}"/>
              </a:ext>
            </a:extLst>
          </p:cNvPr>
          <p:cNvSpPr>
            <a:spLocks noGrp="1"/>
          </p:cNvSpPr>
          <p:nvPr>
            <p:ph type="title"/>
          </p:nvPr>
        </p:nvSpPr>
        <p:spPr/>
        <p:txBody>
          <a:bodyPr>
            <a:normAutofit fontScale="90000"/>
          </a:bodyPr>
          <a:lstStyle/>
          <a:p>
            <a:r>
              <a:rPr lang="en-IN" b="1" dirty="0"/>
              <a:t>DEPENDENCY PRESERVING AND LOSSLESS JOIN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DEAB31-48F5-49A5-91E1-0319A3592D15}"/>
                  </a:ext>
                </a:extLst>
              </p:cNvPr>
              <p:cNvSpPr>
                <a:spLocks noGrp="1"/>
              </p:cNvSpPr>
              <p:nvPr>
                <p:ph idx="1"/>
              </p:nvPr>
            </p:nvSpPr>
            <p:spPr/>
            <p:txBody>
              <a:bodyPr>
                <a:normAutofit fontScale="55000" lnSpcReduction="20000"/>
              </a:bodyPr>
              <a:lstStyle/>
              <a:p>
                <a:pPr algn="just">
                  <a:buFont typeface="Wingdings" panose="05000000000000000000" pitchFamily="2" charset="2"/>
                  <a:buChar char="v"/>
                </a:pPr>
                <a:r>
                  <a:rPr lang="en-IN" sz="6500" u="sng" dirty="0">
                    <a:solidFill>
                      <a:schemeClr val="bg1"/>
                    </a:solidFill>
                    <a:latin typeface="HP Simplified" panose="020B0604020204020204" pitchFamily="34" charset="0"/>
                  </a:rPr>
                  <a:t>Lossless Join:</a:t>
                </a:r>
              </a:p>
              <a:p>
                <a:pPr marL="0" indent="0" algn="just">
                  <a:buNone/>
                </a:pPr>
                <a:r>
                  <a:rPr lang="en-IN" dirty="0">
                    <a:solidFill>
                      <a:schemeClr val="bg1"/>
                    </a:solidFill>
                    <a:latin typeface="HP Simplified" panose="020B0604020204020204" pitchFamily="34" charset="0"/>
                  </a:rPr>
                  <a:t>	</a:t>
                </a:r>
                <a:r>
                  <a:rPr lang="en-IN" sz="3600" dirty="0">
                    <a:solidFill>
                      <a:schemeClr val="bg1"/>
                    </a:solidFill>
                    <a:latin typeface="HP Simplified" panose="020B0604020204020204" pitchFamily="34" charset="0"/>
                  </a:rPr>
                  <a:t>	</a:t>
                </a:r>
                <a:r>
                  <a:rPr lang="en-US" sz="3900" dirty="0">
                    <a:solidFill>
                      <a:schemeClr val="bg1"/>
                    </a:solidFill>
                    <a:latin typeface="HP Simplified" panose="020B0604020204020204" pitchFamily="34" charset="0"/>
                  </a:rPr>
                  <a:t>To check for lossless join decomposition using FD set, following conditions must hold:</a:t>
                </a:r>
              </a:p>
              <a:p>
                <a:pPr marL="0" indent="0" algn="just">
                  <a:buNone/>
                </a:pPr>
                <a:endParaRPr lang="en-US" sz="3900" dirty="0">
                  <a:solidFill>
                    <a:schemeClr val="bg1"/>
                  </a:solidFill>
                  <a:latin typeface="HP Simplified" panose="020B0604020204020204" pitchFamily="34" charset="0"/>
                </a:endParaRPr>
              </a:p>
              <a:p>
                <a:pPr marL="742950" indent="-742950" algn="just">
                  <a:buFont typeface="+mj-lt"/>
                  <a:buAutoNum type="arabicPeriod"/>
                </a:pPr>
                <a:r>
                  <a:rPr lang="en-US" dirty="0">
                    <a:solidFill>
                      <a:schemeClr val="bg1"/>
                    </a:solidFill>
                    <a:latin typeface="HP Simplified" panose="020B0604020204020204" pitchFamily="34" charset="0"/>
                  </a:rPr>
                  <a:t>Union of Attributes of R1 and R2 must be equal to attribute of R. Each attribute of R must be either in R1 or in R2.</a:t>
                </a:r>
              </a:p>
              <a:p>
                <a:pPr marL="0" indent="0" algn="just">
                  <a:buNone/>
                </a:pPr>
                <a:r>
                  <a:rPr lang="en-US" sz="3600" b="1" dirty="0">
                    <a:solidFill>
                      <a:schemeClr val="bg1"/>
                    </a:solidFill>
                  </a:rPr>
                  <a:t>		</a:t>
                </a:r>
                <a:r>
                  <a:rPr lang="en-US" sz="5100" b="1" dirty="0" err="1">
                    <a:solidFill>
                      <a:schemeClr val="bg1"/>
                    </a:solidFill>
                    <a:latin typeface="HP Simplified" panose="020B0604020204020204" pitchFamily="34" charset="0"/>
                  </a:rPr>
                  <a:t>Att</a:t>
                </a:r>
                <a:r>
                  <a:rPr lang="en-US" sz="5100" b="1" dirty="0">
                    <a:solidFill>
                      <a:schemeClr val="bg1"/>
                    </a:solidFill>
                    <a:latin typeface="HP Simplified" panose="020B0604020204020204" pitchFamily="34" charset="0"/>
                  </a:rPr>
                  <a:t>(R1) </a:t>
                </a:r>
                <a14:m>
                  <m:oMath xmlns:m="http://schemas.openxmlformats.org/officeDocument/2006/math">
                    <m:r>
                      <m:rPr>
                        <m:nor/>
                      </m:rPr>
                      <a:rPr lang="el-GR" sz="5100" b="1" dirty="0">
                        <a:solidFill>
                          <a:schemeClr val="bg1"/>
                        </a:solidFill>
                        <a:latin typeface="HP Simplified" panose="020B0604020204020204" pitchFamily="34" charset="0"/>
                      </a:rPr>
                      <m:t>υ</m:t>
                    </m:r>
                  </m:oMath>
                </a14:m>
                <a:r>
                  <a:rPr lang="en-US" sz="5100" b="1" dirty="0">
                    <a:solidFill>
                      <a:schemeClr val="bg1"/>
                    </a:solidFill>
                    <a:latin typeface="HP Simplified" panose="020B0604020204020204" pitchFamily="34" charset="0"/>
                  </a:rPr>
                  <a:t> </a:t>
                </a:r>
                <a:r>
                  <a:rPr lang="en-US" sz="5100" b="1" dirty="0" err="1">
                    <a:solidFill>
                      <a:schemeClr val="bg1"/>
                    </a:solidFill>
                    <a:latin typeface="HP Simplified" panose="020B0604020204020204" pitchFamily="34" charset="0"/>
                  </a:rPr>
                  <a:t>Att</a:t>
                </a:r>
                <a:r>
                  <a:rPr lang="en-US" sz="5100" b="1" dirty="0">
                    <a:solidFill>
                      <a:schemeClr val="bg1"/>
                    </a:solidFill>
                    <a:latin typeface="HP Simplified" panose="020B0604020204020204" pitchFamily="34" charset="0"/>
                  </a:rPr>
                  <a:t>(R2) = </a:t>
                </a:r>
                <a:r>
                  <a:rPr lang="en-US" sz="5100" b="1" dirty="0" err="1">
                    <a:solidFill>
                      <a:schemeClr val="bg1"/>
                    </a:solidFill>
                    <a:latin typeface="HP Simplified" panose="020B0604020204020204" pitchFamily="34" charset="0"/>
                  </a:rPr>
                  <a:t>Att</a:t>
                </a:r>
                <a:r>
                  <a:rPr lang="en-US" sz="5100" b="1" dirty="0">
                    <a:solidFill>
                      <a:schemeClr val="bg1"/>
                    </a:solidFill>
                    <a:latin typeface="HP Simplified" panose="020B0604020204020204" pitchFamily="34" charset="0"/>
                  </a:rPr>
                  <a:t>(R)</a:t>
                </a:r>
              </a:p>
              <a:p>
                <a:pPr marL="742950" indent="-742950" algn="just">
                  <a:buAutoNum type="arabicPeriod" startAt="2"/>
                </a:pPr>
                <a:r>
                  <a:rPr lang="en-US" dirty="0">
                    <a:solidFill>
                      <a:schemeClr val="bg1"/>
                    </a:solidFill>
                    <a:latin typeface="HP Simplified" panose="020B0604020204020204" pitchFamily="34" charset="0"/>
                  </a:rPr>
                  <a:t>Intersection of Attributes of R1 and R2 must not be NULL.</a:t>
                </a:r>
              </a:p>
              <a:p>
                <a:pPr marL="0" indent="0" algn="just">
                  <a:buNone/>
                </a:pPr>
                <a:r>
                  <a:rPr lang="en-IN" sz="3600" dirty="0">
                    <a:solidFill>
                      <a:schemeClr val="bg1"/>
                    </a:solidFill>
                    <a:latin typeface="HP Simplified" panose="020B0604020204020204" pitchFamily="34" charset="0"/>
                  </a:rPr>
                  <a:t>		</a:t>
                </a:r>
                <a:r>
                  <a:rPr lang="en-US" sz="5100" b="1" dirty="0">
                    <a:solidFill>
                      <a:schemeClr val="bg1"/>
                    </a:solidFill>
                    <a:latin typeface="HP Simplified" panose="020B0604020204020204" pitchFamily="34" charset="0"/>
                  </a:rPr>
                  <a:t>Att(R1)  </a:t>
                </a:r>
                <a14:m>
                  <m:oMath xmlns:m="http://schemas.openxmlformats.org/officeDocument/2006/math">
                    <m:r>
                      <a:rPr lang="en-IN" sz="3800" b="1" i="1">
                        <a:solidFill>
                          <a:schemeClr val="bg1"/>
                        </a:solidFill>
                        <a:latin typeface="Cambria Math" panose="02040503050406030204" pitchFamily="18" charset="0"/>
                      </a:rPr>
                      <m:t> </m:t>
                    </m:r>
                  </m:oMath>
                </a14:m>
                <a:r>
                  <a:rPr lang="en-US" sz="5100" b="1" dirty="0">
                    <a:solidFill>
                      <a:schemeClr val="bg1"/>
                    </a:solidFill>
                    <a:latin typeface="HP Simplified" panose="020B0604020204020204" pitchFamily="34" charset="0"/>
                  </a:rPr>
                  <a:t>∩ Att(R2)  != NULL </a:t>
                </a:r>
              </a:p>
              <a:p>
                <a:pPr marL="0" indent="0" algn="just">
                  <a:buNone/>
                </a:pPr>
                <a:r>
                  <a:rPr lang="en-US" sz="3800" dirty="0">
                    <a:solidFill>
                      <a:schemeClr val="bg1"/>
                    </a:solidFill>
                    <a:latin typeface="HP Simplified" panose="020B0604020204020204" pitchFamily="34" charset="0"/>
                  </a:rPr>
                  <a:t>3.</a:t>
                </a:r>
                <a:r>
                  <a:rPr lang="en-US" sz="5100" b="1" dirty="0">
                    <a:solidFill>
                      <a:schemeClr val="bg1"/>
                    </a:solidFill>
                    <a:latin typeface="HP Simplified" panose="020B0604020204020204" pitchFamily="34" charset="0"/>
                  </a:rPr>
                  <a:t>      </a:t>
                </a:r>
                <a:r>
                  <a:rPr lang="en-US" dirty="0">
                    <a:solidFill>
                      <a:schemeClr val="bg1"/>
                    </a:solidFill>
                    <a:latin typeface="HP Simplified" panose="020B0604020204020204" pitchFamily="34" charset="0"/>
                  </a:rPr>
                  <a:t>Common attribute must be a key for at least one relation (R1 or R2)</a:t>
                </a:r>
                <a:r>
                  <a:rPr lang="en-US" sz="5100" b="1" dirty="0">
                    <a:solidFill>
                      <a:schemeClr val="bg1"/>
                    </a:solidFill>
                    <a:latin typeface="HP Simplified" panose="020B0604020204020204" pitchFamily="34" charset="0"/>
                  </a:rPr>
                  <a:t> </a:t>
                </a:r>
              </a:p>
              <a:p>
                <a:pPr marL="0" indent="0" algn="just">
                  <a:buNone/>
                </a:pPr>
                <a:r>
                  <a:rPr lang="en-IN" sz="5100" b="1" dirty="0">
                    <a:solidFill>
                      <a:schemeClr val="bg1"/>
                    </a:solidFill>
                    <a:latin typeface="HP Simplified" panose="020B0604020204020204" pitchFamily="34" charset="0"/>
                  </a:rPr>
                  <a:t>		</a:t>
                </a:r>
                <a:r>
                  <a:rPr lang="en-US" sz="5100" b="1" dirty="0" err="1">
                    <a:solidFill>
                      <a:schemeClr val="bg1"/>
                    </a:solidFill>
                    <a:latin typeface="HP Simplified" panose="020B0604020204020204" pitchFamily="34" charset="0"/>
                  </a:rPr>
                  <a:t>Att</a:t>
                </a:r>
                <a:r>
                  <a:rPr lang="en-US" sz="5100" b="1" dirty="0">
                    <a:solidFill>
                      <a:schemeClr val="bg1"/>
                    </a:solidFill>
                    <a:latin typeface="HP Simplified" panose="020B0604020204020204" pitchFamily="34" charset="0"/>
                  </a:rPr>
                  <a:t>(R1) </a:t>
                </a:r>
                <a14:m>
                  <m:oMath xmlns:m="http://schemas.openxmlformats.org/officeDocument/2006/math">
                    <m:r>
                      <a:rPr lang="en-IN" sz="3800" b="1" i="1" smtClean="0">
                        <a:solidFill>
                          <a:schemeClr val="bg1"/>
                        </a:solidFill>
                        <a:latin typeface="Cambria Math" panose="02040503050406030204" pitchFamily="18" charset="0"/>
                      </a:rPr>
                      <m:t> </m:t>
                    </m:r>
                  </m:oMath>
                </a14:m>
                <a:r>
                  <a:rPr lang="en-US" sz="5100" b="1" dirty="0">
                    <a:solidFill>
                      <a:schemeClr val="bg1"/>
                    </a:solidFill>
                    <a:latin typeface="HP Simplified" panose="020B0604020204020204" pitchFamily="34" charset="0"/>
                  </a:rPr>
                  <a:t>∩ Att(R2) = </a:t>
                </a:r>
                <a:r>
                  <a:rPr lang="en-US" sz="5400" b="1" dirty="0" err="1">
                    <a:solidFill>
                      <a:schemeClr val="bg1"/>
                    </a:solidFill>
                    <a:latin typeface="HP Simplified" panose="020B0604020204020204" pitchFamily="34" charset="0"/>
                  </a:rPr>
                  <a:t>Att</a:t>
                </a:r>
                <a:r>
                  <a:rPr lang="en-US" sz="5400" b="1" dirty="0">
                    <a:solidFill>
                      <a:schemeClr val="bg1"/>
                    </a:solidFill>
                    <a:latin typeface="HP Simplified" panose="020B0604020204020204" pitchFamily="34" charset="0"/>
                  </a:rPr>
                  <a:t>(R1)</a:t>
                </a:r>
                <a:endParaRPr lang="en-IN" sz="5100" b="1" dirty="0">
                  <a:solidFill>
                    <a:schemeClr val="bg1"/>
                  </a:solidFill>
                  <a:latin typeface="HP Simplified" panose="020B0604020204020204" pitchFamily="34" charset="0"/>
                </a:endParaRPr>
              </a:p>
              <a:p>
                <a:pPr marL="0" indent="0" algn="just">
                  <a:buNone/>
                </a:pPr>
                <a:r>
                  <a:rPr lang="en-IN" dirty="0">
                    <a:solidFill>
                      <a:schemeClr val="bg1"/>
                    </a:solidFill>
                    <a:latin typeface="HP Simplified" panose="020B0604020204020204" pitchFamily="34" charset="0"/>
                  </a:rPr>
                  <a:t>		                                  OR</a:t>
                </a:r>
              </a:p>
              <a:p>
                <a:pPr marL="0" indent="0" algn="just">
                  <a:buNone/>
                </a:pPr>
                <a:r>
                  <a:rPr lang="en-IN" dirty="0">
                    <a:solidFill>
                      <a:schemeClr val="bg1"/>
                    </a:solidFill>
                    <a:latin typeface="HP Simplified" panose="020B0604020204020204" pitchFamily="34" charset="0"/>
                  </a:rPr>
                  <a:t>		</a:t>
                </a:r>
                <a:r>
                  <a:rPr lang="en-US" sz="5100" b="1" dirty="0" err="1">
                    <a:solidFill>
                      <a:schemeClr val="bg1"/>
                    </a:solidFill>
                    <a:latin typeface="HP Simplified" panose="020B0604020204020204" pitchFamily="34" charset="0"/>
                  </a:rPr>
                  <a:t>Att</a:t>
                </a:r>
                <a:r>
                  <a:rPr lang="en-US" sz="5100" b="1" dirty="0">
                    <a:solidFill>
                      <a:schemeClr val="bg1"/>
                    </a:solidFill>
                    <a:latin typeface="HP Simplified" panose="020B0604020204020204" pitchFamily="34" charset="0"/>
                  </a:rPr>
                  <a:t>(R1) </a:t>
                </a:r>
                <a14:m>
                  <m:oMath xmlns:m="http://schemas.openxmlformats.org/officeDocument/2006/math">
                    <m:r>
                      <a:rPr lang="hy-AM" sz="5100" b="1" i="1">
                        <a:solidFill>
                          <a:schemeClr val="bg1"/>
                        </a:solidFill>
                        <a:latin typeface="Cambria Math" panose="02040503050406030204" pitchFamily="18" charset="0"/>
                      </a:rPr>
                      <m:t>Ո</m:t>
                    </m:r>
                    <m:r>
                      <a:rPr lang="en-IN" sz="5100" b="1" i="1">
                        <a:solidFill>
                          <a:schemeClr val="bg1"/>
                        </a:solidFill>
                        <a:latin typeface="Cambria Math" panose="02040503050406030204" pitchFamily="18" charset="0"/>
                      </a:rPr>
                      <m:t> </m:t>
                    </m:r>
                  </m:oMath>
                </a14:m>
                <a:r>
                  <a:rPr lang="en-US" sz="5100" b="1" dirty="0" err="1">
                    <a:solidFill>
                      <a:schemeClr val="bg1"/>
                    </a:solidFill>
                    <a:latin typeface="HP Simplified" panose="020B0604020204020204" pitchFamily="34" charset="0"/>
                  </a:rPr>
                  <a:t>Att</a:t>
                </a:r>
                <a:r>
                  <a:rPr lang="en-US" sz="5100" b="1" dirty="0">
                    <a:solidFill>
                      <a:schemeClr val="bg1"/>
                    </a:solidFill>
                    <a:latin typeface="HP Simplified" panose="020B0604020204020204" pitchFamily="34" charset="0"/>
                  </a:rPr>
                  <a:t>(R2) = </a:t>
                </a:r>
                <a:r>
                  <a:rPr lang="en-US" sz="5100" b="1" dirty="0" err="1">
                    <a:solidFill>
                      <a:schemeClr val="bg1"/>
                    </a:solidFill>
                    <a:latin typeface="HP Simplified" panose="020B0604020204020204" pitchFamily="34" charset="0"/>
                  </a:rPr>
                  <a:t>Att</a:t>
                </a:r>
                <a:r>
                  <a:rPr lang="en-US" sz="5100" b="1" dirty="0">
                    <a:solidFill>
                      <a:schemeClr val="bg1"/>
                    </a:solidFill>
                    <a:latin typeface="HP Simplified" panose="020B0604020204020204" pitchFamily="34" charset="0"/>
                  </a:rPr>
                  <a:t>(R2)</a:t>
                </a:r>
                <a:r>
                  <a:rPr lang="en-US" sz="4000" b="1" dirty="0">
                    <a:solidFill>
                      <a:schemeClr val="bg1"/>
                    </a:solidFill>
                    <a:latin typeface="HP Simplified" panose="020B0604020204020204" pitchFamily="34" charset="0"/>
                  </a:rPr>
                  <a:t> </a:t>
                </a:r>
                <a:r>
                  <a:rPr lang="en-IN" dirty="0">
                    <a:solidFill>
                      <a:schemeClr val="bg1"/>
                    </a:solidFill>
                    <a:latin typeface="HP Simplified" panose="020B0604020204020204" pitchFamily="34" charset="0"/>
                  </a:rPr>
                  <a:t>	</a:t>
                </a:r>
              </a:p>
              <a:p>
                <a:pPr marL="0" indent="0" algn="just">
                  <a:buNone/>
                </a:pPr>
                <a:endParaRPr lang="en-IN" u="sng" dirty="0">
                  <a:solidFill>
                    <a:schemeClr val="bg1"/>
                  </a:solidFill>
                  <a:latin typeface="HP Simplified" panose="020B0604020204020204" pitchFamily="34" charset="0"/>
                </a:endParaRPr>
              </a:p>
            </p:txBody>
          </p:sp>
        </mc:Choice>
        <mc:Fallback xmlns="">
          <p:sp>
            <p:nvSpPr>
              <p:cNvPr id="3" name="Content Placeholder 2">
                <a:extLst>
                  <a:ext uri="{FF2B5EF4-FFF2-40B4-BE49-F238E27FC236}">
                    <a16:creationId xmlns:a16="http://schemas.microsoft.com/office/drawing/2014/main" id="{A2DEAB31-48F5-49A5-91E1-0319A3592D15}"/>
                  </a:ext>
                </a:extLst>
              </p:cNvPr>
              <p:cNvSpPr>
                <a:spLocks noGrp="1" noRot="1" noChangeAspect="1" noMove="1" noResize="1" noEditPoints="1" noAdjustHandles="1" noChangeArrowheads="1" noChangeShapeType="1" noTextEdit="1"/>
              </p:cNvSpPr>
              <p:nvPr>
                <p:ph idx="1"/>
              </p:nvPr>
            </p:nvSpPr>
            <p:spPr>
              <a:blipFill>
                <a:blip r:embed="rId2"/>
                <a:stretch>
                  <a:fillRect l="-1497" t="-3636" r="-610"/>
                </a:stretch>
              </a:blipFill>
            </p:spPr>
            <p:txBody>
              <a:bodyPr/>
              <a:lstStyle/>
              <a:p>
                <a:r>
                  <a:rPr lang="en-IN">
                    <a:noFill/>
                  </a:rPr>
                  <a:t> </a:t>
                </a:r>
              </a:p>
            </p:txBody>
          </p:sp>
        </mc:Fallback>
      </mc:AlternateContent>
      <p:sp>
        <p:nvSpPr>
          <p:cNvPr id="4" name="Rectangle 1">
            <a:extLst>
              <a:ext uri="{FF2B5EF4-FFF2-40B4-BE49-F238E27FC236}">
                <a16:creationId xmlns:a16="http://schemas.microsoft.com/office/drawing/2014/main" id="{845226E1-DCB0-496A-9C41-444610CDE03E}"/>
              </a:ext>
            </a:extLst>
          </p:cNvPr>
          <p:cNvSpPr>
            <a:spLocks noChangeArrowheads="1"/>
          </p:cNvSpPr>
          <p:nvPr/>
        </p:nvSpPr>
        <p:spPr bwMode="auto">
          <a:xfrm>
            <a:off x="0" y="134994"/>
            <a:ext cx="22442" cy="187211"/>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6040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6B8B5-D656-4AAB-AD35-BD338C218C28}"/>
              </a:ext>
            </a:extLst>
          </p:cNvPr>
          <p:cNvSpPr>
            <a:spLocks noGrp="1"/>
          </p:cNvSpPr>
          <p:nvPr>
            <p:ph type="title"/>
          </p:nvPr>
        </p:nvSpPr>
        <p:spPr>
          <a:xfrm>
            <a:off x="580104" y="220456"/>
            <a:ext cx="11012131" cy="1018035"/>
          </a:xfrm>
        </p:spPr>
        <p:txBody>
          <a:bodyPr/>
          <a:lstStyle/>
          <a:p>
            <a:r>
              <a:rPr lang="en-IN" b="1" dirty="0"/>
              <a:t>PRESENTED BY</a:t>
            </a:r>
          </a:p>
        </p:txBody>
      </p:sp>
      <p:sp>
        <p:nvSpPr>
          <p:cNvPr id="5" name="TextBox 4">
            <a:extLst>
              <a:ext uri="{FF2B5EF4-FFF2-40B4-BE49-F238E27FC236}">
                <a16:creationId xmlns:a16="http://schemas.microsoft.com/office/drawing/2014/main" id="{BD971C25-C608-4506-A6A1-D5F41FB1F370}"/>
              </a:ext>
            </a:extLst>
          </p:cNvPr>
          <p:cNvSpPr txBox="1"/>
          <p:nvPr/>
        </p:nvSpPr>
        <p:spPr>
          <a:xfrm>
            <a:off x="255638" y="5230761"/>
            <a:ext cx="3726426" cy="1200329"/>
          </a:xfrm>
          <a:prstGeom prst="rect">
            <a:avLst/>
          </a:prstGeom>
          <a:noFill/>
        </p:spPr>
        <p:txBody>
          <a:bodyPr wrap="square" rtlCol="0">
            <a:spAutoFit/>
          </a:bodyPr>
          <a:lstStyle/>
          <a:p>
            <a:pPr algn="ctr"/>
            <a:r>
              <a:rPr lang="en-IN" sz="3600" b="1" i="1" dirty="0">
                <a:solidFill>
                  <a:schemeClr val="bg1"/>
                </a:solidFill>
                <a:latin typeface="HP Simplified" panose="020B0604020204020204" pitchFamily="34" charset="0"/>
              </a:rPr>
              <a:t>ANSHUL SANGHI</a:t>
            </a:r>
          </a:p>
          <a:p>
            <a:pPr algn="ctr"/>
            <a:r>
              <a:rPr lang="en-IN" sz="3600" b="1" i="1" dirty="0">
                <a:solidFill>
                  <a:schemeClr val="bg1"/>
                </a:solidFill>
                <a:latin typeface="HP Simplified" panose="020B0604020204020204" pitchFamily="34" charset="0"/>
              </a:rPr>
              <a:t>2018BCS-009</a:t>
            </a:r>
          </a:p>
        </p:txBody>
      </p:sp>
      <p:sp>
        <p:nvSpPr>
          <p:cNvPr id="6" name="TextBox 5">
            <a:extLst>
              <a:ext uri="{FF2B5EF4-FFF2-40B4-BE49-F238E27FC236}">
                <a16:creationId xmlns:a16="http://schemas.microsoft.com/office/drawing/2014/main" id="{B4FD0EBB-A1B4-4CAF-9792-110C0F95F3C1}"/>
              </a:ext>
            </a:extLst>
          </p:cNvPr>
          <p:cNvSpPr txBox="1"/>
          <p:nvPr/>
        </p:nvSpPr>
        <p:spPr>
          <a:xfrm>
            <a:off x="3824748" y="5230761"/>
            <a:ext cx="4070555" cy="1200329"/>
          </a:xfrm>
          <a:prstGeom prst="rect">
            <a:avLst/>
          </a:prstGeom>
          <a:noFill/>
        </p:spPr>
        <p:txBody>
          <a:bodyPr wrap="square" rtlCol="0">
            <a:spAutoFit/>
          </a:bodyPr>
          <a:lstStyle/>
          <a:p>
            <a:pPr algn="ctr"/>
            <a:r>
              <a:rPr lang="en-IN" sz="3600" b="1" i="1" dirty="0">
                <a:solidFill>
                  <a:schemeClr val="bg1"/>
                </a:solidFill>
                <a:latin typeface="HP Simplified" panose="020B0604020204020204" pitchFamily="34" charset="0"/>
              </a:rPr>
              <a:t>DEEP SHAH</a:t>
            </a:r>
          </a:p>
          <a:p>
            <a:pPr algn="ctr"/>
            <a:r>
              <a:rPr lang="en-IN" sz="3600" b="1" i="1" dirty="0">
                <a:solidFill>
                  <a:schemeClr val="bg1"/>
                </a:solidFill>
                <a:latin typeface="HP Simplified" panose="020B0604020204020204" pitchFamily="34" charset="0"/>
              </a:rPr>
              <a:t>2018BCS-052</a:t>
            </a:r>
          </a:p>
        </p:txBody>
      </p:sp>
      <p:sp>
        <p:nvSpPr>
          <p:cNvPr id="7" name="TextBox 6">
            <a:extLst>
              <a:ext uri="{FF2B5EF4-FFF2-40B4-BE49-F238E27FC236}">
                <a16:creationId xmlns:a16="http://schemas.microsoft.com/office/drawing/2014/main" id="{799DE1DF-AC82-49C5-BB10-140764EC16ED}"/>
              </a:ext>
            </a:extLst>
          </p:cNvPr>
          <p:cNvSpPr txBox="1"/>
          <p:nvPr/>
        </p:nvSpPr>
        <p:spPr>
          <a:xfrm>
            <a:off x="7472516" y="5230761"/>
            <a:ext cx="4542504" cy="1200329"/>
          </a:xfrm>
          <a:prstGeom prst="rect">
            <a:avLst/>
          </a:prstGeom>
          <a:noFill/>
        </p:spPr>
        <p:txBody>
          <a:bodyPr wrap="square" rtlCol="0">
            <a:spAutoFit/>
          </a:bodyPr>
          <a:lstStyle/>
          <a:p>
            <a:pPr algn="ctr"/>
            <a:r>
              <a:rPr lang="en-IN" sz="3600" b="1" i="1" dirty="0">
                <a:solidFill>
                  <a:schemeClr val="bg1"/>
                </a:solidFill>
                <a:latin typeface="HP Simplified" panose="020B0604020204020204" pitchFamily="34" charset="0"/>
              </a:rPr>
              <a:t>SHIVANSH SRIVASTAV</a:t>
            </a:r>
          </a:p>
          <a:p>
            <a:pPr algn="ctr"/>
            <a:r>
              <a:rPr lang="en-IN" sz="3600" b="1" i="1" dirty="0">
                <a:solidFill>
                  <a:schemeClr val="bg1"/>
                </a:solidFill>
                <a:latin typeface="HP Simplified" panose="020B0604020204020204" pitchFamily="34" charset="0"/>
              </a:rPr>
              <a:t>2018BCS-053</a:t>
            </a:r>
          </a:p>
        </p:txBody>
      </p:sp>
      <p:pic>
        <p:nvPicPr>
          <p:cNvPr id="9" name="Picture 8">
            <a:extLst>
              <a:ext uri="{FF2B5EF4-FFF2-40B4-BE49-F238E27FC236}">
                <a16:creationId xmlns:a16="http://schemas.microsoft.com/office/drawing/2014/main" id="{83747F20-020A-45E3-B564-F4CCD9BF63A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11500"/>
                    </a14:imgEffect>
                    <a14:imgEffect>
                      <a14:saturation sat="33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5067220" y="2498436"/>
            <a:ext cx="2037897" cy="1472380"/>
          </a:xfrm>
          <a:prstGeom prst="rect">
            <a:avLst/>
          </a:prstGeom>
        </p:spPr>
      </p:pic>
    </p:spTree>
    <p:extLst>
      <p:ext uri="{BB962C8B-B14F-4D97-AF65-F5344CB8AC3E}">
        <p14:creationId xmlns:p14="http://schemas.microsoft.com/office/powerpoint/2010/main" val="1036917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3546-B604-4E47-82D6-5C146BD17547}"/>
              </a:ext>
            </a:extLst>
          </p:cNvPr>
          <p:cNvSpPr>
            <a:spLocks noGrp="1"/>
          </p:cNvSpPr>
          <p:nvPr>
            <p:ph type="title"/>
          </p:nvPr>
        </p:nvSpPr>
        <p:spPr/>
        <p:txBody>
          <a:bodyPr>
            <a:normAutofit fontScale="90000"/>
          </a:bodyPr>
          <a:lstStyle/>
          <a:p>
            <a:r>
              <a:rPr lang="en-IN" b="1" dirty="0"/>
              <a:t>DEPENDENCY PRESERVING AND LOSSLESS JOIN</a:t>
            </a:r>
            <a:endParaRPr lang="en-IN" dirty="0"/>
          </a:p>
        </p:txBody>
      </p:sp>
      <p:pic>
        <p:nvPicPr>
          <p:cNvPr id="5" name="Content Placeholder 4">
            <a:extLst>
              <a:ext uri="{FF2B5EF4-FFF2-40B4-BE49-F238E27FC236}">
                <a16:creationId xmlns:a16="http://schemas.microsoft.com/office/drawing/2014/main" id="{906F0EC9-E451-412F-8228-4E9A0E3883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65" y="1700758"/>
            <a:ext cx="4748348" cy="4941650"/>
          </a:xfrm>
        </p:spPr>
      </p:pic>
      <p:sp>
        <p:nvSpPr>
          <p:cNvPr id="6" name="TextBox 5">
            <a:extLst>
              <a:ext uri="{FF2B5EF4-FFF2-40B4-BE49-F238E27FC236}">
                <a16:creationId xmlns:a16="http://schemas.microsoft.com/office/drawing/2014/main" id="{3F5E4BDF-BFCE-445E-B2A0-55B404FF7EEC}"/>
              </a:ext>
            </a:extLst>
          </p:cNvPr>
          <p:cNvSpPr txBox="1"/>
          <p:nvPr/>
        </p:nvSpPr>
        <p:spPr>
          <a:xfrm>
            <a:off x="4893013" y="1340836"/>
            <a:ext cx="7298987" cy="651389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solidFill>
                  <a:schemeClr val="bg1"/>
                </a:solidFill>
                <a:latin typeface="HP Simplified" panose="020B0604020204020204" pitchFamily="34" charset="0"/>
              </a:rPr>
              <a:t>Here we have F = { </a:t>
            </a:r>
            <a:r>
              <a:rPr lang="en-IN" sz="2000" dirty="0" err="1">
                <a:solidFill>
                  <a:schemeClr val="bg1"/>
                </a:solidFill>
                <a:latin typeface="HP Simplified" panose="020B0604020204020204" pitchFamily="34" charset="0"/>
                <a:ea typeface="Cambria Math" panose="02040503050406030204" pitchFamily="18" charset="0"/>
              </a:rPr>
              <a:t>cid</a:t>
            </a:r>
            <a:r>
              <a:rPr lang="en-IN" sz="2000" dirty="0">
                <a:solidFill>
                  <a:schemeClr val="bg1"/>
                </a:solidFill>
                <a:latin typeface="HP Simplified" panose="020B0604020204020204" pitchFamily="34" charset="0"/>
                <a:ea typeface="Cambria Math" panose="02040503050406030204" pitchFamily="18" charset="0"/>
              </a:rPr>
              <a:t> -&gt; email, password ; email -&gt; name, </a:t>
            </a:r>
            <a:r>
              <a:rPr lang="en-IN" sz="2000" dirty="0" err="1">
                <a:solidFill>
                  <a:schemeClr val="bg1"/>
                </a:solidFill>
                <a:latin typeface="HP Simplified" panose="020B0604020204020204" pitchFamily="34" charset="0"/>
                <a:ea typeface="Cambria Math" panose="02040503050406030204" pitchFamily="18" charset="0"/>
              </a:rPr>
              <a:t>phone_no</a:t>
            </a:r>
            <a:r>
              <a:rPr lang="en-IN" sz="2000" dirty="0">
                <a:solidFill>
                  <a:schemeClr val="bg1"/>
                </a:solidFill>
                <a:latin typeface="HP Simplified" panose="020B0604020204020204" pitchFamily="34" charset="0"/>
                <a:ea typeface="Cambria Math" panose="02040503050406030204" pitchFamily="18" charset="0"/>
              </a:rPr>
              <a:t>, address }</a:t>
            </a:r>
          </a:p>
          <a:p>
            <a:pPr marL="342900" indent="-342900">
              <a:lnSpc>
                <a:spcPct val="150000"/>
              </a:lnSpc>
              <a:buFont typeface="Arial" panose="020B0604020202020204" pitchFamily="34" charset="0"/>
              <a:buChar char="•"/>
            </a:pPr>
            <a:r>
              <a:rPr lang="en-IN" sz="2000" dirty="0">
                <a:solidFill>
                  <a:schemeClr val="bg1"/>
                </a:solidFill>
                <a:latin typeface="HP Simplified" panose="020B0604020204020204" pitchFamily="34" charset="0"/>
                <a:ea typeface="Cambria Math" panose="02040503050406030204" pitchFamily="18" charset="0"/>
              </a:rPr>
              <a:t>As well as F1= {</a:t>
            </a:r>
            <a:r>
              <a:rPr lang="en-IN" sz="2000" dirty="0" err="1">
                <a:solidFill>
                  <a:schemeClr val="bg1"/>
                </a:solidFill>
                <a:latin typeface="HP Simplified" panose="020B0604020204020204" pitchFamily="34" charset="0"/>
                <a:ea typeface="Cambria Math" panose="02040503050406030204" pitchFamily="18" charset="0"/>
              </a:rPr>
              <a:t>cid</a:t>
            </a:r>
            <a:r>
              <a:rPr lang="en-IN" sz="2000" dirty="0">
                <a:solidFill>
                  <a:schemeClr val="bg1"/>
                </a:solidFill>
                <a:latin typeface="HP Simplified" panose="020B0604020204020204" pitchFamily="34" charset="0"/>
                <a:ea typeface="Cambria Math" panose="02040503050406030204" pitchFamily="18" charset="0"/>
              </a:rPr>
              <a:t> -&gt; email, password } and F2 = { email -&gt; name, </a:t>
            </a:r>
            <a:r>
              <a:rPr lang="en-IN" sz="2000" dirty="0" err="1">
                <a:solidFill>
                  <a:schemeClr val="bg1"/>
                </a:solidFill>
                <a:latin typeface="HP Simplified" panose="020B0604020204020204" pitchFamily="34" charset="0"/>
                <a:ea typeface="Cambria Math" panose="02040503050406030204" pitchFamily="18" charset="0"/>
              </a:rPr>
              <a:t>phone_no</a:t>
            </a:r>
            <a:r>
              <a:rPr lang="en-IN" sz="2000" dirty="0">
                <a:solidFill>
                  <a:schemeClr val="bg1"/>
                </a:solidFill>
                <a:latin typeface="HP Simplified" panose="020B0604020204020204" pitchFamily="34" charset="0"/>
                <a:ea typeface="Cambria Math" panose="02040503050406030204" pitchFamily="18" charset="0"/>
              </a:rPr>
              <a:t>, address }</a:t>
            </a:r>
          </a:p>
          <a:p>
            <a:pPr marL="342900" indent="-342900">
              <a:lnSpc>
                <a:spcPct val="150000"/>
              </a:lnSpc>
              <a:buFont typeface="Arial" panose="020B0604020202020204" pitchFamily="34" charset="0"/>
              <a:buChar char="•"/>
            </a:pPr>
            <a:r>
              <a:rPr lang="en-IN" sz="2000" dirty="0">
                <a:solidFill>
                  <a:schemeClr val="bg1"/>
                </a:solidFill>
                <a:latin typeface="HP Simplified" panose="020B0604020204020204" pitchFamily="34" charset="0"/>
                <a:ea typeface="Cambria Math" panose="02040503050406030204" pitchFamily="18" charset="0"/>
              </a:rPr>
              <a:t> We can clearly see that F1 ⋃ F2 = F , Hence shown table Customer is Dependency Preserving. </a:t>
            </a:r>
          </a:p>
          <a:p>
            <a:pPr marL="342900" indent="-342900">
              <a:lnSpc>
                <a:spcPct val="150000"/>
              </a:lnSpc>
              <a:buFont typeface="Arial" panose="020B0604020202020204" pitchFamily="34" charset="0"/>
              <a:buChar char="•"/>
            </a:pPr>
            <a:r>
              <a:rPr lang="en-IN" sz="2000" dirty="0">
                <a:solidFill>
                  <a:schemeClr val="bg1"/>
                </a:solidFill>
                <a:latin typeface="HP Simplified" panose="020B0604020204020204" pitchFamily="34" charset="0"/>
                <a:ea typeface="Cambria Math" panose="02040503050406030204" pitchFamily="18" charset="0"/>
              </a:rPr>
              <a:t>Here , </a:t>
            </a:r>
            <a:r>
              <a:rPr lang="en-IN" sz="2000" dirty="0" err="1">
                <a:solidFill>
                  <a:schemeClr val="bg1"/>
                </a:solidFill>
                <a:latin typeface="HP Simplified" panose="020B0604020204020204" pitchFamily="34" charset="0"/>
                <a:ea typeface="Cambria Math" panose="02040503050406030204" pitchFamily="18" charset="0"/>
              </a:rPr>
              <a:t>Att</a:t>
            </a:r>
            <a:r>
              <a:rPr lang="en-IN" sz="2000" dirty="0">
                <a:solidFill>
                  <a:schemeClr val="bg1"/>
                </a:solidFill>
                <a:latin typeface="HP Simplified" panose="020B0604020204020204" pitchFamily="34" charset="0"/>
                <a:ea typeface="Cambria Math" panose="02040503050406030204" pitchFamily="18" charset="0"/>
              </a:rPr>
              <a:t>(R) = {</a:t>
            </a:r>
            <a:r>
              <a:rPr lang="en-IN" sz="2000" dirty="0" err="1">
                <a:solidFill>
                  <a:schemeClr val="bg1"/>
                </a:solidFill>
                <a:latin typeface="HP Simplified" panose="020B0604020204020204" pitchFamily="34" charset="0"/>
                <a:ea typeface="Cambria Math" panose="02040503050406030204" pitchFamily="18" charset="0"/>
              </a:rPr>
              <a:t>cid</a:t>
            </a:r>
            <a:r>
              <a:rPr lang="en-IN" sz="2000" dirty="0">
                <a:solidFill>
                  <a:schemeClr val="bg1"/>
                </a:solidFill>
                <a:latin typeface="HP Simplified" panose="020B0604020204020204" pitchFamily="34" charset="0"/>
                <a:ea typeface="Cambria Math" panose="02040503050406030204" pitchFamily="18" charset="0"/>
              </a:rPr>
              <a:t>, name, email, password, </a:t>
            </a:r>
            <a:r>
              <a:rPr lang="en-IN" sz="2000" dirty="0" err="1">
                <a:solidFill>
                  <a:schemeClr val="bg1"/>
                </a:solidFill>
                <a:latin typeface="HP Simplified" panose="020B0604020204020204" pitchFamily="34" charset="0"/>
                <a:ea typeface="Cambria Math" panose="02040503050406030204" pitchFamily="18" charset="0"/>
              </a:rPr>
              <a:t>phone_no</a:t>
            </a:r>
            <a:r>
              <a:rPr lang="en-IN" sz="2000" dirty="0">
                <a:solidFill>
                  <a:schemeClr val="bg1"/>
                </a:solidFill>
                <a:latin typeface="HP Simplified" panose="020B0604020204020204" pitchFamily="34" charset="0"/>
                <a:ea typeface="Cambria Math" panose="02040503050406030204" pitchFamily="18" charset="0"/>
              </a:rPr>
              <a:t>, address }</a:t>
            </a:r>
          </a:p>
          <a:p>
            <a:pPr marL="342900" indent="-342900">
              <a:lnSpc>
                <a:spcPct val="150000"/>
              </a:lnSpc>
              <a:buFont typeface="Arial" panose="020B0604020202020204" pitchFamily="34" charset="0"/>
              <a:buChar char="•"/>
            </a:pPr>
            <a:r>
              <a:rPr lang="en-IN" sz="2000" dirty="0">
                <a:solidFill>
                  <a:schemeClr val="bg1"/>
                </a:solidFill>
                <a:latin typeface="HP Simplified" panose="020B0604020204020204" pitchFamily="34" charset="0"/>
                <a:ea typeface="Cambria Math" panose="02040503050406030204" pitchFamily="18" charset="0"/>
              </a:rPr>
              <a:t>Decomposed Tables have </a:t>
            </a:r>
            <a:r>
              <a:rPr lang="en-IN" sz="2000" dirty="0" err="1">
                <a:solidFill>
                  <a:schemeClr val="bg1"/>
                </a:solidFill>
                <a:latin typeface="HP Simplified" panose="020B0604020204020204" pitchFamily="34" charset="0"/>
                <a:ea typeface="Cambria Math" panose="02040503050406030204" pitchFamily="18" charset="0"/>
              </a:rPr>
              <a:t>Att</a:t>
            </a:r>
            <a:r>
              <a:rPr lang="en-IN" sz="2000" dirty="0">
                <a:solidFill>
                  <a:schemeClr val="bg1"/>
                </a:solidFill>
                <a:latin typeface="HP Simplified" panose="020B0604020204020204" pitchFamily="34" charset="0"/>
                <a:ea typeface="Cambria Math" panose="02040503050406030204" pitchFamily="18" charset="0"/>
              </a:rPr>
              <a:t>(R1) = {</a:t>
            </a:r>
            <a:r>
              <a:rPr lang="en-IN" sz="2000" dirty="0" err="1">
                <a:solidFill>
                  <a:schemeClr val="bg1"/>
                </a:solidFill>
                <a:latin typeface="HP Simplified" panose="020B0604020204020204" pitchFamily="34" charset="0"/>
                <a:ea typeface="Cambria Math" panose="02040503050406030204" pitchFamily="18" charset="0"/>
              </a:rPr>
              <a:t>cid</a:t>
            </a:r>
            <a:r>
              <a:rPr lang="en-IN" sz="2000" dirty="0">
                <a:solidFill>
                  <a:schemeClr val="bg1"/>
                </a:solidFill>
                <a:latin typeface="HP Simplified" panose="020B0604020204020204" pitchFamily="34" charset="0"/>
                <a:ea typeface="Cambria Math" panose="02040503050406030204" pitchFamily="18" charset="0"/>
              </a:rPr>
              <a:t>, email, password } and </a:t>
            </a:r>
            <a:r>
              <a:rPr lang="en-IN" sz="2000" dirty="0" err="1">
                <a:solidFill>
                  <a:schemeClr val="bg1"/>
                </a:solidFill>
                <a:latin typeface="HP Simplified" panose="020B0604020204020204" pitchFamily="34" charset="0"/>
                <a:ea typeface="Cambria Math" panose="02040503050406030204" pitchFamily="18" charset="0"/>
              </a:rPr>
              <a:t>Att</a:t>
            </a:r>
            <a:r>
              <a:rPr lang="en-IN" sz="2000" dirty="0">
                <a:solidFill>
                  <a:schemeClr val="bg1"/>
                </a:solidFill>
                <a:latin typeface="HP Simplified" panose="020B0604020204020204" pitchFamily="34" charset="0"/>
                <a:ea typeface="Cambria Math" panose="02040503050406030204" pitchFamily="18" charset="0"/>
              </a:rPr>
              <a:t>(R2) = {email, name, </a:t>
            </a:r>
            <a:r>
              <a:rPr lang="en-IN" sz="2000" dirty="0" err="1">
                <a:solidFill>
                  <a:schemeClr val="bg1"/>
                </a:solidFill>
                <a:latin typeface="HP Simplified" panose="020B0604020204020204" pitchFamily="34" charset="0"/>
                <a:ea typeface="Cambria Math" panose="02040503050406030204" pitchFamily="18" charset="0"/>
              </a:rPr>
              <a:t>phone_no</a:t>
            </a:r>
            <a:r>
              <a:rPr lang="en-IN" sz="2000" dirty="0">
                <a:solidFill>
                  <a:schemeClr val="bg1"/>
                </a:solidFill>
                <a:latin typeface="HP Simplified" panose="020B0604020204020204" pitchFamily="34" charset="0"/>
                <a:ea typeface="Cambria Math" panose="02040503050406030204" pitchFamily="18" charset="0"/>
              </a:rPr>
              <a:t>, address }</a:t>
            </a:r>
          </a:p>
          <a:p>
            <a:pPr marL="342900" indent="-342900">
              <a:lnSpc>
                <a:spcPct val="150000"/>
              </a:lnSpc>
              <a:buFont typeface="Arial" panose="020B0604020202020204" pitchFamily="34" charset="0"/>
              <a:buChar char="•"/>
            </a:pPr>
            <a:r>
              <a:rPr lang="en-IN" sz="2000" dirty="0">
                <a:solidFill>
                  <a:schemeClr val="bg1"/>
                </a:solidFill>
                <a:latin typeface="HP Simplified" panose="020B0604020204020204" pitchFamily="34" charset="0"/>
                <a:ea typeface="Cambria Math" panose="02040503050406030204" pitchFamily="18" charset="0"/>
              </a:rPr>
              <a:t>Acc. to Conditions for Lossless Join </a:t>
            </a:r>
            <a:r>
              <a:rPr lang="en-IN" sz="2000" dirty="0" err="1">
                <a:solidFill>
                  <a:schemeClr val="bg1"/>
                </a:solidFill>
                <a:latin typeface="HP Simplified" panose="020B0604020204020204" pitchFamily="34" charset="0"/>
                <a:ea typeface="Cambria Math" panose="02040503050406030204" pitchFamily="18" charset="0"/>
              </a:rPr>
              <a:t>Att</a:t>
            </a:r>
            <a:r>
              <a:rPr lang="en-IN" sz="2000" dirty="0">
                <a:solidFill>
                  <a:schemeClr val="bg1"/>
                </a:solidFill>
                <a:latin typeface="HP Simplified" panose="020B0604020204020204" pitchFamily="34" charset="0"/>
                <a:ea typeface="Cambria Math" panose="02040503050406030204" pitchFamily="18" charset="0"/>
              </a:rPr>
              <a:t>(R1) ⋃ </a:t>
            </a:r>
            <a:r>
              <a:rPr lang="en-IN" sz="2000" dirty="0" err="1">
                <a:solidFill>
                  <a:schemeClr val="bg1"/>
                </a:solidFill>
                <a:latin typeface="HP Simplified" panose="020B0604020204020204" pitchFamily="34" charset="0"/>
                <a:ea typeface="Cambria Math" panose="02040503050406030204" pitchFamily="18" charset="0"/>
              </a:rPr>
              <a:t>Att</a:t>
            </a:r>
            <a:r>
              <a:rPr lang="en-IN" sz="2000" dirty="0">
                <a:solidFill>
                  <a:schemeClr val="bg1"/>
                </a:solidFill>
                <a:latin typeface="HP Simplified" panose="020B0604020204020204" pitchFamily="34" charset="0"/>
                <a:ea typeface="Cambria Math" panose="02040503050406030204" pitchFamily="18" charset="0"/>
              </a:rPr>
              <a:t>(R2) = </a:t>
            </a:r>
            <a:r>
              <a:rPr lang="en-IN" sz="2000" dirty="0" err="1">
                <a:solidFill>
                  <a:schemeClr val="bg1"/>
                </a:solidFill>
                <a:latin typeface="HP Simplified" panose="020B0604020204020204" pitchFamily="34" charset="0"/>
                <a:ea typeface="Cambria Math" panose="02040503050406030204" pitchFamily="18" charset="0"/>
              </a:rPr>
              <a:t>Att</a:t>
            </a:r>
            <a:r>
              <a:rPr lang="en-IN" sz="2000" dirty="0">
                <a:solidFill>
                  <a:schemeClr val="bg1"/>
                </a:solidFill>
                <a:latin typeface="HP Simplified" panose="020B0604020204020204" pitchFamily="34" charset="0"/>
                <a:ea typeface="Cambria Math" panose="02040503050406030204" pitchFamily="18" charset="0"/>
              </a:rPr>
              <a:t>(R) and </a:t>
            </a:r>
            <a:r>
              <a:rPr lang="en-IN" sz="2000" dirty="0" err="1">
                <a:solidFill>
                  <a:schemeClr val="bg1"/>
                </a:solidFill>
                <a:latin typeface="HP Simplified" panose="020B0604020204020204" pitchFamily="34" charset="0"/>
                <a:ea typeface="Cambria Math" panose="02040503050406030204" pitchFamily="18" charset="0"/>
              </a:rPr>
              <a:t>Att</a:t>
            </a:r>
            <a:r>
              <a:rPr lang="en-IN" sz="2000" dirty="0">
                <a:solidFill>
                  <a:schemeClr val="bg1"/>
                </a:solidFill>
                <a:latin typeface="HP Simplified" panose="020B0604020204020204" pitchFamily="34" charset="0"/>
                <a:ea typeface="Cambria Math" panose="02040503050406030204" pitchFamily="18" charset="0"/>
              </a:rPr>
              <a:t>(R1) ⋂ </a:t>
            </a:r>
            <a:r>
              <a:rPr lang="en-IN" sz="2000" dirty="0" err="1">
                <a:solidFill>
                  <a:schemeClr val="bg1"/>
                </a:solidFill>
                <a:latin typeface="HP Simplified" panose="020B0604020204020204" pitchFamily="34" charset="0"/>
                <a:ea typeface="Cambria Math" panose="02040503050406030204" pitchFamily="18" charset="0"/>
              </a:rPr>
              <a:t>Att</a:t>
            </a:r>
            <a:r>
              <a:rPr lang="en-IN" sz="2000" dirty="0">
                <a:solidFill>
                  <a:schemeClr val="bg1"/>
                </a:solidFill>
                <a:latin typeface="HP Simplified" panose="020B0604020204020204" pitchFamily="34" charset="0"/>
                <a:ea typeface="Cambria Math" panose="02040503050406030204" pitchFamily="18" charset="0"/>
              </a:rPr>
              <a:t>(R2) = {email} , So table named Customer follows all conditions of Lossless Join.</a:t>
            </a:r>
          </a:p>
          <a:p>
            <a:pPr marL="342900" indent="-342900">
              <a:lnSpc>
                <a:spcPct val="150000"/>
              </a:lnSpc>
              <a:buFont typeface="Arial" panose="020B0604020202020204" pitchFamily="34" charset="0"/>
              <a:buChar char="•"/>
            </a:pPr>
            <a:endParaRPr lang="en-IN" sz="2000" dirty="0">
              <a:solidFill>
                <a:schemeClr val="bg1"/>
              </a:solidFill>
              <a:latin typeface="HP Simplified" panose="020B0604020204020204" pitchFamily="34" charset="0"/>
              <a:ea typeface="Cambria Math" panose="02040503050406030204" pitchFamily="18" charset="0"/>
            </a:endParaRPr>
          </a:p>
          <a:p>
            <a:pPr>
              <a:lnSpc>
                <a:spcPct val="150000"/>
              </a:lnSpc>
            </a:pPr>
            <a:endParaRPr lang="en-IN" sz="2000" dirty="0">
              <a:solidFill>
                <a:schemeClr val="bg1"/>
              </a:solidFill>
              <a:latin typeface="HP Simplified" panose="020B0604020204020204" pitchFamily="34" charset="0"/>
            </a:endParaRPr>
          </a:p>
        </p:txBody>
      </p:sp>
    </p:spTree>
    <p:extLst>
      <p:ext uri="{BB962C8B-B14F-4D97-AF65-F5344CB8AC3E}">
        <p14:creationId xmlns:p14="http://schemas.microsoft.com/office/powerpoint/2010/main" val="1594113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1AD4-739A-4601-8011-2BA2C86B74F5}"/>
              </a:ext>
            </a:extLst>
          </p:cNvPr>
          <p:cNvSpPr>
            <a:spLocks noGrp="1"/>
          </p:cNvSpPr>
          <p:nvPr>
            <p:ph type="title"/>
          </p:nvPr>
        </p:nvSpPr>
        <p:spPr/>
        <p:txBody>
          <a:bodyPr>
            <a:normAutofit fontScale="90000"/>
          </a:bodyPr>
          <a:lstStyle/>
          <a:p>
            <a:r>
              <a:rPr lang="en-IN" b="1" dirty="0"/>
              <a:t>DEPENDENCY PRESERVING AND LOSSLESS JOIN</a:t>
            </a:r>
            <a:endParaRPr lang="en-IN" dirty="0"/>
          </a:p>
        </p:txBody>
      </p:sp>
      <p:pic>
        <p:nvPicPr>
          <p:cNvPr id="5" name="Content Placeholder 4">
            <a:extLst>
              <a:ext uri="{FF2B5EF4-FFF2-40B4-BE49-F238E27FC236}">
                <a16:creationId xmlns:a16="http://schemas.microsoft.com/office/drawing/2014/main" id="{EF894550-B748-49EE-8561-99C1F5907C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651" y="1669879"/>
            <a:ext cx="3762375" cy="5110300"/>
          </a:xfrm>
        </p:spPr>
      </p:pic>
      <p:sp>
        <p:nvSpPr>
          <p:cNvPr id="9" name="TextBox 8">
            <a:extLst>
              <a:ext uri="{FF2B5EF4-FFF2-40B4-BE49-F238E27FC236}">
                <a16:creationId xmlns:a16="http://schemas.microsoft.com/office/drawing/2014/main" id="{704F7AF9-692B-43F8-85E6-1BC88492EB60}"/>
              </a:ext>
            </a:extLst>
          </p:cNvPr>
          <p:cNvSpPr txBox="1"/>
          <p:nvPr/>
        </p:nvSpPr>
        <p:spPr>
          <a:xfrm>
            <a:off x="3911026" y="1352145"/>
            <a:ext cx="8280974" cy="68634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solidFill>
                  <a:schemeClr val="bg1"/>
                </a:solidFill>
                <a:latin typeface="HP Simplified" panose="020B0604020204020204" pitchFamily="34" charset="0"/>
              </a:rPr>
              <a:t>Here we have F = { </a:t>
            </a:r>
            <a:r>
              <a:rPr lang="en-IN" sz="2000" dirty="0">
                <a:solidFill>
                  <a:schemeClr val="bg1"/>
                </a:solidFill>
                <a:latin typeface="HP Simplified" panose="020B0604020204020204" pitchFamily="34" charset="0"/>
                <a:ea typeface="Cambria Math" panose="02040503050406030204" pitchFamily="18" charset="0"/>
              </a:rPr>
              <a:t>rid -&gt; email, password, </a:t>
            </a:r>
            <a:r>
              <a:rPr lang="en-IN" sz="2000" dirty="0" err="1">
                <a:solidFill>
                  <a:schemeClr val="bg1"/>
                </a:solidFill>
                <a:latin typeface="HP Simplified" panose="020B0604020204020204" pitchFamily="34" charset="0"/>
                <a:ea typeface="Cambria Math" panose="02040503050406030204" pitchFamily="18" charset="0"/>
              </a:rPr>
              <a:t>phone_no</a:t>
            </a:r>
            <a:r>
              <a:rPr lang="en-IN" sz="2000" dirty="0">
                <a:solidFill>
                  <a:schemeClr val="bg1"/>
                </a:solidFill>
                <a:latin typeface="HP Simplified" panose="020B0604020204020204" pitchFamily="34" charset="0"/>
                <a:ea typeface="Cambria Math" panose="02040503050406030204" pitchFamily="18" charset="0"/>
              </a:rPr>
              <a:t>, address ; email -&gt; name, rating }</a:t>
            </a:r>
          </a:p>
          <a:p>
            <a:pPr marL="342900" indent="-342900">
              <a:lnSpc>
                <a:spcPct val="150000"/>
              </a:lnSpc>
              <a:buFont typeface="Arial" panose="020B0604020202020204" pitchFamily="34" charset="0"/>
              <a:buChar char="•"/>
            </a:pPr>
            <a:r>
              <a:rPr lang="en-IN" sz="2000" dirty="0">
                <a:solidFill>
                  <a:schemeClr val="bg1"/>
                </a:solidFill>
                <a:latin typeface="HP Simplified" panose="020B0604020204020204" pitchFamily="34" charset="0"/>
                <a:ea typeface="Cambria Math" panose="02040503050406030204" pitchFamily="18" charset="0"/>
              </a:rPr>
              <a:t>As well as F1= {rid -&gt; email, password, </a:t>
            </a:r>
            <a:r>
              <a:rPr lang="en-IN" sz="2000" dirty="0" err="1">
                <a:solidFill>
                  <a:schemeClr val="bg1"/>
                </a:solidFill>
                <a:latin typeface="HP Simplified" panose="020B0604020204020204" pitchFamily="34" charset="0"/>
                <a:ea typeface="Cambria Math" panose="02040503050406030204" pitchFamily="18" charset="0"/>
              </a:rPr>
              <a:t>phone_no</a:t>
            </a:r>
            <a:r>
              <a:rPr lang="en-IN" sz="2000" dirty="0">
                <a:solidFill>
                  <a:schemeClr val="bg1"/>
                </a:solidFill>
                <a:latin typeface="HP Simplified" panose="020B0604020204020204" pitchFamily="34" charset="0"/>
                <a:ea typeface="Cambria Math" panose="02040503050406030204" pitchFamily="18" charset="0"/>
              </a:rPr>
              <a:t>, address} and F2 = { email -&gt; name, rating }</a:t>
            </a:r>
          </a:p>
          <a:p>
            <a:pPr marL="342900" indent="-342900">
              <a:lnSpc>
                <a:spcPct val="150000"/>
              </a:lnSpc>
              <a:buFont typeface="Arial" panose="020B0604020202020204" pitchFamily="34" charset="0"/>
              <a:buChar char="•"/>
            </a:pPr>
            <a:r>
              <a:rPr lang="en-IN" sz="2000" dirty="0">
                <a:solidFill>
                  <a:schemeClr val="bg1"/>
                </a:solidFill>
                <a:latin typeface="HP Simplified" panose="020B0604020204020204" pitchFamily="34" charset="0"/>
                <a:ea typeface="Cambria Math" panose="02040503050406030204" pitchFamily="18" charset="0"/>
              </a:rPr>
              <a:t> We can clearly see that F1 ⋃ F2 = F , Hence shown table Restaurant is Dependency Preserving. </a:t>
            </a:r>
          </a:p>
          <a:p>
            <a:pPr marL="342900" indent="-342900">
              <a:lnSpc>
                <a:spcPct val="150000"/>
              </a:lnSpc>
              <a:buFont typeface="Arial" panose="020B0604020202020204" pitchFamily="34" charset="0"/>
              <a:buChar char="•"/>
            </a:pPr>
            <a:r>
              <a:rPr lang="en-IN" sz="2000" dirty="0">
                <a:solidFill>
                  <a:schemeClr val="bg1"/>
                </a:solidFill>
                <a:latin typeface="HP Simplified" panose="020B0604020204020204" pitchFamily="34" charset="0"/>
                <a:ea typeface="Cambria Math" panose="02040503050406030204" pitchFamily="18" charset="0"/>
              </a:rPr>
              <a:t>Here , </a:t>
            </a:r>
            <a:r>
              <a:rPr lang="en-IN" sz="2000" dirty="0" err="1">
                <a:solidFill>
                  <a:schemeClr val="bg1"/>
                </a:solidFill>
                <a:latin typeface="HP Simplified" panose="020B0604020204020204" pitchFamily="34" charset="0"/>
                <a:ea typeface="Cambria Math" panose="02040503050406030204" pitchFamily="18" charset="0"/>
              </a:rPr>
              <a:t>Att</a:t>
            </a:r>
            <a:r>
              <a:rPr lang="en-IN" sz="2000" dirty="0">
                <a:solidFill>
                  <a:schemeClr val="bg1"/>
                </a:solidFill>
                <a:latin typeface="HP Simplified" panose="020B0604020204020204" pitchFamily="34" charset="0"/>
                <a:ea typeface="Cambria Math" panose="02040503050406030204" pitchFamily="18" charset="0"/>
              </a:rPr>
              <a:t>(R) = {rid, name, email, password, </a:t>
            </a:r>
            <a:r>
              <a:rPr lang="en-IN" sz="2000" dirty="0" err="1">
                <a:solidFill>
                  <a:schemeClr val="bg1"/>
                </a:solidFill>
                <a:latin typeface="HP Simplified" panose="020B0604020204020204" pitchFamily="34" charset="0"/>
                <a:ea typeface="Cambria Math" panose="02040503050406030204" pitchFamily="18" charset="0"/>
              </a:rPr>
              <a:t>phone_no</a:t>
            </a:r>
            <a:r>
              <a:rPr lang="en-IN" sz="2000" dirty="0">
                <a:solidFill>
                  <a:schemeClr val="bg1"/>
                </a:solidFill>
                <a:latin typeface="HP Simplified" panose="020B0604020204020204" pitchFamily="34" charset="0"/>
                <a:ea typeface="Cambria Math" panose="02040503050406030204" pitchFamily="18" charset="0"/>
              </a:rPr>
              <a:t>, address, rating }</a:t>
            </a:r>
          </a:p>
          <a:p>
            <a:pPr marL="342900" indent="-342900">
              <a:lnSpc>
                <a:spcPct val="150000"/>
              </a:lnSpc>
              <a:buFont typeface="Arial" panose="020B0604020202020204" pitchFamily="34" charset="0"/>
              <a:buChar char="•"/>
            </a:pPr>
            <a:r>
              <a:rPr lang="en-IN" sz="2000" dirty="0">
                <a:solidFill>
                  <a:schemeClr val="bg1"/>
                </a:solidFill>
                <a:latin typeface="HP Simplified" panose="020B0604020204020204" pitchFamily="34" charset="0"/>
                <a:ea typeface="Cambria Math" panose="02040503050406030204" pitchFamily="18" charset="0"/>
              </a:rPr>
              <a:t>Decomposed Tables have </a:t>
            </a:r>
            <a:r>
              <a:rPr lang="en-IN" sz="2000" dirty="0" err="1">
                <a:solidFill>
                  <a:schemeClr val="bg1"/>
                </a:solidFill>
                <a:latin typeface="HP Simplified" panose="020B0604020204020204" pitchFamily="34" charset="0"/>
                <a:ea typeface="Cambria Math" panose="02040503050406030204" pitchFamily="18" charset="0"/>
              </a:rPr>
              <a:t>Att</a:t>
            </a:r>
            <a:r>
              <a:rPr lang="en-IN" sz="2000" dirty="0">
                <a:solidFill>
                  <a:schemeClr val="bg1"/>
                </a:solidFill>
                <a:latin typeface="HP Simplified" panose="020B0604020204020204" pitchFamily="34" charset="0"/>
                <a:ea typeface="Cambria Math" panose="02040503050406030204" pitchFamily="18" charset="0"/>
              </a:rPr>
              <a:t>(R1) = {rid, email, </a:t>
            </a:r>
            <a:r>
              <a:rPr lang="en-IN" sz="2000" dirty="0" err="1">
                <a:solidFill>
                  <a:schemeClr val="bg1"/>
                </a:solidFill>
                <a:latin typeface="HP Simplified" panose="020B0604020204020204" pitchFamily="34" charset="0"/>
                <a:ea typeface="Cambria Math" panose="02040503050406030204" pitchFamily="18" charset="0"/>
              </a:rPr>
              <a:t>password,phone_no</a:t>
            </a:r>
            <a:r>
              <a:rPr lang="en-IN" sz="2000" dirty="0">
                <a:solidFill>
                  <a:schemeClr val="bg1"/>
                </a:solidFill>
                <a:latin typeface="HP Simplified" panose="020B0604020204020204" pitchFamily="34" charset="0"/>
                <a:ea typeface="Cambria Math" panose="02040503050406030204" pitchFamily="18" charset="0"/>
              </a:rPr>
              <a:t>, address } and </a:t>
            </a:r>
            <a:r>
              <a:rPr lang="en-IN" sz="2000" dirty="0" err="1">
                <a:solidFill>
                  <a:schemeClr val="bg1"/>
                </a:solidFill>
                <a:latin typeface="HP Simplified" panose="020B0604020204020204" pitchFamily="34" charset="0"/>
                <a:ea typeface="Cambria Math" panose="02040503050406030204" pitchFamily="18" charset="0"/>
              </a:rPr>
              <a:t>Att</a:t>
            </a:r>
            <a:r>
              <a:rPr lang="en-IN" sz="2000" dirty="0">
                <a:solidFill>
                  <a:schemeClr val="bg1"/>
                </a:solidFill>
                <a:latin typeface="HP Simplified" panose="020B0604020204020204" pitchFamily="34" charset="0"/>
                <a:ea typeface="Cambria Math" panose="02040503050406030204" pitchFamily="18" charset="0"/>
              </a:rPr>
              <a:t>(R2) = {email, name, rating }</a:t>
            </a:r>
          </a:p>
          <a:p>
            <a:pPr marL="342900" indent="-342900">
              <a:lnSpc>
                <a:spcPct val="150000"/>
              </a:lnSpc>
              <a:buFont typeface="Arial" panose="020B0604020202020204" pitchFamily="34" charset="0"/>
              <a:buChar char="•"/>
            </a:pPr>
            <a:r>
              <a:rPr lang="en-IN" sz="2000" dirty="0">
                <a:solidFill>
                  <a:schemeClr val="bg1"/>
                </a:solidFill>
                <a:latin typeface="HP Simplified" panose="020B0604020204020204" pitchFamily="34" charset="0"/>
                <a:ea typeface="Cambria Math" panose="02040503050406030204" pitchFamily="18" charset="0"/>
              </a:rPr>
              <a:t>Acc. to Conditions for Lossless Join </a:t>
            </a:r>
            <a:r>
              <a:rPr lang="en-IN" sz="2000" dirty="0" err="1">
                <a:solidFill>
                  <a:schemeClr val="bg1"/>
                </a:solidFill>
                <a:latin typeface="HP Simplified" panose="020B0604020204020204" pitchFamily="34" charset="0"/>
                <a:ea typeface="Cambria Math" panose="02040503050406030204" pitchFamily="18" charset="0"/>
              </a:rPr>
              <a:t>Att</a:t>
            </a:r>
            <a:r>
              <a:rPr lang="en-IN" sz="2000" dirty="0">
                <a:solidFill>
                  <a:schemeClr val="bg1"/>
                </a:solidFill>
                <a:latin typeface="HP Simplified" panose="020B0604020204020204" pitchFamily="34" charset="0"/>
                <a:ea typeface="Cambria Math" panose="02040503050406030204" pitchFamily="18" charset="0"/>
              </a:rPr>
              <a:t>(R1) ⋃ </a:t>
            </a:r>
            <a:r>
              <a:rPr lang="en-IN" sz="2000" dirty="0" err="1">
                <a:solidFill>
                  <a:schemeClr val="bg1"/>
                </a:solidFill>
                <a:latin typeface="HP Simplified" panose="020B0604020204020204" pitchFamily="34" charset="0"/>
                <a:ea typeface="Cambria Math" panose="02040503050406030204" pitchFamily="18" charset="0"/>
              </a:rPr>
              <a:t>Att</a:t>
            </a:r>
            <a:r>
              <a:rPr lang="en-IN" sz="2000" dirty="0">
                <a:solidFill>
                  <a:schemeClr val="bg1"/>
                </a:solidFill>
                <a:latin typeface="HP Simplified" panose="020B0604020204020204" pitchFamily="34" charset="0"/>
                <a:ea typeface="Cambria Math" panose="02040503050406030204" pitchFamily="18" charset="0"/>
              </a:rPr>
              <a:t>(R2) = </a:t>
            </a:r>
            <a:r>
              <a:rPr lang="en-IN" sz="2000" dirty="0" err="1">
                <a:solidFill>
                  <a:schemeClr val="bg1"/>
                </a:solidFill>
                <a:latin typeface="HP Simplified" panose="020B0604020204020204" pitchFamily="34" charset="0"/>
                <a:ea typeface="Cambria Math" panose="02040503050406030204" pitchFamily="18" charset="0"/>
              </a:rPr>
              <a:t>Att</a:t>
            </a:r>
            <a:r>
              <a:rPr lang="en-IN" sz="2000" dirty="0">
                <a:solidFill>
                  <a:schemeClr val="bg1"/>
                </a:solidFill>
                <a:latin typeface="HP Simplified" panose="020B0604020204020204" pitchFamily="34" charset="0"/>
                <a:ea typeface="Cambria Math" panose="02040503050406030204" pitchFamily="18" charset="0"/>
              </a:rPr>
              <a:t>(R) and </a:t>
            </a:r>
            <a:r>
              <a:rPr lang="en-IN" sz="2000" dirty="0" err="1">
                <a:solidFill>
                  <a:schemeClr val="bg1"/>
                </a:solidFill>
                <a:latin typeface="HP Simplified" panose="020B0604020204020204" pitchFamily="34" charset="0"/>
                <a:ea typeface="Cambria Math" panose="02040503050406030204" pitchFamily="18" charset="0"/>
              </a:rPr>
              <a:t>Att</a:t>
            </a:r>
            <a:r>
              <a:rPr lang="en-IN" sz="2000" dirty="0">
                <a:solidFill>
                  <a:schemeClr val="bg1"/>
                </a:solidFill>
                <a:latin typeface="HP Simplified" panose="020B0604020204020204" pitchFamily="34" charset="0"/>
                <a:ea typeface="Cambria Math" panose="02040503050406030204" pitchFamily="18" charset="0"/>
              </a:rPr>
              <a:t>(R1) ⋂ </a:t>
            </a:r>
            <a:r>
              <a:rPr lang="en-IN" sz="2000" dirty="0" err="1">
                <a:solidFill>
                  <a:schemeClr val="bg1"/>
                </a:solidFill>
                <a:latin typeface="HP Simplified" panose="020B0604020204020204" pitchFamily="34" charset="0"/>
                <a:ea typeface="Cambria Math" panose="02040503050406030204" pitchFamily="18" charset="0"/>
              </a:rPr>
              <a:t>Att</a:t>
            </a:r>
            <a:r>
              <a:rPr lang="en-IN" sz="2000" dirty="0">
                <a:solidFill>
                  <a:schemeClr val="bg1"/>
                </a:solidFill>
                <a:latin typeface="HP Simplified" panose="020B0604020204020204" pitchFamily="34" charset="0"/>
                <a:ea typeface="Cambria Math" panose="02040503050406030204" pitchFamily="18" charset="0"/>
              </a:rPr>
              <a:t>(R2) = {email} , So table named Restaurant follows all conditions of Lossless Join.</a:t>
            </a:r>
          </a:p>
          <a:p>
            <a:pPr marL="342900" indent="-342900">
              <a:lnSpc>
                <a:spcPct val="150000"/>
              </a:lnSpc>
              <a:buFont typeface="Arial" panose="020B0604020202020204" pitchFamily="34" charset="0"/>
              <a:buChar char="•"/>
            </a:pPr>
            <a:endParaRPr lang="en-IN" sz="2000" dirty="0">
              <a:solidFill>
                <a:schemeClr val="bg1"/>
              </a:solidFill>
              <a:latin typeface="HP Simplified" panose="020B0604020204020204" pitchFamily="34" charset="0"/>
              <a:ea typeface="Cambria Math" panose="02040503050406030204" pitchFamily="18" charset="0"/>
            </a:endParaRPr>
          </a:p>
          <a:p>
            <a:pPr>
              <a:lnSpc>
                <a:spcPct val="150000"/>
              </a:lnSpc>
            </a:pPr>
            <a:endParaRPr lang="en-IN" sz="2000" dirty="0">
              <a:solidFill>
                <a:schemeClr val="bg1"/>
              </a:solidFill>
              <a:latin typeface="HP Simplified" panose="020B0604020204020204" pitchFamily="34" charset="0"/>
            </a:endParaRPr>
          </a:p>
          <a:p>
            <a:endParaRPr lang="en-IN" sz="2000" dirty="0"/>
          </a:p>
        </p:txBody>
      </p:sp>
    </p:spTree>
    <p:extLst>
      <p:ext uri="{BB962C8B-B14F-4D97-AF65-F5344CB8AC3E}">
        <p14:creationId xmlns:p14="http://schemas.microsoft.com/office/powerpoint/2010/main" val="323153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34232E-F3F2-4CB1-B338-3A23C309AB13}"/>
              </a:ext>
            </a:extLst>
          </p:cNvPr>
          <p:cNvSpPr/>
          <p:nvPr/>
        </p:nvSpPr>
        <p:spPr>
          <a:xfrm>
            <a:off x="4346164" y="2967335"/>
            <a:ext cx="3499676" cy="1754326"/>
          </a:xfrm>
          <a:prstGeom prst="rect">
            <a:avLst/>
          </a:prstGeom>
          <a:noFill/>
        </p:spPr>
        <p:txBody>
          <a:bodyPr wrap="none" lIns="91440" tIns="45720" rIns="91440" bIns="45720">
            <a:spAutoFit/>
          </a:bodyPr>
          <a:lstStyle/>
          <a:p>
            <a:pPr algn="ctr"/>
            <a:r>
              <a:rPr lang="en-US" sz="5400" cap="none" spc="0" dirty="0">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latin typeface="HP Simplified" panose="020B0604020204020204" pitchFamily="34" charset="0"/>
              </a:rPr>
              <a:t>THANK YOU</a:t>
            </a:r>
          </a:p>
          <a:p>
            <a:pPr algn="ctr"/>
            <a:endParaRPr lang="en-US" sz="5400" cap="none" spc="0" dirty="0">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latin typeface="HP Simplified" panose="020B0604020204020204" pitchFamily="34" charset="0"/>
            </a:endParaRPr>
          </a:p>
        </p:txBody>
      </p:sp>
      <p:sp>
        <p:nvSpPr>
          <p:cNvPr id="5" name="Smiley Face 4">
            <a:extLst>
              <a:ext uri="{FF2B5EF4-FFF2-40B4-BE49-F238E27FC236}">
                <a16:creationId xmlns:a16="http://schemas.microsoft.com/office/drawing/2014/main" id="{1BA53C7B-9E38-4C88-A163-43BEBE9DE586}"/>
              </a:ext>
            </a:extLst>
          </p:cNvPr>
          <p:cNvSpPr/>
          <p:nvPr/>
        </p:nvSpPr>
        <p:spPr>
          <a:xfrm>
            <a:off x="5852808" y="3844498"/>
            <a:ext cx="693907" cy="694410"/>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7816386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DDA2-0A37-45FF-9F0E-0EA72BB8DC66}"/>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E2A00532-8604-440F-8FE1-FB6A2D39C96E}"/>
              </a:ext>
            </a:extLst>
          </p:cNvPr>
          <p:cNvSpPr>
            <a:spLocks noGrp="1"/>
          </p:cNvSpPr>
          <p:nvPr>
            <p:ph idx="1"/>
          </p:nvPr>
        </p:nvSpPr>
        <p:spPr>
          <a:xfrm>
            <a:off x="696943" y="2005782"/>
            <a:ext cx="10994760" cy="5027921"/>
          </a:xfrm>
        </p:spPr>
        <p:txBody>
          <a:bodyPr>
            <a:normAutofit fontScale="92500"/>
          </a:bodyPr>
          <a:lstStyle/>
          <a:p>
            <a:pPr marL="0" indent="0" algn="just">
              <a:buNone/>
            </a:pPr>
            <a:r>
              <a:rPr lang="en-US" dirty="0">
                <a:solidFill>
                  <a:schemeClr val="bg1"/>
                </a:solidFill>
              </a:rPr>
              <a:t>	</a:t>
            </a:r>
            <a:r>
              <a:rPr lang="en-US" dirty="0">
                <a:solidFill>
                  <a:schemeClr val="bg1"/>
                </a:solidFill>
                <a:latin typeface="HP Simplified" panose="020B0604020204020204" pitchFamily="34" charset="0"/>
              </a:rPr>
              <a:t>There is a lot of scope online food ordering business and we can tap it to the max extent possible as everyone has access to an online ordering facility via the internet. Food business usually will have high demand and hence online business prospect for food ordering should be profitable.  We will provide an easily accessible interface wherein the customer can view and place the order easily.</a:t>
            </a:r>
          </a:p>
          <a:p>
            <a:pPr marL="0" indent="0" algn="just">
              <a:buNone/>
            </a:pPr>
            <a:br>
              <a:rPr lang="en-US" dirty="0">
                <a:solidFill>
                  <a:schemeClr val="bg1"/>
                </a:solidFill>
                <a:latin typeface="HP Simplified" panose="020B0604020204020204" pitchFamily="34" charset="0"/>
              </a:rPr>
            </a:br>
            <a:endParaRPr lang="en-IN" dirty="0">
              <a:solidFill>
                <a:schemeClr val="bg1"/>
              </a:solidFill>
              <a:latin typeface="HP Simplified" panose="020B0604020204020204" pitchFamily="34" charset="0"/>
            </a:endParaRPr>
          </a:p>
        </p:txBody>
      </p:sp>
    </p:spTree>
    <p:extLst>
      <p:ext uri="{BB962C8B-B14F-4D97-AF65-F5344CB8AC3E}">
        <p14:creationId xmlns:p14="http://schemas.microsoft.com/office/powerpoint/2010/main" val="2606763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DD3B-45E6-4DC5-BB8F-1205275F85FF}"/>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EA92173F-4FA7-4CCE-AAED-BF68C71FC513}"/>
              </a:ext>
            </a:extLst>
          </p:cNvPr>
          <p:cNvSpPr>
            <a:spLocks noGrp="1"/>
          </p:cNvSpPr>
          <p:nvPr>
            <p:ph idx="1"/>
          </p:nvPr>
        </p:nvSpPr>
        <p:spPr/>
        <p:txBody>
          <a:bodyPr>
            <a:normAutofit fontScale="55000" lnSpcReduction="20000"/>
          </a:bodyPr>
          <a:lstStyle/>
          <a:p>
            <a:pPr marL="0" indent="0" algn="just">
              <a:buNone/>
            </a:pPr>
            <a:r>
              <a:rPr lang="en-US" dirty="0">
                <a:solidFill>
                  <a:schemeClr val="bg1"/>
                </a:solidFill>
                <a:latin typeface="HP Simplified" panose="020B0604020204020204" pitchFamily="34" charset="0"/>
              </a:rPr>
              <a:t>	The food business in restaurants is being carried out in the same fashion for so many years. In the </a:t>
            </a:r>
          </a:p>
          <a:p>
            <a:pPr marL="0" indent="0" algn="just">
              <a:buNone/>
            </a:pPr>
            <a:r>
              <a:rPr lang="en-US" dirty="0">
                <a:solidFill>
                  <a:schemeClr val="bg1"/>
                </a:solidFill>
                <a:latin typeface="HP Simplified" panose="020B0604020204020204" pitchFamily="34" charset="0"/>
              </a:rPr>
              <a:t>restaurants, when customers visit, they have to wait for long time for their orders to arrive. Also,</a:t>
            </a:r>
          </a:p>
          <a:p>
            <a:pPr marL="0" indent="0" algn="just">
              <a:buNone/>
            </a:pPr>
            <a:r>
              <a:rPr lang="en-US" dirty="0">
                <a:solidFill>
                  <a:schemeClr val="bg1"/>
                </a:solidFill>
                <a:latin typeface="HP Simplified" panose="020B0604020204020204" pitchFamily="34" charset="0"/>
              </a:rPr>
              <a:t>they are not even aware of the menu or the rates of the restaurant beforehand which force them some</a:t>
            </a:r>
          </a:p>
          <a:p>
            <a:pPr marL="0" indent="0" algn="just">
              <a:buNone/>
            </a:pPr>
            <a:r>
              <a:rPr lang="en-US" dirty="0">
                <a:solidFill>
                  <a:schemeClr val="bg1"/>
                </a:solidFill>
                <a:latin typeface="HP Simplified" panose="020B0604020204020204" pitchFamily="34" charset="0"/>
              </a:rPr>
              <a:t>times to purchase high cost food or low quality food due to lack of time. Also people </a:t>
            </a:r>
            <a:r>
              <a:rPr lang="en-US" dirty="0" err="1">
                <a:solidFill>
                  <a:schemeClr val="bg1"/>
                </a:solidFill>
                <a:latin typeface="HP Simplified" panose="020B0604020204020204" pitchFamily="34" charset="0"/>
              </a:rPr>
              <a:t>dont</a:t>
            </a:r>
            <a:r>
              <a:rPr lang="en-US" dirty="0">
                <a:solidFill>
                  <a:schemeClr val="bg1"/>
                </a:solidFill>
                <a:latin typeface="HP Simplified" panose="020B0604020204020204" pitchFamily="34" charset="0"/>
              </a:rPr>
              <a:t> have an </a:t>
            </a:r>
          </a:p>
          <a:p>
            <a:pPr marL="0" indent="0" algn="just">
              <a:buNone/>
            </a:pPr>
            <a:r>
              <a:rPr lang="en-US" dirty="0">
                <a:solidFill>
                  <a:schemeClr val="bg1"/>
                </a:solidFill>
                <a:latin typeface="HP Simplified" panose="020B0604020204020204" pitchFamily="34" charset="0"/>
              </a:rPr>
              <a:t>option to enjoy the restaurant's food at their homes in privacy.</a:t>
            </a:r>
          </a:p>
          <a:p>
            <a:pPr marL="0" indent="0" algn="just">
              <a:buNone/>
            </a:pPr>
            <a:endParaRPr lang="en-US" dirty="0">
              <a:solidFill>
                <a:schemeClr val="bg1"/>
              </a:solidFill>
              <a:latin typeface="HP Simplified" panose="020B0604020204020204" pitchFamily="34" charset="0"/>
            </a:endParaRPr>
          </a:p>
          <a:p>
            <a:pPr marL="0" indent="0" algn="just">
              <a:buNone/>
            </a:pPr>
            <a:r>
              <a:rPr lang="en-US" dirty="0">
                <a:solidFill>
                  <a:schemeClr val="bg1"/>
                </a:solidFill>
                <a:latin typeface="HP Simplified" panose="020B0604020204020204" pitchFamily="34" charset="0"/>
              </a:rPr>
              <a:t>To ease this problem, online food ordering systems are designed, and FOODZ is one of them.</a:t>
            </a:r>
          </a:p>
          <a:p>
            <a:pPr marL="0" indent="0" algn="just">
              <a:buNone/>
            </a:pPr>
            <a:r>
              <a:rPr lang="en-US" dirty="0">
                <a:solidFill>
                  <a:schemeClr val="bg1"/>
                </a:solidFill>
                <a:latin typeface="HP Simplified" panose="020B0604020204020204" pitchFamily="34" charset="0"/>
              </a:rPr>
              <a:t>The problems that are faced in developing an online food ordering system include:</a:t>
            </a:r>
          </a:p>
          <a:p>
            <a:pPr marL="0" indent="0" algn="just">
              <a:buNone/>
            </a:pPr>
            <a:r>
              <a:rPr lang="en-US" dirty="0">
                <a:solidFill>
                  <a:schemeClr val="bg1"/>
                </a:solidFill>
                <a:latin typeface="HP Simplified" panose="020B0604020204020204" pitchFamily="34" charset="0"/>
              </a:rPr>
              <a:t>	1. It should be interactive with the user</a:t>
            </a:r>
          </a:p>
          <a:p>
            <a:pPr marL="0" indent="0" algn="just">
              <a:buNone/>
            </a:pPr>
            <a:r>
              <a:rPr lang="en-US" dirty="0">
                <a:solidFill>
                  <a:schemeClr val="bg1"/>
                </a:solidFill>
                <a:latin typeface="HP Simplified" panose="020B0604020204020204" pitchFamily="34" charset="0"/>
              </a:rPr>
              <a:t>	2. It should display the whole menu of the restaurants which changes from time to time</a:t>
            </a:r>
          </a:p>
          <a:p>
            <a:pPr marL="0" indent="0" algn="just">
              <a:buNone/>
            </a:pPr>
            <a:r>
              <a:rPr lang="en-US" dirty="0">
                <a:solidFill>
                  <a:schemeClr val="bg1"/>
                </a:solidFill>
                <a:latin typeface="HP Simplified" panose="020B0604020204020204" pitchFamily="34" charset="0"/>
              </a:rPr>
              <a:t>	3. Delivery should be given to the nearest delivery boy to rush the process.</a:t>
            </a:r>
          </a:p>
          <a:p>
            <a:pPr marL="0" indent="0" algn="just">
              <a:buNone/>
            </a:pPr>
            <a:r>
              <a:rPr lang="en-US" dirty="0">
                <a:solidFill>
                  <a:schemeClr val="bg1"/>
                </a:solidFill>
                <a:latin typeface="HP Simplified" panose="020B0604020204020204" pitchFamily="34" charset="0"/>
              </a:rPr>
              <a:t>	4. Customer care need to be provided as the users pay online for their food.</a:t>
            </a:r>
          </a:p>
          <a:p>
            <a:pPr marL="0" indent="0" algn="just">
              <a:buNone/>
            </a:pPr>
            <a:r>
              <a:rPr lang="en-US" dirty="0">
                <a:solidFill>
                  <a:schemeClr val="bg1"/>
                </a:solidFill>
                <a:latin typeface="HP Simplified" panose="020B0604020204020204" pitchFamily="34" charset="0"/>
              </a:rPr>
              <a:t>	5. Quality of food being delivered need to be taken care of</a:t>
            </a:r>
            <a:endParaRPr lang="en-IN" dirty="0">
              <a:solidFill>
                <a:schemeClr val="bg1"/>
              </a:solidFill>
              <a:latin typeface="HP Simplified" panose="020B0604020204020204" pitchFamily="34" charset="0"/>
            </a:endParaRPr>
          </a:p>
        </p:txBody>
      </p:sp>
    </p:spTree>
    <p:extLst>
      <p:ext uri="{BB962C8B-B14F-4D97-AF65-F5344CB8AC3E}">
        <p14:creationId xmlns:p14="http://schemas.microsoft.com/office/powerpoint/2010/main" val="428584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71BCB-DB80-4741-BB18-02E3E73C0E24}"/>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4423B45B-7D5C-4057-84B1-3C0190080914}"/>
              </a:ext>
            </a:extLst>
          </p:cNvPr>
          <p:cNvSpPr>
            <a:spLocks noGrp="1"/>
          </p:cNvSpPr>
          <p:nvPr>
            <p:ph idx="1"/>
          </p:nvPr>
        </p:nvSpPr>
        <p:spPr>
          <a:xfrm>
            <a:off x="598621" y="1455176"/>
            <a:ext cx="10994760" cy="5402824"/>
          </a:xfrm>
        </p:spPr>
        <p:txBody>
          <a:bodyPr>
            <a:noAutofit/>
          </a:bodyPr>
          <a:lstStyle/>
          <a:p>
            <a:pPr marL="0" indent="0">
              <a:buNone/>
            </a:pPr>
            <a:r>
              <a:rPr lang="en-US" sz="2000" dirty="0">
                <a:solidFill>
                  <a:schemeClr val="bg1"/>
                </a:solidFill>
              </a:rPr>
              <a:t>Important features  of the database that must be kept in mind:</a:t>
            </a:r>
          </a:p>
          <a:p>
            <a:pPr marL="0" indent="0">
              <a:buNone/>
            </a:pPr>
            <a:r>
              <a:rPr lang="en-US" sz="2000" dirty="0">
                <a:solidFill>
                  <a:schemeClr val="bg1"/>
                </a:solidFill>
              </a:rPr>
              <a:t>	1. Passwords of all the users and the restaurants should be stored in hashed values.</a:t>
            </a:r>
          </a:p>
          <a:p>
            <a:pPr marL="0" indent="0">
              <a:buNone/>
            </a:pPr>
            <a:r>
              <a:rPr lang="en-US" sz="2000" dirty="0">
                <a:solidFill>
                  <a:schemeClr val="bg1"/>
                </a:solidFill>
              </a:rPr>
              <a:t>	2. Restaurant and user login should be two different components of the </a:t>
            </a:r>
            <a:r>
              <a:rPr lang="en-US" sz="2000" dirty="0" err="1">
                <a:solidFill>
                  <a:schemeClr val="bg1"/>
                </a:solidFill>
              </a:rPr>
              <a:t>webapp</a:t>
            </a:r>
            <a:r>
              <a:rPr lang="en-US" sz="2000" dirty="0">
                <a:solidFill>
                  <a:schemeClr val="bg1"/>
                </a:solidFill>
              </a:rPr>
              <a:t>.</a:t>
            </a:r>
          </a:p>
          <a:p>
            <a:pPr marL="0" indent="0">
              <a:buNone/>
            </a:pPr>
            <a:r>
              <a:rPr lang="en-US" sz="2000" dirty="0">
                <a:solidFill>
                  <a:schemeClr val="bg1"/>
                </a:solidFill>
              </a:rPr>
              <a:t>	3. Only those restaurants should be visible that are ready to take orders at that particular</a:t>
            </a:r>
          </a:p>
          <a:p>
            <a:pPr marL="0" indent="0">
              <a:buNone/>
            </a:pPr>
            <a:r>
              <a:rPr lang="en-US" sz="2000" dirty="0">
                <a:solidFill>
                  <a:schemeClr val="bg1"/>
                </a:solidFill>
              </a:rPr>
              <a:t>		time, </a:t>
            </a:r>
            <a:r>
              <a:rPr lang="en-US" sz="2000" dirty="0" err="1">
                <a:solidFill>
                  <a:schemeClr val="bg1"/>
                </a:solidFill>
              </a:rPr>
              <a:t>i.e</a:t>
            </a:r>
            <a:r>
              <a:rPr lang="en-US" sz="2000" dirty="0">
                <a:solidFill>
                  <a:schemeClr val="bg1"/>
                </a:solidFill>
              </a:rPr>
              <a:t> are currently logged in.</a:t>
            </a:r>
          </a:p>
          <a:p>
            <a:pPr marL="0" indent="0">
              <a:buNone/>
            </a:pPr>
            <a:r>
              <a:rPr lang="en-US" sz="2000" dirty="0">
                <a:solidFill>
                  <a:schemeClr val="bg1"/>
                </a:solidFill>
              </a:rPr>
              <a:t>	4. Menu of the restaurants changes time to time, So their should be an option of adding new</a:t>
            </a:r>
          </a:p>
          <a:p>
            <a:pPr marL="0" indent="0">
              <a:buNone/>
            </a:pPr>
            <a:r>
              <a:rPr lang="en-US" sz="2000" dirty="0">
                <a:solidFill>
                  <a:schemeClr val="bg1"/>
                </a:solidFill>
              </a:rPr>
              <a:t>		dishes and removing old dishes from restaurant login. </a:t>
            </a:r>
          </a:p>
          <a:p>
            <a:pPr marL="0" indent="0">
              <a:buNone/>
            </a:pPr>
            <a:r>
              <a:rPr lang="en-US" sz="2000" dirty="0">
                <a:solidFill>
                  <a:schemeClr val="bg1"/>
                </a:solidFill>
              </a:rPr>
              <a:t>	5. Their should be an option to change the prices of dishes from restaurant login.</a:t>
            </a:r>
          </a:p>
          <a:p>
            <a:pPr marL="0" indent="0">
              <a:buNone/>
            </a:pPr>
            <a:r>
              <a:rPr lang="en-US" sz="2000" dirty="0">
                <a:solidFill>
                  <a:schemeClr val="bg1"/>
                </a:solidFill>
              </a:rPr>
              <a:t>	6. Menu card of the restaurant should categorize the dishes on the basis of breakfast, lunch</a:t>
            </a:r>
          </a:p>
          <a:p>
            <a:pPr marL="0" indent="0">
              <a:buNone/>
            </a:pPr>
            <a:r>
              <a:rPr lang="en-US" sz="2000" dirty="0">
                <a:solidFill>
                  <a:schemeClr val="bg1"/>
                </a:solidFill>
              </a:rPr>
              <a:t>		snacks or dinner.</a:t>
            </a:r>
          </a:p>
          <a:p>
            <a:pPr marL="0" indent="0">
              <a:buNone/>
            </a:pPr>
            <a:r>
              <a:rPr lang="en-US" sz="2000" dirty="0">
                <a:solidFill>
                  <a:schemeClr val="bg1"/>
                </a:solidFill>
              </a:rPr>
              <a:t>	7. Their should be an option to add and remove the dishes from user's food cart.</a:t>
            </a:r>
          </a:p>
          <a:p>
            <a:pPr marL="0" indent="0">
              <a:buNone/>
            </a:pPr>
            <a:r>
              <a:rPr lang="en-US" sz="2000" dirty="0">
                <a:solidFill>
                  <a:schemeClr val="bg1"/>
                </a:solidFill>
              </a:rPr>
              <a:t>	8. Their should be an option of cancelling the current order for the user.</a:t>
            </a:r>
          </a:p>
          <a:p>
            <a:pPr marL="0" indent="0">
              <a:buNone/>
            </a:pPr>
            <a:r>
              <a:rPr lang="en-US" sz="2000" dirty="0">
                <a:solidFill>
                  <a:schemeClr val="bg1"/>
                </a:solidFill>
              </a:rPr>
              <a:t>	9. A user would place a lot of orders in his lifetime, so all the transaction history need </a:t>
            </a:r>
          </a:p>
          <a:p>
            <a:pPr marL="0" indent="0">
              <a:buNone/>
            </a:pPr>
            <a:r>
              <a:rPr lang="en-US" sz="2000" dirty="0">
                <a:solidFill>
                  <a:schemeClr val="bg1"/>
                </a:solidFill>
              </a:rPr>
              <a:t>		to be stored.</a:t>
            </a:r>
          </a:p>
          <a:p>
            <a:pPr marL="0" indent="0">
              <a:buNone/>
            </a:pPr>
            <a:r>
              <a:rPr lang="en-US" sz="2000" dirty="0">
                <a:solidFill>
                  <a:schemeClr val="bg1"/>
                </a:solidFill>
              </a:rPr>
              <a:t>	</a:t>
            </a:r>
            <a:endParaRPr lang="en-IN" sz="2000" dirty="0">
              <a:solidFill>
                <a:schemeClr val="bg1"/>
              </a:solidFill>
            </a:endParaRPr>
          </a:p>
        </p:txBody>
      </p:sp>
    </p:spTree>
    <p:extLst>
      <p:ext uri="{BB962C8B-B14F-4D97-AF65-F5344CB8AC3E}">
        <p14:creationId xmlns:p14="http://schemas.microsoft.com/office/powerpoint/2010/main" val="380164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411E-557F-4738-B98F-9F5F7B6ABB9C}"/>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1185A459-CCBF-4783-BEA0-FBF15E2F1D64}"/>
              </a:ext>
            </a:extLst>
          </p:cNvPr>
          <p:cNvSpPr>
            <a:spLocks noGrp="1"/>
          </p:cNvSpPr>
          <p:nvPr>
            <p:ph idx="1"/>
          </p:nvPr>
        </p:nvSpPr>
        <p:spPr/>
        <p:txBody>
          <a:bodyPr>
            <a:normAutofit/>
          </a:bodyPr>
          <a:lstStyle/>
          <a:p>
            <a:pPr marL="0" indent="0">
              <a:buNone/>
            </a:pPr>
            <a:r>
              <a:rPr lang="en-US" sz="2000" dirty="0">
                <a:solidFill>
                  <a:schemeClr val="bg1"/>
                </a:solidFill>
                <a:latin typeface="HP Simplified" panose="020B0604020204020204" pitchFamily="34" charset="0"/>
              </a:rPr>
              <a:t>	10. Notification to the restaurant should be sent as soon as the order is placed.</a:t>
            </a:r>
          </a:p>
          <a:p>
            <a:pPr marL="0" indent="0">
              <a:buNone/>
            </a:pPr>
            <a:r>
              <a:rPr lang="en-US" sz="2000" dirty="0">
                <a:solidFill>
                  <a:schemeClr val="bg1"/>
                </a:solidFill>
                <a:latin typeface="HP Simplified" panose="020B0604020204020204" pitchFamily="34" charset="0"/>
              </a:rPr>
              <a:t>	11. The delivery boy nearest to the restaurant should be automatically assigned to the 		order and should be sent a notification of the order placed.</a:t>
            </a:r>
          </a:p>
          <a:p>
            <a:pPr marL="0" indent="0">
              <a:buNone/>
            </a:pPr>
            <a:r>
              <a:rPr lang="en-US" sz="2000" dirty="0">
                <a:solidFill>
                  <a:schemeClr val="bg1"/>
                </a:solidFill>
                <a:latin typeface="HP Simplified" panose="020B0604020204020204" pitchFamily="34" charset="0"/>
              </a:rPr>
              <a:t>	12. Session of the user need to be stored as multiple users will be accessing the </a:t>
            </a:r>
            <a:r>
              <a:rPr lang="en-US" sz="2000" dirty="0" err="1">
                <a:solidFill>
                  <a:schemeClr val="bg1"/>
                </a:solidFill>
                <a:latin typeface="HP Simplified" panose="020B0604020204020204" pitchFamily="34" charset="0"/>
              </a:rPr>
              <a:t>webapp</a:t>
            </a:r>
            <a:r>
              <a:rPr lang="en-US" sz="2000" dirty="0">
                <a:solidFill>
                  <a:schemeClr val="bg1"/>
                </a:solidFill>
                <a:latin typeface="HP Simplified" panose="020B0604020204020204" pitchFamily="34" charset="0"/>
              </a:rPr>
              <a:t> at </a:t>
            </a:r>
          </a:p>
          <a:p>
            <a:pPr marL="0" indent="0">
              <a:buNone/>
            </a:pPr>
            <a:r>
              <a:rPr lang="en-US" sz="2000" dirty="0">
                <a:solidFill>
                  <a:schemeClr val="bg1"/>
                </a:solidFill>
                <a:latin typeface="HP Simplified" panose="020B0604020204020204" pitchFamily="34" charset="0"/>
              </a:rPr>
              <a:t>		the same time.</a:t>
            </a:r>
          </a:p>
          <a:p>
            <a:pPr marL="0" indent="0">
              <a:buNone/>
            </a:pPr>
            <a:r>
              <a:rPr lang="en-US" sz="2000" dirty="0">
                <a:solidFill>
                  <a:schemeClr val="bg1"/>
                </a:solidFill>
                <a:latin typeface="HP Simplified" panose="020B0604020204020204" pitchFamily="34" charset="0"/>
              </a:rPr>
              <a:t>	13. One order can only contain items from one restaurant so if user tries to add items from </a:t>
            </a:r>
          </a:p>
          <a:p>
            <a:pPr marL="0" indent="0">
              <a:buNone/>
            </a:pPr>
            <a:r>
              <a:rPr lang="en-US" sz="2000" dirty="0">
                <a:solidFill>
                  <a:schemeClr val="bg1"/>
                </a:solidFill>
                <a:latin typeface="HP Simplified" panose="020B0604020204020204" pitchFamily="34" charset="0"/>
              </a:rPr>
              <a:t>		more than one restaurant, user need to be notified of his pending orders.</a:t>
            </a:r>
          </a:p>
          <a:p>
            <a:pPr marL="0" indent="0">
              <a:buNone/>
            </a:pPr>
            <a:r>
              <a:rPr lang="en-US" sz="2000" dirty="0">
                <a:solidFill>
                  <a:schemeClr val="bg1"/>
                </a:solidFill>
                <a:latin typeface="HP Simplified" panose="020B0604020204020204" pitchFamily="34" charset="0"/>
              </a:rPr>
              <a:t>	14.  Users’ personal information like phone no, name, address can be accessed by his/her 		email id .</a:t>
            </a:r>
          </a:p>
          <a:p>
            <a:pPr marL="0" indent="0">
              <a:buNone/>
            </a:pPr>
            <a:r>
              <a:rPr lang="en-US" sz="2000" dirty="0">
                <a:solidFill>
                  <a:schemeClr val="bg1"/>
                </a:solidFill>
                <a:latin typeface="HP Simplified" panose="020B0604020204020204" pitchFamily="34" charset="0"/>
              </a:rPr>
              <a:t>	15.  Name and rating of restaurant can be known via restaurants’ email id.</a:t>
            </a:r>
          </a:p>
          <a:p>
            <a:pPr marL="0" indent="0">
              <a:buNone/>
            </a:pPr>
            <a:r>
              <a:rPr lang="en-US" sz="2000" dirty="0">
                <a:solidFill>
                  <a:schemeClr val="bg1"/>
                </a:solidFill>
                <a:latin typeface="HP Simplified" panose="020B0604020204020204" pitchFamily="34" charset="0"/>
              </a:rPr>
              <a:t>	16.  Customer can also complain about anything regarding  </a:t>
            </a:r>
            <a:r>
              <a:rPr lang="en-US" sz="2000" dirty="0" err="1">
                <a:solidFill>
                  <a:schemeClr val="bg1"/>
                </a:solidFill>
                <a:latin typeface="HP Simplified" panose="020B0604020204020204" pitchFamily="34" charset="0"/>
              </a:rPr>
              <a:t>Foodz</a:t>
            </a:r>
            <a:r>
              <a:rPr lang="en-US" sz="2000">
                <a:solidFill>
                  <a:schemeClr val="bg1"/>
                </a:solidFill>
                <a:latin typeface="HP Simplified" panose="020B0604020204020204" pitchFamily="34" charset="0"/>
              </a:rPr>
              <a:t>.</a:t>
            </a:r>
            <a:endParaRPr lang="en-US" sz="2000" dirty="0">
              <a:solidFill>
                <a:schemeClr val="bg1"/>
              </a:solidFill>
              <a:latin typeface="HP Simplified" panose="020B0604020204020204" pitchFamily="34" charset="0"/>
            </a:endParaRPr>
          </a:p>
          <a:p>
            <a:pPr marL="0" indent="0">
              <a:buNone/>
            </a:pPr>
            <a:endParaRPr lang="en-IN" sz="2000" dirty="0">
              <a:solidFill>
                <a:schemeClr val="bg1"/>
              </a:solidFill>
              <a:latin typeface="HP Simplified" panose="020B0604020204020204" pitchFamily="34" charset="0"/>
            </a:endParaRPr>
          </a:p>
        </p:txBody>
      </p:sp>
    </p:spTree>
    <p:extLst>
      <p:ext uri="{BB962C8B-B14F-4D97-AF65-F5344CB8AC3E}">
        <p14:creationId xmlns:p14="http://schemas.microsoft.com/office/powerpoint/2010/main" val="3676513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CD89-C8A7-4A37-B890-468528817A5A}"/>
              </a:ext>
            </a:extLst>
          </p:cNvPr>
          <p:cNvSpPr>
            <a:spLocks noGrp="1"/>
          </p:cNvSpPr>
          <p:nvPr>
            <p:ph type="title"/>
          </p:nvPr>
        </p:nvSpPr>
        <p:spPr/>
        <p:txBody>
          <a:bodyPr/>
          <a:lstStyle/>
          <a:p>
            <a:r>
              <a:rPr lang="en-IN" b="1" dirty="0"/>
              <a:t>USERS OF THE SYSTEM</a:t>
            </a:r>
          </a:p>
        </p:txBody>
      </p:sp>
      <p:sp>
        <p:nvSpPr>
          <p:cNvPr id="3" name="Content Placeholder 2">
            <a:extLst>
              <a:ext uri="{FF2B5EF4-FFF2-40B4-BE49-F238E27FC236}">
                <a16:creationId xmlns:a16="http://schemas.microsoft.com/office/drawing/2014/main" id="{34725B8F-69AC-4E62-9793-9E88D00BE0AA}"/>
              </a:ext>
            </a:extLst>
          </p:cNvPr>
          <p:cNvSpPr>
            <a:spLocks noGrp="1"/>
          </p:cNvSpPr>
          <p:nvPr>
            <p:ph idx="1"/>
          </p:nvPr>
        </p:nvSpPr>
        <p:spPr/>
        <p:txBody>
          <a:bodyPr>
            <a:normAutofit fontScale="92500"/>
          </a:bodyPr>
          <a:lstStyle/>
          <a:p>
            <a:pPr marL="0" indent="0">
              <a:buNone/>
            </a:pPr>
            <a:r>
              <a:rPr lang="en-US" dirty="0">
                <a:solidFill>
                  <a:schemeClr val="bg1"/>
                </a:solidFill>
              </a:rPr>
              <a:t>	</a:t>
            </a:r>
            <a:r>
              <a:rPr lang="en-US" dirty="0">
                <a:solidFill>
                  <a:schemeClr val="bg1"/>
                </a:solidFill>
                <a:latin typeface="HP Simplified" panose="020B0604020204020204" pitchFamily="34" charset="0"/>
              </a:rPr>
              <a:t>The users of the system include the customers and the employees. The employees of the system are responsible for updating the menu items as well as the delivery of the item to a particular address. The customers will visit the website, check for the items available in the menu, order for one or more items in the menu. All the activities such as ordering items online, delivery of the items by employees, the vehicle used to deliver the items etc. will be recorded in the database for all the events</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2147560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33EE-3A0B-4FE8-80C1-ECCDC811A2EC}"/>
              </a:ext>
            </a:extLst>
          </p:cNvPr>
          <p:cNvSpPr>
            <a:spLocks noGrp="1"/>
          </p:cNvSpPr>
          <p:nvPr>
            <p:ph type="title"/>
          </p:nvPr>
        </p:nvSpPr>
        <p:spPr/>
        <p:txBody>
          <a:bodyPr/>
          <a:lstStyle/>
          <a:p>
            <a:r>
              <a:rPr lang="en-IN" b="1" dirty="0"/>
              <a:t>THE ARCHITECTURE OF THE APPLICATION</a:t>
            </a:r>
          </a:p>
        </p:txBody>
      </p:sp>
      <p:pic>
        <p:nvPicPr>
          <p:cNvPr id="11" name="Content Placeholder 10">
            <a:extLst>
              <a:ext uri="{FF2B5EF4-FFF2-40B4-BE49-F238E27FC236}">
                <a16:creationId xmlns:a16="http://schemas.microsoft.com/office/drawing/2014/main" id="{1A10E792-26B7-4DA1-91B0-C9AF9CA041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25676"/>
            <a:ext cx="12191999" cy="5432323"/>
          </a:xfrm>
        </p:spPr>
      </p:pic>
    </p:spTree>
    <p:extLst>
      <p:ext uri="{BB962C8B-B14F-4D97-AF65-F5344CB8AC3E}">
        <p14:creationId xmlns:p14="http://schemas.microsoft.com/office/powerpoint/2010/main" val="2392241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ADFB-B333-4308-AC6F-667161D11027}"/>
              </a:ext>
            </a:extLst>
          </p:cNvPr>
          <p:cNvSpPr>
            <a:spLocks noGrp="1"/>
          </p:cNvSpPr>
          <p:nvPr>
            <p:ph type="title"/>
          </p:nvPr>
        </p:nvSpPr>
        <p:spPr/>
        <p:txBody>
          <a:bodyPr/>
          <a:lstStyle/>
          <a:p>
            <a:r>
              <a:rPr lang="en-IN" b="1" dirty="0"/>
              <a:t>ER DIAGRAM</a:t>
            </a:r>
          </a:p>
        </p:txBody>
      </p:sp>
      <p:pic>
        <p:nvPicPr>
          <p:cNvPr id="5" name="Content Placeholder 4">
            <a:extLst>
              <a:ext uri="{FF2B5EF4-FFF2-40B4-BE49-F238E27FC236}">
                <a16:creationId xmlns:a16="http://schemas.microsoft.com/office/drawing/2014/main" id="{C821616E-9488-4789-82FB-264E8A80B1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22963"/>
            <a:ext cx="12192000" cy="5535038"/>
          </a:xfrm>
        </p:spPr>
      </p:pic>
    </p:spTree>
    <p:extLst>
      <p:ext uri="{BB962C8B-B14F-4D97-AF65-F5344CB8AC3E}">
        <p14:creationId xmlns:p14="http://schemas.microsoft.com/office/powerpoint/2010/main" val="27363"/>
      </p:ext>
    </p:extLst>
  </p:cSld>
  <p:clrMapOvr>
    <a:masterClrMapping/>
  </p:clrMapOvr>
</p:sld>
</file>

<file path=ppt/theme/theme1.xml><?xml version="1.0" encoding="utf-8"?>
<a:theme xmlns:a="http://schemas.openxmlformats.org/drawingml/2006/main" name="160706-geometric-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160706-geometric-template-16x9</Template>
  <TotalTime>0</TotalTime>
  <Words>637</Words>
  <Application>Microsoft Office PowerPoint</Application>
  <PresentationFormat>Widescreen</PresentationFormat>
  <Paragraphs>146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Cambria Math</vt:lpstr>
      <vt:lpstr>HP Simplified</vt:lpstr>
      <vt:lpstr>Wingdings</vt:lpstr>
      <vt:lpstr>160706-geometric-template-16x9</vt:lpstr>
      <vt:lpstr>WELCOME</vt:lpstr>
      <vt:lpstr>PRESENTED BY</vt:lpstr>
      <vt:lpstr>INTRODUCTION</vt:lpstr>
      <vt:lpstr>PROBLEM STATEMENT</vt:lpstr>
      <vt:lpstr>PROBLEM STATEMENT</vt:lpstr>
      <vt:lpstr>PROBLEM STATEMENT</vt:lpstr>
      <vt:lpstr>USERS OF THE SYSTEM</vt:lpstr>
      <vt:lpstr>THE ARCHITECTURE OF THE APPLICATION</vt:lpstr>
      <vt:lpstr>ER DIAGRAM</vt:lpstr>
      <vt:lpstr>ENTITIES AND ITS ATTRIBUTES</vt:lpstr>
      <vt:lpstr>PowerPoint Presentation</vt:lpstr>
      <vt:lpstr>AFTER 1ST NORMAL FORM</vt:lpstr>
      <vt:lpstr>CONTD…</vt:lpstr>
      <vt:lpstr>AFTER 2nd  NORMAL FORM</vt:lpstr>
      <vt:lpstr>CONTD…</vt:lpstr>
      <vt:lpstr>AFTER 3RD NORMAL FORM</vt:lpstr>
      <vt:lpstr>CONTD…</vt:lpstr>
      <vt:lpstr>DEPENDENCY PRESERVING AND LOSSLESS JOIN</vt:lpstr>
      <vt:lpstr>DEPENDENCY PRESERVING AND LOSSLESS JOIN</vt:lpstr>
      <vt:lpstr>DEPENDENCY PRESERVING AND LOSSLESS JOIN</vt:lpstr>
      <vt:lpstr>DEPENDENCY PRESERVING AND LOSSLESS JOIN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fdsasfsfkl</dc:title>
  <dc:creator>Deep Shah</dc:creator>
  <cp:lastModifiedBy>Deep Shah</cp:lastModifiedBy>
  <cp:revision>67</cp:revision>
  <dcterms:created xsi:type="dcterms:W3CDTF">2019-04-21T04:42:23Z</dcterms:created>
  <dcterms:modified xsi:type="dcterms:W3CDTF">2019-04-23T08:22:47Z</dcterms:modified>
</cp:coreProperties>
</file>