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72" r:id="rId3"/>
    <p:sldId id="277" r:id="rId4"/>
    <p:sldId id="273" r:id="rId6"/>
    <p:sldId id="313" r:id="rId7"/>
    <p:sldId id="309" r:id="rId8"/>
    <p:sldId id="316" r:id="rId9"/>
    <p:sldId id="310" r:id="rId10"/>
    <p:sldId id="323" r:id="rId11"/>
    <p:sldId id="324" r:id="rId12"/>
    <p:sldId id="311" r:id="rId13"/>
    <p:sldId id="327" r:id="rId14"/>
    <p:sldId id="32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5875" cap="rnd">
              <a:solidFill>
                <a:schemeClr val="tx1">
                  <a:lumMod val="75000"/>
                  <a:lumOff val="25000"/>
                </a:schemeClr>
              </a:solidFill>
              <a:round/>
              <a:headEnd w="lg" len="lg"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  <a:headEnd w="lg" len="lg"/>
                <a:tailEnd w="lg" len="lg"/>
              </a:ln>
              <a:effectLst/>
            </c:spPr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alpha val="93000"/>
                </a:schemeClr>
              </a:solidFill>
              <a:ln w="1587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53280"/>
        <c:axId val="110755200"/>
      </c:radarChart>
      <c:catAx>
        <c:axId val="1107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0755200"/>
        <c:crosses val="autoZero"/>
        <c:auto val="1"/>
        <c:lblAlgn val="ctr"/>
        <c:lblOffset val="100"/>
        <c:noMultiLvlLbl val="0"/>
      </c:catAx>
      <c:valAx>
        <c:axId val="110755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075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qt</a:t>
            </a:r>
            <a:endParaRPr lang="zh-CN" altLang="en-US" sz="115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实训</a:t>
            </a:r>
            <a:endParaRPr lang="zh-CN" altLang="en-US" sz="115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54345" y="1603375"/>
            <a:ext cx="1133475" cy="1336675"/>
            <a:chOff x="7448" y="2525"/>
            <a:chExt cx="3084" cy="3824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2525"/>
              <a:ext cx="455" cy="8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4345" y="3207385"/>
            <a:ext cx="48704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心得体会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198628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心得体会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16745" y="1461951"/>
            <a:ext cx="4358511" cy="4178482"/>
            <a:chOff x="2987824" y="1379254"/>
            <a:chExt cx="2824223" cy="2707568"/>
          </a:xfrm>
        </p:grpSpPr>
        <p:sp>
          <p:nvSpPr>
            <p:cNvPr id="3" name="圆角矩形 1"/>
            <p:cNvSpPr/>
            <p:nvPr/>
          </p:nvSpPr>
          <p:spPr>
            <a:xfrm>
              <a:off x="3347864" y="13792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9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0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1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75554" y="2030449"/>
            <a:ext cx="9640893" cy="3018018"/>
            <a:chOff x="1447099" y="2179674"/>
            <a:chExt cx="9640893" cy="3018018"/>
          </a:xfrm>
        </p:grpSpPr>
        <p:grpSp>
          <p:nvGrpSpPr>
            <p:cNvPr id="18" name="组合 17"/>
            <p:cNvGrpSpPr/>
            <p:nvPr/>
          </p:nvGrpSpPr>
          <p:grpSpPr>
            <a:xfrm>
              <a:off x="8427102" y="2179674"/>
              <a:ext cx="2660890" cy="636436"/>
              <a:chOff x="1034376" y="4738725"/>
              <a:chExt cx="2660890" cy="636436"/>
            </a:xfrm>
          </p:grpSpPr>
          <p:sp>
            <p:nvSpPr>
              <p:cNvPr id="19" name="标题 9"/>
              <p:cNvSpPr txBox="1"/>
              <p:nvPr/>
            </p:nvSpPr>
            <p:spPr>
              <a:xfrm>
                <a:off x="1034376" y="4738725"/>
                <a:ext cx="387350" cy="312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三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4376" y="5053216"/>
                <a:ext cx="2660890" cy="32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良好的设计机制会使开发大为简化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427102" y="4330116"/>
              <a:ext cx="2660890" cy="867576"/>
              <a:chOff x="1034376" y="4738725"/>
              <a:chExt cx="2660890" cy="867576"/>
            </a:xfrm>
          </p:grpSpPr>
          <p:sp>
            <p:nvSpPr>
              <p:cNvPr id="22" name="标题 9"/>
              <p:cNvSpPr txBox="1"/>
              <p:nvPr/>
            </p:nvSpPr>
            <p:spPr>
              <a:xfrm>
                <a:off x="1034376" y="4738725"/>
                <a:ext cx="387350" cy="312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四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34376" y="5053216"/>
                <a:ext cx="2660890" cy="553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做项目时，可以将整体进行细节拆分，合理的细化能使开发变得更为简单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447099" y="2179674"/>
              <a:ext cx="2660890" cy="867576"/>
              <a:chOff x="1034376" y="4738725"/>
              <a:chExt cx="2660890" cy="867576"/>
            </a:xfrm>
          </p:grpSpPr>
          <p:sp>
            <p:nvSpPr>
              <p:cNvPr id="25" name="标题 9"/>
              <p:cNvSpPr txBox="1"/>
              <p:nvPr/>
            </p:nvSpPr>
            <p:spPr>
              <a:xfrm>
                <a:off x="3307916" y="4738725"/>
                <a:ext cx="387350" cy="312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一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4376" y="5053216"/>
                <a:ext cx="2660890" cy="553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在项目开始时，并没有做详细的设计规划，一点点的进行相关实验，走了许多弯路.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447099" y="4330116"/>
              <a:ext cx="2660890" cy="867576"/>
              <a:chOff x="1034376" y="4738725"/>
              <a:chExt cx="2660890" cy="867576"/>
            </a:xfrm>
          </p:grpSpPr>
          <p:sp>
            <p:nvSpPr>
              <p:cNvPr id="28" name="标题 9"/>
              <p:cNvSpPr txBox="1"/>
              <p:nvPr/>
            </p:nvSpPr>
            <p:spPr>
              <a:xfrm>
                <a:off x="3307916" y="4738725"/>
                <a:ext cx="387350" cy="312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二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34376" y="5053216"/>
                <a:ext cx="2660890" cy="553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对组件的认识并没有加深，往往在进行合并的时候会产生不相容的情况.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  <a:endParaRPr lang="zh-CN" altLang="en-US" sz="115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  <a:endParaRPr lang="zh-CN" altLang="en-US" sz="115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4345" y="3207385"/>
            <a:ext cx="48704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项目介绍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小组成员及分工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技术难点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心得体会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6" name="文本框 32"/>
          <p:cNvSpPr txBox="1"/>
          <p:nvPr/>
        </p:nvSpPr>
        <p:spPr>
          <a:xfrm>
            <a:off x="6751111" y="1751965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7" name="文本框 32"/>
          <p:cNvSpPr txBox="1"/>
          <p:nvPr/>
        </p:nvSpPr>
        <p:spPr>
          <a:xfrm>
            <a:off x="6751111" y="2801620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8" name="文本框 32"/>
          <p:cNvSpPr txBox="1"/>
          <p:nvPr/>
        </p:nvSpPr>
        <p:spPr>
          <a:xfrm>
            <a:off x="6819691" y="3867150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9" name="文本框 34"/>
          <p:cNvSpPr txBox="1"/>
          <p:nvPr/>
        </p:nvSpPr>
        <p:spPr>
          <a:xfrm>
            <a:off x="6819691" y="4890135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项目介绍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211074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项目介绍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525"/>
          <p:cNvSpPr/>
          <p:nvPr/>
        </p:nvSpPr>
        <p:spPr>
          <a:xfrm>
            <a:off x="2353906" y="2568051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Shape 2547"/>
          <p:cNvSpPr/>
          <p:nvPr/>
        </p:nvSpPr>
        <p:spPr>
          <a:xfrm>
            <a:off x="5737199" y="2567111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Shape 2554"/>
          <p:cNvSpPr/>
          <p:nvPr/>
        </p:nvSpPr>
        <p:spPr>
          <a:xfrm>
            <a:off x="9144088" y="2593280"/>
            <a:ext cx="495655" cy="45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4190" y="3429000"/>
            <a:ext cx="2495086" cy="712497"/>
            <a:chOff x="810699" y="4520981"/>
            <a:chExt cx="2495086" cy="712497"/>
          </a:xfrm>
        </p:grpSpPr>
        <p:sp>
          <p:nvSpPr>
            <p:cNvPr id="17" name="文本框 16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项目名称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0699" y="4911533"/>
              <a:ext cx="2495086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愤怒的小鸟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37483" y="3429000"/>
            <a:ext cx="2495086" cy="712497"/>
            <a:chOff x="810699" y="4520981"/>
            <a:chExt cx="2495086" cy="712497"/>
          </a:xfrm>
        </p:grpSpPr>
        <p:sp>
          <p:nvSpPr>
            <p:cNvPr id="20" name="文本框 19"/>
            <p:cNvSpPr txBox="1"/>
            <p:nvPr/>
          </p:nvSpPr>
          <p:spPr>
            <a:xfrm>
              <a:off x="1219004" y="4520981"/>
              <a:ext cx="15182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实现功能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10699" y="4911533"/>
              <a:ext cx="2495086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基本的玩法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44372" y="3429000"/>
            <a:ext cx="2495086" cy="712497"/>
            <a:chOff x="810699" y="4520981"/>
            <a:chExt cx="2495086" cy="712497"/>
          </a:xfrm>
        </p:grpSpPr>
        <p:sp>
          <p:nvSpPr>
            <p:cNvPr id="23" name="文本框 22"/>
            <p:cNvSpPr txBox="1"/>
            <p:nvPr/>
          </p:nvSpPr>
          <p:spPr>
            <a:xfrm>
              <a:off x="1208844" y="4520981"/>
              <a:ext cx="152844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大致思路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10699" y="4911533"/>
              <a:ext cx="2495086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设计流程.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小组成员及分工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358521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小组成员及分工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1592890" y="1749887"/>
          <a:ext cx="4158938" cy="376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矩形: 圆角 5"/>
          <p:cNvSpPr/>
          <p:nvPr/>
        </p:nvSpPr>
        <p:spPr>
          <a:xfrm>
            <a:off x="6456573" y="2244574"/>
            <a:ext cx="10800" cy="2772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72118" y="2487219"/>
            <a:ext cx="3518107" cy="636436"/>
            <a:chOff x="1034375" y="4738725"/>
            <a:chExt cx="3518107" cy="636436"/>
          </a:xfrm>
        </p:grpSpPr>
        <p:sp>
          <p:nvSpPr>
            <p:cNvPr id="10" name="标题 9"/>
            <p:cNvSpPr txBox="1"/>
            <p:nvPr/>
          </p:nvSpPr>
          <p:spPr>
            <a:xfrm>
              <a:off x="1034376" y="4738725"/>
              <a:ext cx="100076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小组成员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4375" y="5053216"/>
              <a:ext cx="3518107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吴雨茹，杨康清，程扬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03745" y="3434080"/>
            <a:ext cx="3517900" cy="1848388"/>
            <a:chOff x="965791" y="4738725"/>
            <a:chExt cx="3518107" cy="642480"/>
          </a:xfrm>
        </p:grpSpPr>
        <p:sp>
          <p:nvSpPr>
            <p:cNvPr id="14" name="标题 9"/>
            <p:cNvSpPr txBox="1"/>
            <p:nvPr/>
          </p:nvSpPr>
          <p:spPr>
            <a:xfrm>
              <a:off x="1034375" y="4738725"/>
              <a:ext cx="1430739" cy="10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具体分工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5791" y="4868033"/>
              <a:ext cx="3518107" cy="513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程扬：负责游戏内部的信号响应，以及相关事件的处理机制，搭建相关场景及其联系。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吴雨茹：负责游戏内部实体之间的运动轨迹和物理世界碰撞机制的设计，以及游戏机制的设计。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杨康清：负责界面的设计及优化，如界面的视觉滚动效果，整体界面的布置，以及弹簧具体的实现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技术难点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231521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技术难点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80988" y="1552731"/>
            <a:ext cx="2158584" cy="2158584"/>
            <a:chOff x="4931763" y="1933731"/>
            <a:chExt cx="2158584" cy="2158584"/>
          </a:xfrm>
        </p:grpSpPr>
        <p:sp>
          <p:nvSpPr>
            <p:cNvPr id="23" name="椭圆 22"/>
            <p:cNvSpPr/>
            <p:nvPr/>
          </p:nvSpPr>
          <p:spPr>
            <a:xfrm>
              <a:off x="5006714" y="2008682"/>
              <a:ext cx="2008682" cy="20086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31763" y="1933731"/>
              <a:ext cx="2158584" cy="21585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25" name="Group 126"/>
            <p:cNvGrpSpPr/>
            <p:nvPr/>
          </p:nvGrpSpPr>
          <p:grpSpPr>
            <a:xfrm>
              <a:off x="5693260" y="2666143"/>
              <a:ext cx="635590" cy="693760"/>
              <a:chOff x="1985963" y="2894013"/>
              <a:chExt cx="468313" cy="511175"/>
            </a:xfrm>
            <a:solidFill>
              <a:schemeClr val="bg1"/>
            </a:solidFill>
          </p:grpSpPr>
          <p:sp>
            <p:nvSpPr>
              <p:cNvPr id="26" name="Freeform 91"/>
              <p:cNvSpPr>
                <a:spLocks noEditPoints="1"/>
              </p:cNvSpPr>
              <p:nvPr/>
            </p:nvSpPr>
            <p:spPr bwMode="auto">
              <a:xfrm>
                <a:off x="1985963" y="3041650"/>
                <a:ext cx="468313" cy="295275"/>
              </a:xfrm>
              <a:custGeom>
                <a:avLst/>
                <a:gdLst>
                  <a:gd name="T0" fmla="*/ 188 w 221"/>
                  <a:gd name="T1" fmla="*/ 11 h 139"/>
                  <a:gd name="T2" fmla="*/ 182 w 221"/>
                  <a:gd name="T3" fmla="*/ 11 h 139"/>
                  <a:gd name="T4" fmla="*/ 180 w 221"/>
                  <a:gd name="T5" fmla="*/ 10 h 139"/>
                  <a:gd name="T6" fmla="*/ 180 w 221"/>
                  <a:gd name="T7" fmla="*/ 5 h 139"/>
                  <a:gd name="T8" fmla="*/ 175 w 221"/>
                  <a:gd name="T9" fmla="*/ 0 h 139"/>
                  <a:gd name="T10" fmla="*/ 2 w 221"/>
                  <a:gd name="T11" fmla="*/ 0 h 139"/>
                  <a:gd name="T12" fmla="*/ 0 w 221"/>
                  <a:gd name="T13" fmla="*/ 3 h 139"/>
                  <a:gd name="T14" fmla="*/ 0 w 221"/>
                  <a:gd name="T15" fmla="*/ 64 h 139"/>
                  <a:gd name="T16" fmla="*/ 74 w 221"/>
                  <a:gd name="T17" fmla="*/ 139 h 139"/>
                  <a:gd name="T18" fmla="*/ 105 w 221"/>
                  <a:gd name="T19" fmla="*/ 139 h 139"/>
                  <a:gd name="T20" fmla="*/ 175 w 221"/>
                  <a:gd name="T21" fmla="*/ 91 h 139"/>
                  <a:gd name="T22" fmla="*/ 178 w 221"/>
                  <a:gd name="T23" fmla="*/ 90 h 139"/>
                  <a:gd name="T24" fmla="*/ 188 w 221"/>
                  <a:gd name="T25" fmla="*/ 91 h 139"/>
                  <a:gd name="T26" fmla="*/ 221 w 221"/>
                  <a:gd name="T27" fmla="*/ 58 h 139"/>
                  <a:gd name="T28" fmla="*/ 221 w 221"/>
                  <a:gd name="T29" fmla="*/ 44 h 139"/>
                  <a:gd name="T30" fmla="*/ 188 w 221"/>
                  <a:gd name="T31" fmla="*/ 11 h 139"/>
                  <a:gd name="T32" fmla="*/ 207 w 221"/>
                  <a:gd name="T33" fmla="*/ 58 h 139"/>
                  <a:gd name="T34" fmla="*/ 188 w 221"/>
                  <a:gd name="T35" fmla="*/ 77 h 139"/>
                  <a:gd name="T36" fmla="*/ 182 w 221"/>
                  <a:gd name="T37" fmla="*/ 76 h 139"/>
                  <a:gd name="T38" fmla="*/ 179 w 221"/>
                  <a:gd name="T39" fmla="*/ 73 h 139"/>
                  <a:gd name="T40" fmla="*/ 180 w 221"/>
                  <a:gd name="T41" fmla="*/ 64 h 139"/>
                  <a:gd name="T42" fmla="*/ 180 w 221"/>
                  <a:gd name="T43" fmla="*/ 28 h 139"/>
                  <a:gd name="T44" fmla="*/ 182 w 221"/>
                  <a:gd name="T45" fmla="*/ 26 h 139"/>
                  <a:gd name="T46" fmla="*/ 188 w 221"/>
                  <a:gd name="T47" fmla="*/ 25 h 139"/>
                  <a:gd name="T48" fmla="*/ 207 w 221"/>
                  <a:gd name="T49" fmla="*/ 44 h 139"/>
                  <a:gd name="T50" fmla="*/ 207 w 221"/>
                  <a:gd name="T51" fmla="*/ 5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1" h="139">
                    <a:moveTo>
                      <a:pt x="188" y="11"/>
                    </a:moveTo>
                    <a:cubicBezTo>
                      <a:pt x="186" y="11"/>
                      <a:pt x="184" y="11"/>
                      <a:pt x="182" y="11"/>
                    </a:cubicBezTo>
                    <a:cubicBezTo>
                      <a:pt x="182" y="11"/>
                      <a:pt x="180" y="12"/>
                      <a:pt x="180" y="1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80" y="5"/>
                      <a:pt x="180" y="0"/>
                      <a:pt x="175" y="0"/>
                    </a:cubicBezTo>
                    <a:cubicBezTo>
                      <a:pt x="132" y="0"/>
                      <a:pt x="47" y="0"/>
                      <a:pt x="2" y="0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05"/>
                      <a:pt x="33" y="139"/>
                      <a:pt x="74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38" y="139"/>
                      <a:pt x="165" y="120"/>
                      <a:pt x="175" y="91"/>
                    </a:cubicBezTo>
                    <a:cubicBezTo>
                      <a:pt x="176" y="89"/>
                      <a:pt x="178" y="90"/>
                      <a:pt x="178" y="90"/>
                    </a:cubicBezTo>
                    <a:cubicBezTo>
                      <a:pt x="181" y="91"/>
                      <a:pt x="185" y="91"/>
                      <a:pt x="188" y="91"/>
                    </a:cubicBezTo>
                    <a:cubicBezTo>
                      <a:pt x="206" y="91"/>
                      <a:pt x="221" y="76"/>
                      <a:pt x="221" y="58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26"/>
                      <a:pt x="206" y="11"/>
                      <a:pt x="188" y="11"/>
                    </a:cubicBezTo>
                    <a:close/>
                    <a:moveTo>
                      <a:pt x="207" y="58"/>
                    </a:moveTo>
                    <a:cubicBezTo>
                      <a:pt x="207" y="69"/>
                      <a:pt x="198" y="77"/>
                      <a:pt x="188" y="77"/>
                    </a:cubicBezTo>
                    <a:cubicBezTo>
                      <a:pt x="186" y="77"/>
                      <a:pt x="184" y="77"/>
                      <a:pt x="182" y="76"/>
                    </a:cubicBezTo>
                    <a:cubicBezTo>
                      <a:pt x="181" y="76"/>
                      <a:pt x="179" y="76"/>
                      <a:pt x="179" y="73"/>
                    </a:cubicBezTo>
                    <a:cubicBezTo>
                      <a:pt x="180" y="70"/>
                      <a:pt x="180" y="68"/>
                      <a:pt x="180" y="64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81" y="26"/>
                      <a:pt x="182" y="26"/>
                    </a:cubicBezTo>
                    <a:cubicBezTo>
                      <a:pt x="184" y="25"/>
                      <a:pt x="186" y="25"/>
                      <a:pt x="188" y="25"/>
                    </a:cubicBezTo>
                    <a:cubicBezTo>
                      <a:pt x="198" y="25"/>
                      <a:pt x="207" y="33"/>
                      <a:pt x="207" y="44"/>
                    </a:cubicBezTo>
                    <a:lnTo>
                      <a:pt x="207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7" name="Freeform 92"/>
              <p:cNvSpPr/>
              <p:nvPr/>
            </p:nvSpPr>
            <p:spPr bwMode="auto">
              <a:xfrm>
                <a:off x="2005013" y="3357563"/>
                <a:ext cx="354013" cy="47625"/>
              </a:xfrm>
              <a:custGeom>
                <a:avLst/>
                <a:gdLst>
                  <a:gd name="T0" fmla="*/ 167 w 167"/>
                  <a:gd name="T1" fmla="*/ 17 h 22"/>
                  <a:gd name="T2" fmla="*/ 162 w 167"/>
                  <a:gd name="T3" fmla="*/ 22 h 22"/>
                  <a:gd name="T4" fmla="*/ 5 w 167"/>
                  <a:gd name="T5" fmla="*/ 22 h 22"/>
                  <a:gd name="T6" fmla="*/ 0 w 167"/>
                  <a:gd name="T7" fmla="*/ 17 h 22"/>
                  <a:gd name="T8" fmla="*/ 0 w 167"/>
                  <a:gd name="T9" fmla="*/ 5 h 22"/>
                  <a:gd name="T10" fmla="*/ 5 w 167"/>
                  <a:gd name="T11" fmla="*/ 0 h 22"/>
                  <a:gd name="T12" fmla="*/ 162 w 167"/>
                  <a:gd name="T13" fmla="*/ 0 h 22"/>
                  <a:gd name="T14" fmla="*/ 167 w 167"/>
                  <a:gd name="T15" fmla="*/ 5 h 22"/>
                  <a:gd name="T16" fmla="*/ 167 w 167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22">
                    <a:moveTo>
                      <a:pt x="167" y="17"/>
                    </a:moveTo>
                    <a:cubicBezTo>
                      <a:pt x="167" y="19"/>
                      <a:pt x="165" y="22"/>
                      <a:pt x="162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2" y="22"/>
                      <a:pt x="0" y="19"/>
                      <a:pt x="0" y="1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5" y="0"/>
                      <a:pt x="167" y="2"/>
                      <a:pt x="167" y="5"/>
                    </a:cubicBezTo>
                    <a:cubicBezTo>
                      <a:pt x="167" y="17"/>
                      <a:pt x="167" y="17"/>
                      <a:pt x="16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8" name="Freeform 93"/>
              <p:cNvSpPr/>
              <p:nvPr/>
            </p:nvSpPr>
            <p:spPr bwMode="auto">
              <a:xfrm>
                <a:off x="2103438" y="2906713"/>
                <a:ext cx="57150" cy="109538"/>
              </a:xfrm>
              <a:custGeom>
                <a:avLst/>
                <a:gdLst>
                  <a:gd name="T0" fmla="*/ 9 w 27"/>
                  <a:gd name="T1" fmla="*/ 52 h 52"/>
                  <a:gd name="T2" fmla="*/ 6 w 27"/>
                  <a:gd name="T3" fmla="*/ 52 h 52"/>
                  <a:gd name="T4" fmla="*/ 1 w 27"/>
                  <a:gd name="T5" fmla="*/ 44 h 52"/>
                  <a:gd name="T6" fmla="*/ 10 w 27"/>
                  <a:gd name="T7" fmla="*/ 34 h 52"/>
                  <a:gd name="T8" fmla="*/ 16 w 27"/>
                  <a:gd name="T9" fmla="*/ 29 h 52"/>
                  <a:gd name="T10" fmla="*/ 16 w 27"/>
                  <a:gd name="T11" fmla="*/ 29 h 52"/>
                  <a:gd name="T12" fmla="*/ 9 w 27"/>
                  <a:gd name="T13" fmla="*/ 20 h 52"/>
                  <a:gd name="T14" fmla="*/ 0 w 27"/>
                  <a:gd name="T15" fmla="*/ 9 h 52"/>
                  <a:gd name="T16" fmla="*/ 5 w 27"/>
                  <a:gd name="T17" fmla="*/ 1 h 52"/>
                  <a:gd name="T18" fmla="*/ 12 w 27"/>
                  <a:gd name="T19" fmla="*/ 2 h 52"/>
                  <a:gd name="T20" fmla="*/ 11 w 27"/>
                  <a:gd name="T21" fmla="*/ 7 h 52"/>
                  <a:gd name="T22" fmla="*/ 9 w 27"/>
                  <a:gd name="T23" fmla="*/ 9 h 52"/>
                  <a:gd name="T24" fmla="*/ 15 w 27"/>
                  <a:gd name="T25" fmla="*/ 15 h 52"/>
                  <a:gd name="T26" fmla="*/ 25 w 27"/>
                  <a:gd name="T27" fmla="*/ 31 h 52"/>
                  <a:gd name="T28" fmla="*/ 16 w 27"/>
                  <a:gd name="T29" fmla="*/ 40 h 52"/>
                  <a:gd name="T30" fmla="*/ 10 w 27"/>
                  <a:gd name="T31" fmla="*/ 44 h 52"/>
                  <a:gd name="T32" fmla="*/ 12 w 27"/>
                  <a:gd name="T33" fmla="*/ 46 h 52"/>
                  <a:gd name="T34" fmla="*/ 13 w 27"/>
                  <a:gd name="T35" fmla="*/ 51 h 52"/>
                  <a:gd name="T36" fmla="*/ 9 w 27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52">
                    <a:moveTo>
                      <a:pt x="9" y="52"/>
                    </a:moveTo>
                    <a:cubicBezTo>
                      <a:pt x="8" y="52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2" y="33"/>
                      <a:pt x="15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6"/>
                      <a:pt x="14" y="24"/>
                      <a:pt x="9" y="20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6"/>
                      <a:pt x="2" y="3"/>
                      <a:pt x="5" y="1"/>
                    </a:cubicBezTo>
                    <a:cubicBezTo>
                      <a:pt x="7" y="0"/>
                      <a:pt x="10" y="0"/>
                      <a:pt x="12" y="2"/>
                    </a:cubicBezTo>
                    <a:cubicBezTo>
                      <a:pt x="14" y="3"/>
                      <a:pt x="14" y="6"/>
                      <a:pt x="11" y="7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0"/>
                      <a:pt x="13" y="13"/>
                      <a:pt x="15" y="15"/>
                    </a:cubicBezTo>
                    <a:cubicBezTo>
                      <a:pt x="21" y="19"/>
                      <a:pt x="27" y="24"/>
                      <a:pt x="25" y="31"/>
                    </a:cubicBezTo>
                    <a:cubicBezTo>
                      <a:pt x="24" y="35"/>
                      <a:pt x="20" y="37"/>
                      <a:pt x="16" y="40"/>
                    </a:cubicBezTo>
                    <a:cubicBezTo>
                      <a:pt x="14" y="41"/>
                      <a:pt x="10" y="43"/>
                      <a:pt x="10" y="44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4" y="47"/>
                      <a:pt x="15" y="50"/>
                      <a:pt x="13" y="51"/>
                    </a:cubicBezTo>
                    <a:cubicBezTo>
                      <a:pt x="12" y="52"/>
                      <a:pt x="10" y="52"/>
                      <a:pt x="9" y="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9" name="Freeform 94"/>
              <p:cNvSpPr/>
              <p:nvPr/>
            </p:nvSpPr>
            <p:spPr bwMode="auto">
              <a:xfrm>
                <a:off x="2195513" y="2894013"/>
                <a:ext cx="60325" cy="112713"/>
              </a:xfrm>
              <a:custGeom>
                <a:avLst/>
                <a:gdLst>
                  <a:gd name="T0" fmla="*/ 10 w 28"/>
                  <a:gd name="T1" fmla="*/ 53 h 53"/>
                  <a:gd name="T2" fmla="*/ 6 w 28"/>
                  <a:gd name="T3" fmla="*/ 52 h 53"/>
                  <a:gd name="T4" fmla="*/ 1 w 28"/>
                  <a:gd name="T5" fmla="*/ 44 h 53"/>
                  <a:gd name="T6" fmla="*/ 10 w 28"/>
                  <a:gd name="T7" fmla="*/ 34 h 53"/>
                  <a:gd name="T8" fmla="*/ 16 w 28"/>
                  <a:gd name="T9" fmla="*/ 29 h 53"/>
                  <a:gd name="T10" fmla="*/ 16 w 28"/>
                  <a:gd name="T11" fmla="*/ 29 h 53"/>
                  <a:gd name="T12" fmla="*/ 9 w 28"/>
                  <a:gd name="T13" fmla="*/ 20 h 53"/>
                  <a:gd name="T14" fmla="*/ 0 w 28"/>
                  <a:gd name="T15" fmla="*/ 9 h 53"/>
                  <a:gd name="T16" fmla="*/ 6 w 28"/>
                  <a:gd name="T17" fmla="*/ 1 h 53"/>
                  <a:gd name="T18" fmla="*/ 13 w 28"/>
                  <a:gd name="T19" fmla="*/ 2 h 53"/>
                  <a:gd name="T20" fmla="*/ 12 w 28"/>
                  <a:gd name="T21" fmla="*/ 7 h 53"/>
                  <a:gd name="T22" fmla="*/ 10 w 28"/>
                  <a:gd name="T23" fmla="*/ 9 h 53"/>
                  <a:gd name="T24" fmla="*/ 16 w 28"/>
                  <a:gd name="T25" fmla="*/ 15 h 53"/>
                  <a:gd name="T26" fmla="*/ 26 w 28"/>
                  <a:gd name="T27" fmla="*/ 31 h 53"/>
                  <a:gd name="T28" fmla="*/ 16 w 28"/>
                  <a:gd name="T29" fmla="*/ 40 h 53"/>
                  <a:gd name="T30" fmla="*/ 11 w 28"/>
                  <a:gd name="T31" fmla="*/ 44 h 53"/>
                  <a:gd name="T32" fmla="*/ 13 w 28"/>
                  <a:gd name="T33" fmla="*/ 46 h 53"/>
                  <a:gd name="T34" fmla="*/ 13 w 28"/>
                  <a:gd name="T35" fmla="*/ 51 h 53"/>
                  <a:gd name="T36" fmla="*/ 10 w 28"/>
                  <a:gd name="T3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53">
                    <a:moveTo>
                      <a:pt x="10" y="53"/>
                    </a:moveTo>
                    <a:cubicBezTo>
                      <a:pt x="8" y="53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3" y="33"/>
                      <a:pt x="16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7"/>
                      <a:pt x="14" y="24"/>
                      <a:pt x="9" y="20"/>
                    </a:cubicBezTo>
                    <a:cubicBezTo>
                      <a:pt x="5" y="17"/>
                      <a:pt x="0" y="13"/>
                      <a:pt x="0" y="9"/>
                    </a:cubicBezTo>
                    <a:cubicBezTo>
                      <a:pt x="0" y="6"/>
                      <a:pt x="2" y="4"/>
                      <a:pt x="6" y="1"/>
                    </a:cubicBezTo>
                    <a:cubicBezTo>
                      <a:pt x="8" y="0"/>
                      <a:pt x="11" y="0"/>
                      <a:pt x="13" y="2"/>
                    </a:cubicBezTo>
                    <a:cubicBezTo>
                      <a:pt x="14" y="3"/>
                      <a:pt x="14" y="6"/>
                      <a:pt x="12" y="7"/>
                    </a:cubicBezTo>
                    <a:cubicBezTo>
                      <a:pt x="11" y="8"/>
                      <a:pt x="10" y="9"/>
                      <a:pt x="10" y="9"/>
                    </a:cubicBezTo>
                    <a:cubicBezTo>
                      <a:pt x="10" y="10"/>
                      <a:pt x="13" y="13"/>
                      <a:pt x="16" y="15"/>
                    </a:cubicBezTo>
                    <a:cubicBezTo>
                      <a:pt x="21" y="19"/>
                      <a:pt x="28" y="24"/>
                      <a:pt x="26" y="31"/>
                    </a:cubicBezTo>
                    <a:cubicBezTo>
                      <a:pt x="25" y="35"/>
                      <a:pt x="20" y="38"/>
                      <a:pt x="16" y="40"/>
                    </a:cubicBezTo>
                    <a:cubicBezTo>
                      <a:pt x="15" y="41"/>
                      <a:pt x="11" y="44"/>
                      <a:pt x="11" y="44"/>
                    </a:cubicBezTo>
                    <a:cubicBezTo>
                      <a:pt x="11" y="44"/>
                      <a:pt x="11" y="45"/>
                      <a:pt x="13" y="46"/>
                    </a:cubicBezTo>
                    <a:cubicBezTo>
                      <a:pt x="15" y="47"/>
                      <a:pt x="15" y="50"/>
                      <a:pt x="13" y="51"/>
                    </a:cubicBezTo>
                    <a:cubicBezTo>
                      <a:pt x="12" y="52"/>
                      <a:pt x="11" y="53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8858509" y="1552731"/>
            <a:ext cx="2158584" cy="2158584"/>
            <a:chOff x="8709284" y="1933731"/>
            <a:chExt cx="2158584" cy="2158584"/>
          </a:xfrm>
        </p:grpSpPr>
        <p:sp>
          <p:nvSpPr>
            <p:cNvPr id="31" name="椭圆 30"/>
            <p:cNvSpPr/>
            <p:nvPr/>
          </p:nvSpPr>
          <p:spPr>
            <a:xfrm>
              <a:off x="8784235" y="2008682"/>
              <a:ext cx="2008682" cy="20086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709284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33" name="Group 122"/>
            <p:cNvGrpSpPr/>
            <p:nvPr/>
          </p:nvGrpSpPr>
          <p:grpSpPr>
            <a:xfrm>
              <a:off x="9488772" y="2690082"/>
              <a:ext cx="599608" cy="606718"/>
              <a:chOff x="3500438" y="2252663"/>
              <a:chExt cx="401638" cy="406400"/>
            </a:xfrm>
            <a:solidFill>
              <a:schemeClr val="bg1"/>
            </a:solidFill>
          </p:grpSpPr>
          <p:sp>
            <p:nvSpPr>
              <p:cNvPr id="34" name="Freeform 85"/>
              <p:cNvSpPr>
                <a:spLocks noEditPoints="1"/>
              </p:cNvSpPr>
              <p:nvPr/>
            </p:nvSpPr>
            <p:spPr bwMode="auto">
              <a:xfrm>
                <a:off x="3500438" y="2562225"/>
                <a:ext cx="401638" cy="96838"/>
              </a:xfrm>
              <a:custGeom>
                <a:avLst/>
                <a:gdLst>
                  <a:gd name="T0" fmla="*/ 184 w 190"/>
                  <a:gd name="T1" fmla="*/ 0 h 45"/>
                  <a:gd name="T2" fmla="*/ 5 w 190"/>
                  <a:gd name="T3" fmla="*/ 0 h 45"/>
                  <a:gd name="T4" fmla="*/ 0 w 190"/>
                  <a:gd name="T5" fmla="*/ 5 h 45"/>
                  <a:gd name="T6" fmla="*/ 0 w 190"/>
                  <a:gd name="T7" fmla="*/ 40 h 45"/>
                  <a:gd name="T8" fmla="*/ 5 w 190"/>
                  <a:gd name="T9" fmla="*/ 45 h 45"/>
                  <a:gd name="T10" fmla="*/ 184 w 190"/>
                  <a:gd name="T11" fmla="*/ 45 h 45"/>
                  <a:gd name="T12" fmla="*/ 190 w 190"/>
                  <a:gd name="T13" fmla="*/ 40 h 45"/>
                  <a:gd name="T14" fmla="*/ 190 w 190"/>
                  <a:gd name="T15" fmla="*/ 5 h 45"/>
                  <a:gd name="T16" fmla="*/ 184 w 190"/>
                  <a:gd name="T17" fmla="*/ 0 h 45"/>
                  <a:gd name="T18" fmla="*/ 172 w 190"/>
                  <a:gd name="T19" fmla="*/ 20 h 45"/>
                  <a:gd name="T20" fmla="*/ 168 w 190"/>
                  <a:gd name="T21" fmla="*/ 24 h 45"/>
                  <a:gd name="T22" fmla="*/ 130 w 190"/>
                  <a:gd name="T23" fmla="*/ 24 h 45"/>
                  <a:gd name="T24" fmla="*/ 126 w 190"/>
                  <a:gd name="T25" fmla="*/ 20 h 45"/>
                  <a:gd name="T26" fmla="*/ 126 w 190"/>
                  <a:gd name="T27" fmla="*/ 15 h 45"/>
                  <a:gd name="T28" fmla="*/ 130 w 190"/>
                  <a:gd name="T29" fmla="*/ 11 h 45"/>
                  <a:gd name="T30" fmla="*/ 168 w 190"/>
                  <a:gd name="T31" fmla="*/ 11 h 45"/>
                  <a:gd name="T32" fmla="*/ 172 w 190"/>
                  <a:gd name="T33" fmla="*/ 15 h 45"/>
                  <a:gd name="T34" fmla="*/ 172 w 190"/>
                  <a:gd name="T35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0" h="45">
                    <a:moveTo>
                      <a:pt x="18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2" y="45"/>
                      <a:pt x="5" y="45"/>
                    </a:cubicBezTo>
                    <a:cubicBezTo>
                      <a:pt x="184" y="45"/>
                      <a:pt x="184" y="45"/>
                      <a:pt x="184" y="45"/>
                    </a:cubicBezTo>
                    <a:cubicBezTo>
                      <a:pt x="187" y="45"/>
                      <a:pt x="190" y="43"/>
                      <a:pt x="190" y="40"/>
                    </a:cubicBezTo>
                    <a:cubicBezTo>
                      <a:pt x="190" y="5"/>
                      <a:pt x="190" y="5"/>
                      <a:pt x="190" y="5"/>
                    </a:cubicBezTo>
                    <a:cubicBezTo>
                      <a:pt x="190" y="2"/>
                      <a:pt x="187" y="0"/>
                      <a:pt x="184" y="0"/>
                    </a:cubicBezTo>
                    <a:close/>
                    <a:moveTo>
                      <a:pt x="172" y="20"/>
                    </a:moveTo>
                    <a:cubicBezTo>
                      <a:pt x="172" y="22"/>
                      <a:pt x="171" y="24"/>
                      <a:pt x="168" y="24"/>
                    </a:cubicBezTo>
                    <a:cubicBezTo>
                      <a:pt x="130" y="24"/>
                      <a:pt x="130" y="24"/>
                      <a:pt x="130" y="24"/>
                    </a:cubicBezTo>
                    <a:cubicBezTo>
                      <a:pt x="128" y="24"/>
                      <a:pt x="126" y="22"/>
                      <a:pt x="126" y="2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3"/>
                      <a:pt x="128" y="11"/>
                      <a:pt x="13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71" y="11"/>
                      <a:pt x="172" y="13"/>
                      <a:pt x="172" y="15"/>
                    </a:cubicBezTo>
                    <a:lnTo>
                      <a:pt x="172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5" name="Freeform 86"/>
              <p:cNvSpPr>
                <a:spLocks noEditPoints="1"/>
              </p:cNvSpPr>
              <p:nvPr/>
            </p:nvSpPr>
            <p:spPr bwMode="auto">
              <a:xfrm>
                <a:off x="3521076" y="2252663"/>
                <a:ext cx="358775" cy="282575"/>
              </a:xfrm>
              <a:custGeom>
                <a:avLst/>
                <a:gdLst>
                  <a:gd name="T0" fmla="*/ 162 w 169"/>
                  <a:gd name="T1" fmla="*/ 0 h 133"/>
                  <a:gd name="T2" fmla="*/ 7 w 169"/>
                  <a:gd name="T3" fmla="*/ 0 h 133"/>
                  <a:gd name="T4" fmla="*/ 0 w 169"/>
                  <a:gd name="T5" fmla="*/ 7 h 133"/>
                  <a:gd name="T6" fmla="*/ 0 w 169"/>
                  <a:gd name="T7" fmla="*/ 56 h 133"/>
                  <a:gd name="T8" fmla="*/ 0 w 169"/>
                  <a:gd name="T9" fmla="*/ 80 h 133"/>
                  <a:gd name="T10" fmla="*/ 0 w 169"/>
                  <a:gd name="T11" fmla="*/ 126 h 133"/>
                  <a:gd name="T12" fmla="*/ 7 w 169"/>
                  <a:gd name="T13" fmla="*/ 133 h 133"/>
                  <a:gd name="T14" fmla="*/ 162 w 169"/>
                  <a:gd name="T15" fmla="*/ 133 h 133"/>
                  <a:gd name="T16" fmla="*/ 169 w 169"/>
                  <a:gd name="T17" fmla="*/ 126 h 133"/>
                  <a:gd name="T18" fmla="*/ 169 w 169"/>
                  <a:gd name="T19" fmla="*/ 7 h 133"/>
                  <a:gd name="T20" fmla="*/ 162 w 169"/>
                  <a:gd name="T21" fmla="*/ 0 h 133"/>
                  <a:gd name="T22" fmla="*/ 159 w 169"/>
                  <a:gd name="T23" fmla="*/ 99 h 133"/>
                  <a:gd name="T24" fmla="*/ 152 w 169"/>
                  <a:gd name="T25" fmla="*/ 106 h 133"/>
                  <a:gd name="T26" fmla="*/ 17 w 169"/>
                  <a:gd name="T27" fmla="*/ 106 h 133"/>
                  <a:gd name="T28" fmla="*/ 10 w 169"/>
                  <a:gd name="T29" fmla="*/ 99 h 133"/>
                  <a:gd name="T30" fmla="*/ 10 w 169"/>
                  <a:gd name="T31" fmla="*/ 18 h 133"/>
                  <a:gd name="T32" fmla="*/ 17 w 169"/>
                  <a:gd name="T33" fmla="*/ 11 h 133"/>
                  <a:gd name="T34" fmla="*/ 152 w 169"/>
                  <a:gd name="T35" fmla="*/ 11 h 133"/>
                  <a:gd name="T36" fmla="*/ 159 w 169"/>
                  <a:gd name="T37" fmla="*/ 18 h 133"/>
                  <a:gd name="T38" fmla="*/ 159 w 169"/>
                  <a:gd name="T39" fmla="*/ 9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9" h="133">
                    <a:moveTo>
                      <a:pt x="1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0"/>
                      <a:pt x="3" y="133"/>
                      <a:pt x="7" y="133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33"/>
                      <a:pt x="169" y="130"/>
                      <a:pt x="169" y="12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9" y="3"/>
                      <a:pt x="166" y="0"/>
                      <a:pt x="162" y="0"/>
                    </a:cubicBezTo>
                    <a:close/>
                    <a:moveTo>
                      <a:pt x="159" y="99"/>
                    </a:moveTo>
                    <a:cubicBezTo>
                      <a:pt x="159" y="103"/>
                      <a:pt x="156" y="106"/>
                      <a:pt x="152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3" y="106"/>
                      <a:pt x="10" y="103"/>
                      <a:pt x="10" y="9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"/>
                      <a:pt x="13" y="11"/>
                      <a:pt x="17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56" y="11"/>
                      <a:pt x="159" y="14"/>
                      <a:pt x="159" y="18"/>
                    </a:cubicBezTo>
                    <a:cubicBezTo>
                      <a:pt x="159" y="99"/>
                      <a:pt x="159" y="99"/>
                      <a:pt x="159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6" name="Freeform 87"/>
              <p:cNvSpPr/>
              <p:nvPr/>
            </p:nvSpPr>
            <p:spPr bwMode="auto">
              <a:xfrm>
                <a:off x="3565526" y="2301875"/>
                <a:ext cx="68263" cy="55563"/>
              </a:xfrm>
              <a:custGeom>
                <a:avLst/>
                <a:gdLst>
                  <a:gd name="T0" fmla="*/ 4 w 32"/>
                  <a:gd name="T1" fmla="*/ 26 h 26"/>
                  <a:gd name="T2" fmla="*/ 1 w 32"/>
                  <a:gd name="T3" fmla="*/ 24 h 26"/>
                  <a:gd name="T4" fmla="*/ 2 w 32"/>
                  <a:gd name="T5" fmla="*/ 18 h 26"/>
                  <a:gd name="T6" fmla="*/ 25 w 32"/>
                  <a:gd name="T7" fmla="*/ 1 h 26"/>
                  <a:gd name="T8" fmla="*/ 31 w 32"/>
                  <a:gd name="T9" fmla="*/ 2 h 26"/>
                  <a:gd name="T10" fmla="*/ 30 w 32"/>
                  <a:gd name="T11" fmla="*/ 8 h 26"/>
                  <a:gd name="T12" fmla="*/ 7 w 32"/>
                  <a:gd name="T13" fmla="*/ 25 h 26"/>
                  <a:gd name="T14" fmla="*/ 4 w 32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6">
                    <a:moveTo>
                      <a:pt x="4" y="26"/>
                    </a:moveTo>
                    <a:cubicBezTo>
                      <a:pt x="3" y="26"/>
                      <a:pt x="2" y="25"/>
                      <a:pt x="1" y="24"/>
                    </a:cubicBezTo>
                    <a:cubicBezTo>
                      <a:pt x="0" y="22"/>
                      <a:pt x="0" y="20"/>
                      <a:pt x="2" y="18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7" y="0"/>
                      <a:pt x="30" y="0"/>
                      <a:pt x="31" y="2"/>
                    </a:cubicBezTo>
                    <a:cubicBezTo>
                      <a:pt x="32" y="4"/>
                      <a:pt x="32" y="6"/>
                      <a:pt x="30" y="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5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7" name="Freeform 88"/>
              <p:cNvSpPr/>
              <p:nvPr/>
            </p:nvSpPr>
            <p:spPr bwMode="auto">
              <a:xfrm>
                <a:off x="3570288" y="2311400"/>
                <a:ext cx="123825" cy="92075"/>
              </a:xfrm>
              <a:custGeom>
                <a:avLst/>
                <a:gdLst>
                  <a:gd name="T0" fmla="*/ 5 w 59"/>
                  <a:gd name="T1" fmla="*/ 44 h 44"/>
                  <a:gd name="T2" fmla="*/ 1 w 59"/>
                  <a:gd name="T3" fmla="*/ 42 h 44"/>
                  <a:gd name="T4" fmla="*/ 2 w 59"/>
                  <a:gd name="T5" fmla="*/ 36 h 44"/>
                  <a:gd name="T6" fmla="*/ 52 w 59"/>
                  <a:gd name="T7" fmla="*/ 1 h 44"/>
                  <a:gd name="T8" fmla="*/ 58 w 59"/>
                  <a:gd name="T9" fmla="*/ 2 h 44"/>
                  <a:gd name="T10" fmla="*/ 57 w 59"/>
                  <a:gd name="T11" fmla="*/ 8 h 44"/>
                  <a:gd name="T12" fmla="*/ 7 w 59"/>
                  <a:gd name="T13" fmla="*/ 43 h 44"/>
                  <a:gd name="T14" fmla="*/ 5 w 59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" y="44"/>
                    </a:moveTo>
                    <a:cubicBezTo>
                      <a:pt x="3" y="44"/>
                      <a:pt x="2" y="43"/>
                      <a:pt x="1" y="42"/>
                    </a:cubicBezTo>
                    <a:cubicBezTo>
                      <a:pt x="0" y="40"/>
                      <a:pt x="0" y="37"/>
                      <a:pt x="2" y="3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0"/>
                      <a:pt x="58" y="2"/>
                    </a:cubicBezTo>
                    <a:cubicBezTo>
                      <a:pt x="59" y="4"/>
                      <a:pt x="59" y="7"/>
                      <a:pt x="57" y="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3"/>
                      <a:pt x="6" y="44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303467" y="1552731"/>
            <a:ext cx="2158584" cy="2158584"/>
            <a:chOff x="1154242" y="1933731"/>
            <a:chExt cx="2158584" cy="2158584"/>
          </a:xfrm>
        </p:grpSpPr>
        <p:sp>
          <p:nvSpPr>
            <p:cNvPr id="39" name="椭圆 38"/>
            <p:cNvSpPr/>
            <p:nvPr/>
          </p:nvSpPr>
          <p:spPr>
            <a:xfrm>
              <a:off x="1229193" y="2008682"/>
              <a:ext cx="2008682" cy="20086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54242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41" name="Group 1499"/>
            <p:cNvGrpSpPr/>
            <p:nvPr/>
          </p:nvGrpSpPr>
          <p:grpSpPr>
            <a:xfrm>
              <a:off x="1980376" y="2773870"/>
              <a:ext cx="506316" cy="478306"/>
              <a:chOff x="4922838" y="4403725"/>
              <a:chExt cx="373063" cy="352425"/>
            </a:xfrm>
            <a:solidFill>
              <a:schemeClr val="bg1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4976813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4976813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507523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507523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517048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517048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49926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9" name="Freeform 103"/>
              <p:cNvSpPr/>
              <p:nvPr/>
            </p:nvSpPr>
            <p:spPr bwMode="auto">
              <a:xfrm>
                <a:off x="51831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50" name="Freeform 104"/>
              <p:cNvSpPr>
                <a:spLocks noEditPoints="1"/>
              </p:cNvSpPr>
              <p:nvPr/>
            </p:nvSpPr>
            <p:spPr bwMode="auto">
              <a:xfrm>
                <a:off x="4922838" y="4448175"/>
                <a:ext cx="373063" cy="307975"/>
              </a:xfrm>
              <a:custGeom>
                <a:avLst/>
                <a:gdLst>
                  <a:gd name="T0" fmla="*/ 171 w 176"/>
                  <a:gd name="T1" fmla="*/ 0 h 145"/>
                  <a:gd name="T2" fmla="*/ 156 w 176"/>
                  <a:gd name="T3" fmla="*/ 0 h 145"/>
                  <a:gd name="T4" fmla="*/ 154 w 176"/>
                  <a:gd name="T5" fmla="*/ 2 h 145"/>
                  <a:gd name="T6" fmla="*/ 154 w 176"/>
                  <a:gd name="T7" fmla="*/ 11 h 145"/>
                  <a:gd name="T8" fmla="*/ 138 w 176"/>
                  <a:gd name="T9" fmla="*/ 27 h 145"/>
                  <a:gd name="T10" fmla="*/ 128 w 176"/>
                  <a:gd name="T11" fmla="*/ 27 h 145"/>
                  <a:gd name="T12" fmla="*/ 113 w 176"/>
                  <a:gd name="T13" fmla="*/ 11 h 145"/>
                  <a:gd name="T14" fmla="*/ 113 w 176"/>
                  <a:gd name="T15" fmla="*/ 3 h 145"/>
                  <a:gd name="T16" fmla="*/ 110 w 176"/>
                  <a:gd name="T17" fmla="*/ 0 h 145"/>
                  <a:gd name="T18" fmla="*/ 67 w 176"/>
                  <a:gd name="T19" fmla="*/ 0 h 145"/>
                  <a:gd name="T20" fmla="*/ 64 w 176"/>
                  <a:gd name="T21" fmla="*/ 3 h 145"/>
                  <a:gd name="T22" fmla="*/ 64 w 176"/>
                  <a:gd name="T23" fmla="*/ 11 h 145"/>
                  <a:gd name="T24" fmla="*/ 48 w 176"/>
                  <a:gd name="T25" fmla="*/ 27 h 145"/>
                  <a:gd name="T26" fmla="*/ 38 w 176"/>
                  <a:gd name="T27" fmla="*/ 27 h 145"/>
                  <a:gd name="T28" fmla="*/ 23 w 176"/>
                  <a:gd name="T29" fmla="*/ 11 h 145"/>
                  <a:gd name="T30" fmla="*/ 23 w 176"/>
                  <a:gd name="T31" fmla="*/ 3 h 145"/>
                  <a:gd name="T32" fmla="*/ 20 w 176"/>
                  <a:gd name="T33" fmla="*/ 0 h 145"/>
                  <a:gd name="T34" fmla="*/ 5 w 176"/>
                  <a:gd name="T35" fmla="*/ 0 h 145"/>
                  <a:gd name="T36" fmla="*/ 0 w 176"/>
                  <a:gd name="T37" fmla="*/ 9 h 145"/>
                  <a:gd name="T38" fmla="*/ 0 w 176"/>
                  <a:gd name="T39" fmla="*/ 143 h 145"/>
                  <a:gd name="T40" fmla="*/ 5 w 176"/>
                  <a:gd name="T41" fmla="*/ 145 h 145"/>
                  <a:gd name="T42" fmla="*/ 171 w 176"/>
                  <a:gd name="T43" fmla="*/ 145 h 145"/>
                  <a:gd name="T44" fmla="*/ 176 w 176"/>
                  <a:gd name="T45" fmla="*/ 143 h 145"/>
                  <a:gd name="T46" fmla="*/ 176 w 176"/>
                  <a:gd name="T47" fmla="*/ 9 h 145"/>
                  <a:gd name="T48" fmla="*/ 171 w 176"/>
                  <a:gd name="T49" fmla="*/ 0 h 145"/>
                  <a:gd name="T50" fmla="*/ 165 w 176"/>
                  <a:gd name="T51" fmla="*/ 128 h 145"/>
                  <a:gd name="T52" fmla="*/ 160 w 176"/>
                  <a:gd name="T53" fmla="*/ 133 h 145"/>
                  <a:gd name="T54" fmla="*/ 16 w 176"/>
                  <a:gd name="T55" fmla="*/ 133 h 145"/>
                  <a:gd name="T56" fmla="*/ 11 w 176"/>
                  <a:gd name="T57" fmla="*/ 128 h 145"/>
                  <a:gd name="T58" fmla="*/ 11 w 176"/>
                  <a:gd name="T59" fmla="*/ 45 h 145"/>
                  <a:gd name="T60" fmla="*/ 16 w 176"/>
                  <a:gd name="T61" fmla="*/ 40 h 145"/>
                  <a:gd name="T62" fmla="*/ 160 w 176"/>
                  <a:gd name="T63" fmla="*/ 40 h 145"/>
                  <a:gd name="T64" fmla="*/ 165 w 176"/>
                  <a:gd name="T65" fmla="*/ 45 h 145"/>
                  <a:gd name="T66" fmla="*/ 165 w 176"/>
                  <a:gd name="T67" fmla="*/ 12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45">
                    <a:moveTo>
                      <a:pt x="171" y="0"/>
                    </a:moveTo>
                    <a:cubicBezTo>
                      <a:pt x="171" y="0"/>
                      <a:pt x="163" y="0"/>
                      <a:pt x="156" y="0"/>
                    </a:cubicBezTo>
                    <a:cubicBezTo>
                      <a:pt x="155" y="0"/>
                      <a:pt x="154" y="0"/>
                      <a:pt x="154" y="2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4" y="20"/>
                      <a:pt x="149" y="27"/>
                      <a:pt x="138" y="27"/>
                    </a:cubicBezTo>
                    <a:cubicBezTo>
                      <a:pt x="128" y="27"/>
                      <a:pt x="128" y="27"/>
                      <a:pt x="128" y="27"/>
                    </a:cubicBezTo>
                    <a:cubicBezTo>
                      <a:pt x="118" y="27"/>
                      <a:pt x="113" y="20"/>
                      <a:pt x="113" y="11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1"/>
                      <a:pt x="112" y="0"/>
                      <a:pt x="110" y="0"/>
                    </a:cubicBezTo>
                    <a:cubicBezTo>
                      <a:pt x="98" y="0"/>
                      <a:pt x="80" y="0"/>
                      <a:pt x="67" y="0"/>
                    </a:cubicBezTo>
                    <a:cubicBezTo>
                      <a:pt x="66" y="0"/>
                      <a:pt x="64" y="0"/>
                      <a:pt x="64" y="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20"/>
                      <a:pt x="59" y="27"/>
                      <a:pt x="48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6" y="27"/>
                      <a:pt x="23" y="20"/>
                      <a:pt x="23" y="1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13" y="0"/>
                      <a:pt x="5" y="0"/>
                      <a:pt x="5" y="0"/>
                    </a:cubicBezTo>
                    <a:cubicBezTo>
                      <a:pt x="3" y="0"/>
                      <a:pt x="0" y="3"/>
                      <a:pt x="0" y="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2"/>
                      <a:pt x="3" y="145"/>
                      <a:pt x="5" y="145"/>
                    </a:cubicBezTo>
                    <a:cubicBezTo>
                      <a:pt x="171" y="145"/>
                      <a:pt x="171" y="145"/>
                      <a:pt x="171" y="145"/>
                    </a:cubicBezTo>
                    <a:cubicBezTo>
                      <a:pt x="174" y="145"/>
                      <a:pt x="176" y="142"/>
                      <a:pt x="176" y="143"/>
                    </a:cubicBezTo>
                    <a:cubicBezTo>
                      <a:pt x="176" y="9"/>
                      <a:pt x="176" y="9"/>
                      <a:pt x="176" y="9"/>
                    </a:cubicBezTo>
                    <a:cubicBezTo>
                      <a:pt x="176" y="3"/>
                      <a:pt x="174" y="0"/>
                      <a:pt x="171" y="0"/>
                    </a:cubicBezTo>
                    <a:close/>
                    <a:moveTo>
                      <a:pt x="165" y="128"/>
                    </a:moveTo>
                    <a:cubicBezTo>
                      <a:pt x="165" y="131"/>
                      <a:pt x="163" y="133"/>
                      <a:pt x="160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4" y="133"/>
                      <a:pt x="11" y="131"/>
                      <a:pt x="11" y="128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2"/>
                      <a:pt x="14" y="40"/>
                      <a:pt x="16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3" y="40"/>
                      <a:pt x="165" y="42"/>
                      <a:pt x="165" y="45"/>
                    </a:cubicBezTo>
                    <a:cubicBezTo>
                      <a:pt x="165" y="128"/>
                      <a:pt x="165" y="128"/>
                      <a:pt x="165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270000" y="4210050"/>
            <a:ext cx="2226945" cy="1122594"/>
            <a:chOff x="944744" y="4520981"/>
            <a:chExt cx="2226996" cy="769840"/>
          </a:xfrm>
        </p:grpSpPr>
        <p:sp>
          <p:nvSpPr>
            <p:cNvPr id="10" name="文本框 9"/>
            <p:cNvSpPr txBox="1"/>
            <p:nvPr/>
          </p:nvSpPr>
          <p:spPr>
            <a:xfrm>
              <a:off x="1038724" y="4520981"/>
              <a:ext cx="2058670" cy="400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1.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物理实体相关的设置问题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44744" y="4911533"/>
              <a:ext cx="2226996" cy="379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如何将鸟弹出，检测鸟的消失情况，以及何种情况下可以将怪物杀死移除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82210" y="4210050"/>
            <a:ext cx="2226945" cy="1175233"/>
            <a:chOff x="944744" y="4520981"/>
            <a:chExt cx="2226996" cy="737750"/>
          </a:xfrm>
        </p:grpSpPr>
        <p:sp>
          <p:nvSpPr>
            <p:cNvPr id="14" name="文本框 13"/>
            <p:cNvSpPr txBox="1"/>
            <p:nvPr/>
          </p:nvSpPr>
          <p:spPr>
            <a:xfrm>
              <a:off x="1378634" y="4520981"/>
              <a:ext cx="1359216" cy="36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2.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弹簧的视觉效果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44744" y="4911533"/>
              <a:ext cx="2226996" cy="347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使弹簧在弹出鸟的时候具有良好的视觉体验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84895" y="4136390"/>
            <a:ext cx="2501900" cy="787407"/>
            <a:chOff x="944744" y="4520981"/>
            <a:chExt cx="2501900" cy="660684"/>
          </a:xfrm>
        </p:grpSpPr>
        <p:sp>
          <p:nvSpPr>
            <p:cNvPr id="17" name="文本框 16"/>
            <p:cNvSpPr txBox="1"/>
            <p:nvPr/>
          </p:nvSpPr>
          <p:spPr>
            <a:xfrm>
              <a:off x="944744" y="4520981"/>
              <a:ext cx="2501900" cy="489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3.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实体的销毁与重建，各场景之间的联系，重置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44744" y="4911533"/>
              <a:ext cx="2226996" cy="27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场景重置，怪物的销毁与创建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2741295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技术难点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870" y="610"/>
            <a:ext cx="5138014" cy="68567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49028" y="454705"/>
            <a:ext cx="4034972" cy="5805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211355">
            <a:off x="7505775" y="6128126"/>
            <a:ext cx="362707" cy="362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7988" y="2063674"/>
            <a:ext cx="3518107" cy="636436"/>
            <a:chOff x="1034375" y="4738725"/>
            <a:chExt cx="3518107" cy="636436"/>
          </a:xfrm>
        </p:grpSpPr>
        <p:sp>
          <p:nvSpPr>
            <p:cNvPr id="10" name="标题 9"/>
            <p:cNvSpPr txBox="1"/>
            <p:nvPr/>
          </p:nvSpPr>
          <p:spPr>
            <a:xfrm>
              <a:off x="1034376" y="4738725"/>
              <a:ext cx="100076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存在不足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4375" y="5053216"/>
              <a:ext cx="3518107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67988" y="3050539"/>
            <a:ext cx="3518107" cy="636436"/>
            <a:chOff x="1034375" y="4738725"/>
            <a:chExt cx="3518107" cy="636436"/>
          </a:xfrm>
        </p:grpSpPr>
        <p:sp>
          <p:nvSpPr>
            <p:cNvPr id="14" name="标题 9"/>
            <p:cNvSpPr txBox="1"/>
            <p:nvPr/>
          </p:nvSpPr>
          <p:spPr>
            <a:xfrm>
              <a:off x="1034375" y="4738725"/>
              <a:ext cx="3400425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存在不足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4375" y="5053216"/>
              <a:ext cx="3518107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068195" y="2452370"/>
            <a:ext cx="239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场景的放大缩小问题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68195" y="3456940"/>
            <a:ext cx="1879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游戏内部一些动画，如鸟的消失等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2" grpId="1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0809101803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60809101803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60809101803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60809101803"/>
  <p:tag name="MH_LIBRARY" val="GRAPHIC"/>
  <p:tag name="MH_TYPE" val="Other"/>
  <p:tag name="MH_ORDER" val="8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自定义</PresentationFormat>
  <Paragraphs>128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仿宋</vt:lpstr>
      <vt:lpstr>方正仿宋_GBK</vt:lpstr>
      <vt:lpstr>Gill Sans</vt:lpstr>
      <vt:lpstr>Calibri</vt:lpstr>
      <vt:lpstr>Trebuchet MS</vt:lpstr>
      <vt:lpstr>微软雅黑</vt:lpstr>
      <vt:lpstr>宋体</vt:lpstr>
      <vt:lpstr>方正书宋_GBK</vt:lpstr>
      <vt:lpstr>Arial Unicode MS</vt:lpstr>
      <vt:lpstr>Calibri Light</vt:lpstr>
      <vt:lpstr>等线</vt:lpstr>
      <vt:lpstr>RoyalParkSwash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root</cp:lastModifiedBy>
  <cp:revision>54</cp:revision>
  <dcterms:created xsi:type="dcterms:W3CDTF">2020-07-10T17:45:27Z</dcterms:created>
  <dcterms:modified xsi:type="dcterms:W3CDTF">2020-07-10T17:45:27Z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  <property fmtid="{D5CDD505-2E9C-101B-9397-08002B2CF9AE}" pid="3" name="KSORubyTemplateID">
    <vt:lpwstr>2</vt:lpwstr>
  </property>
</Properties>
</file>