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410" r:id="rId3"/>
    <p:sldId id="259" r:id="rId4"/>
    <p:sldId id="268" r:id="rId5"/>
    <p:sldId id="261" r:id="rId6"/>
    <p:sldId id="414" r:id="rId7"/>
    <p:sldId id="264" r:id="rId8"/>
    <p:sldId id="263" r:id="rId9"/>
    <p:sldId id="265" r:id="rId10"/>
    <p:sldId id="260" r:id="rId11"/>
    <p:sldId id="416" r:id="rId12"/>
    <p:sldId id="417" r:id="rId13"/>
    <p:sldId id="418" r:id="rId14"/>
    <p:sldId id="420" r:id="rId15"/>
    <p:sldId id="421" r:id="rId16"/>
    <p:sldId id="266" r:id="rId17"/>
    <p:sldId id="411" r:id="rId18"/>
    <p:sldId id="262" r:id="rId19"/>
    <p:sldId id="270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  <a:srgbClr val="94BBDE"/>
    <a:srgbClr val="30557F"/>
    <a:srgbClr val="BAD5ED"/>
    <a:srgbClr val="C8D6ED"/>
    <a:srgbClr val="7A91AC"/>
    <a:srgbClr val="2F547E"/>
    <a:srgbClr val="C3CEDA"/>
    <a:srgbClr val="325885"/>
    <a:srgbClr val="5B78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04" autoAdjust="0"/>
    <p:restoredTop sz="93289" autoAdjust="0"/>
  </p:normalViewPr>
  <p:slideViewPr>
    <p:cSldViewPr snapToGrid="0">
      <p:cViewPr varScale="1">
        <p:scale>
          <a:sx n="88" d="100"/>
          <a:sy n="88" d="100"/>
        </p:scale>
        <p:origin x="26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chemeClr val="lt1"/>
            </a:solidFill>
            <a:ln w="19050">
              <a:solidFill>
                <a:schemeClr val="accent5"/>
              </a:solidFill>
            </a:ln>
            <a:effectLst/>
          </c:spPr>
          <c:dPt>
            <c:idx val="0"/>
            <c:bubble3D val="0"/>
            <c:spPr>
              <a:solidFill>
                <a:schemeClr val="lt1"/>
              </a:solidFill>
              <a:ln w="19050">
                <a:solidFill>
                  <a:schemeClr val="accent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C78-44FE-95D9-2B600D25CCE4}"/>
              </c:ext>
            </c:extLst>
          </c:dPt>
          <c:dPt>
            <c:idx val="1"/>
            <c:bubble3D val="0"/>
            <c:spPr>
              <a:solidFill>
                <a:schemeClr val="lt1"/>
              </a:solidFill>
              <a:ln w="19050">
                <a:solidFill>
                  <a:schemeClr val="accent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C78-44FE-95D9-2B600D25CCE4}"/>
              </c:ext>
            </c:extLst>
          </c:dPt>
          <c:dPt>
            <c:idx val="2"/>
            <c:bubble3D val="0"/>
            <c:spPr>
              <a:solidFill>
                <a:schemeClr val="lt1"/>
              </a:solidFill>
              <a:ln w="19050">
                <a:solidFill>
                  <a:schemeClr val="accent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C78-44FE-95D9-2B600D25CCE4}"/>
              </c:ext>
            </c:extLst>
          </c:dPt>
          <c:dLbls>
            <c:dLbl>
              <c:idx val="0"/>
              <c:layout>
                <c:manualLayout>
                  <c:x val="-0.21539626174847595"/>
                  <c:y val="-9.1395662516615961E-2"/>
                </c:manualLayout>
              </c:layout>
              <c:tx>
                <c:rich>
                  <a:bodyPr/>
                  <a:lstStyle/>
                  <a:p>
                    <a:r>
                      <a:rPr lang="en-US" altLang="zh-CN" sz="3200" dirty="0"/>
                      <a:t>01</a:t>
                    </a: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DC78-44FE-95D9-2B600D25CCE4}"/>
                </c:ext>
              </c:extLst>
            </c:dLbl>
            <c:dLbl>
              <c:idx val="1"/>
              <c:layout>
                <c:manualLayout>
                  <c:x val="0.18009966809514957"/>
                  <c:y val="3.0697231483510591E-2"/>
                </c:manualLayout>
              </c:layout>
              <c:tx>
                <c:rich>
                  <a:bodyPr/>
                  <a:lstStyle/>
                  <a:p>
                    <a:r>
                      <a:rPr lang="en-US" altLang="zh-CN" sz="3200" dirty="0"/>
                      <a:t>03</a:t>
                    </a: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DC78-44FE-95D9-2B600D25CCE4}"/>
                </c:ext>
              </c:extLst>
            </c:dLbl>
            <c:dLbl>
              <c:idx val="2"/>
              <c:layout>
                <c:manualLayout>
                  <c:x val="0.13251169623638398"/>
                  <c:y val="9.7871266278592994E-2"/>
                </c:manualLayout>
              </c:layout>
              <c:tx>
                <c:rich>
                  <a:bodyPr/>
                  <a:lstStyle/>
                  <a:p>
                    <a:r>
                      <a:rPr lang="en-US" altLang="zh-CN" sz="3200" dirty="0"/>
                      <a:t>02</a:t>
                    </a: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DC78-44FE-95D9-2B600D25CCE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5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C78-44FE-95D9-2B600D25CCE4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>
        <a:lumMod val="20000"/>
        <a:lumOff val="80000"/>
      </a:schemeClr>
    </a:solidFill>
    <a:ln w="9525" cap="flat" cmpd="sng" algn="ctr">
      <a:solidFill>
        <a:schemeClr val="accent5"/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defRPr>
            </a:pPr>
            <a:r>
              <a:rPr lang="zh-CN"/>
              <a:t>在这里输入图表的标题</a:t>
            </a:r>
          </a:p>
        </c:rich>
      </c:tx>
      <c:layout>
        <c:manualLayout>
          <c:xMode val="edge"/>
          <c:yMode val="edge"/>
          <c:x val="0.28596848855265239"/>
          <c:y val="5.3821619961716615E-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ea typeface="微软雅黑" panose="020B0503020204020204" pitchFamily="34" charset="-122"/>
          <a:cs typeface="+mn-ea"/>
          <a:sym typeface="Arial" panose="020B0604020202020204" pitchFamily="34" charset="0"/>
        </a:defRPr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60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>
      <cs:styleClr val="0"/>
    </cs:lnRef>
    <cs:fillRef idx="0"/>
    <cs:effectRef idx="0"/>
    <cs:fontRef idx="minor">
      <cs:styleClr val="0"/>
    </cs:fontRef>
    <cs:defRPr sz="1197" b="1" kern="1200"/>
  </cs:dataLabel>
  <cs:dataLabelCallout>
    <cs:lnRef idx="0">
      <cs:styleClr val="0"/>
    </cs:lnRef>
    <cs:fillRef idx="0"/>
    <cs:effectRef idx="0"/>
    <cs:fontRef idx="minor">
      <cs:styleClr val="0"/>
    </cs:fontRef>
    <cs:spPr>
      <a:solidFill>
        <a:schemeClr val="lt1"/>
      </a:solidFill>
      <a:ln>
        <a:solidFill>
          <a:schemeClr val="phClr"/>
        </a:solidFill>
      </a:ln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0"/>
    </cs:lnRef>
    <cs:fillRef idx="0"/>
    <cs:effectRef idx="0"/>
    <cs:fontRef idx="minor">
      <a:schemeClr val="dk1"/>
    </cs:fontRef>
    <cs:spPr>
      <a:solidFill>
        <a:schemeClr val="lt1"/>
      </a:solidFill>
      <a:ln w="19050"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7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78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130EE-760D-4575-B957-3A2C522A1798}" type="datetimeFigureOut">
              <a:rPr lang="zh-CN" altLang="en-US" smtClean="0"/>
              <a:t>2025/7/10</a:t>
            </a:fld>
            <a:endParaRPr lang="zh-CN" altLang="en-US"/>
          </a:p>
        </p:txBody>
      </p:sp>
      <p:sp>
        <p:nvSpPr>
          <p:cNvPr id="1048779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780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81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82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FDF61-DA3A-4787-B56D-7FD06C3E55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593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FDF61-DA3A-4787-B56D-7FD06C3E552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28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872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  <a:t>2025/7/10</a:t>
            </a:fld>
            <a:endParaRPr lang="zh-CN" altLang="en-US"/>
          </a:p>
        </p:txBody>
      </p:sp>
      <p:sp>
        <p:nvSpPr>
          <p:cNvPr id="104873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3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48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4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  <a:t>2025/7/10</a:t>
            </a:fld>
            <a:endParaRPr lang="zh-CN" altLang="en-US"/>
          </a:p>
        </p:txBody>
      </p:sp>
      <p:sp>
        <p:nvSpPr>
          <p:cNvPr id="104875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5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2097158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743200" cy="927525"/>
          </a:xfrm>
          <a:prstGeom prst="rect">
            <a:avLst/>
          </a:prstGeom>
        </p:spPr>
      </p:pic>
      <p:sp>
        <p:nvSpPr>
          <p:cNvPr id="1048613" name="矩形 7"/>
          <p:cNvSpPr/>
          <p:nvPr userDrawn="1"/>
        </p:nvSpPr>
        <p:spPr>
          <a:xfrm>
            <a:off x="8724901" y="0"/>
            <a:ext cx="34671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14" name="矩形 9"/>
          <p:cNvSpPr/>
          <p:nvPr userDrawn="1"/>
        </p:nvSpPr>
        <p:spPr>
          <a:xfrm>
            <a:off x="-1" y="5778000"/>
            <a:ext cx="36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15" name="矩形 10"/>
          <p:cNvSpPr/>
          <p:nvPr userDrawn="1"/>
        </p:nvSpPr>
        <p:spPr>
          <a:xfrm>
            <a:off x="-1" y="6498000"/>
            <a:ext cx="360000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16" name="矩形 11"/>
          <p:cNvSpPr/>
          <p:nvPr userDrawn="1"/>
        </p:nvSpPr>
        <p:spPr>
          <a:xfrm>
            <a:off x="359999" y="6138000"/>
            <a:ext cx="360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4873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3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  <a:t>2025/7/10</a:t>
            </a:fld>
            <a:endParaRPr lang="zh-CN" altLang="en-US"/>
          </a:p>
        </p:txBody>
      </p:sp>
      <p:sp>
        <p:nvSpPr>
          <p:cNvPr id="104873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4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5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5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  <a:t>2025/7/10</a:t>
            </a:fld>
            <a:endParaRPr lang="zh-CN" altLang="en-US"/>
          </a:p>
        </p:txBody>
      </p:sp>
      <p:sp>
        <p:nvSpPr>
          <p:cNvPr id="104875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5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58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59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60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  <a:t>2025/7/10</a:t>
            </a:fld>
            <a:endParaRPr lang="zh-CN" altLang="en-US"/>
          </a:p>
        </p:txBody>
      </p:sp>
      <p:sp>
        <p:nvSpPr>
          <p:cNvPr id="1048761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62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3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64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65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66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67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6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  <a:t>2025/7/10</a:t>
            </a:fld>
            <a:endParaRPr lang="zh-CN" altLang="en-US"/>
          </a:p>
        </p:txBody>
      </p:sp>
      <p:sp>
        <p:nvSpPr>
          <p:cNvPr id="104876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7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3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  <a:t>2025/7/10</a:t>
            </a:fld>
            <a:endParaRPr lang="zh-CN" altLang="en-US"/>
          </a:p>
        </p:txBody>
      </p:sp>
      <p:sp>
        <p:nvSpPr>
          <p:cNvPr id="104873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3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  <a:t>2025/7/10</a:t>
            </a:fld>
            <a:endParaRPr lang="zh-CN" altLang="en-US"/>
          </a:p>
        </p:txBody>
      </p:sp>
      <p:sp>
        <p:nvSpPr>
          <p:cNvPr id="1048582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1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72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73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7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  <a:t>2025/7/10</a:t>
            </a:fld>
            <a:endParaRPr lang="zh-CN" altLang="en-US"/>
          </a:p>
        </p:txBody>
      </p:sp>
      <p:sp>
        <p:nvSpPr>
          <p:cNvPr id="104877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7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42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743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4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  <a:t>2025/7/10</a:t>
            </a:fld>
            <a:endParaRPr lang="zh-CN" altLang="en-US"/>
          </a:p>
        </p:txBody>
      </p:sp>
      <p:sp>
        <p:nvSpPr>
          <p:cNvPr id="104874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4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90578-D54B-4B49-9785-60A7621A6CB7}" type="datetimeFigureOut">
              <a:rPr lang="zh-CN" altLang="en-US" smtClean="0"/>
              <a:t>2025/7/10</a:t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D5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占位符 10"/>
          <p:cNvPicPr>
            <a:picLocks noChangeAspect="1"/>
          </p:cNvPicPr>
          <p:nvPr/>
        </p:nvPicPr>
        <p:blipFill rotWithShape="1">
          <a:blip r:embed="rId3"/>
          <a:srcRect t="8356" r="1467" b="8356"/>
          <a:stretch>
            <a:fillRect/>
          </a:stretch>
        </p:blipFill>
        <p:spPr>
          <a:xfrm>
            <a:off x="3162025" y="0"/>
            <a:ext cx="9032515" cy="6858000"/>
          </a:xfrm>
          <a:prstGeom prst="rect">
            <a:avLst/>
          </a:prstGeom>
        </p:spPr>
      </p:pic>
      <p:sp>
        <p:nvSpPr>
          <p:cNvPr id="1048584" name="矩形 2"/>
          <p:cNvSpPr/>
          <p:nvPr/>
        </p:nvSpPr>
        <p:spPr>
          <a:xfrm>
            <a:off x="16042" y="0"/>
            <a:ext cx="1218184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43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585" name="矩形 3"/>
          <p:cNvSpPr/>
          <p:nvPr/>
        </p:nvSpPr>
        <p:spPr>
          <a:xfrm>
            <a:off x="0" y="-12700"/>
            <a:ext cx="12181840" cy="68707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  <a:alpha val="0"/>
                </a:schemeClr>
              </a:gs>
              <a:gs pos="78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45000"/>
                  <a:lumOff val="5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97153" name="图片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2305" y="383968"/>
            <a:ext cx="3823147" cy="1292431"/>
          </a:xfrm>
          <a:prstGeom prst="rect">
            <a:avLst/>
          </a:prstGeom>
        </p:spPr>
      </p:pic>
      <p:sp>
        <p:nvSpPr>
          <p:cNvPr id="1048586" name="文本框 5"/>
          <p:cNvSpPr txBox="1"/>
          <p:nvPr/>
        </p:nvSpPr>
        <p:spPr>
          <a:xfrm>
            <a:off x="376653" y="3535969"/>
            <a:ext cx="4259580" cy="26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11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HUAZHONG UNIVERSITY OF SCIENCE AND TECHNOLOGY</a:t>
            </a:r>
            <a:endParaRPr lang="zh-CN" altLang="en-US" sz="1200" spc="110" dirty="0">
              <a:solidFill>
                <a:srgbClr val="31568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6" name="组合 6"/>
          <p:cNvGrpSpPr/>
          <p:nvPr/>
        </p:nvGrpSpPr>
        <p:grpSpPr>
          <a:xfrm>
            <a:off x="372305" y="1982450"/>
            <a:ext cx="10727496" cy="1538883"/>
            <a:chOff x="372306" y="2163203"/>
            <a:chExt cx="8968436" cy="1538883"/>
          </a:xfrm>
        </p:grpSpPr>
        <p:sp>
          <p:nvSpPr>
            <p:cNvPr id="1048587" name="文本框 7"/>
            <p:cNvSpPr txBox="1"/>
            <p:nvPr/>
          </p:nvSpPr>
          <p:spPr>
            <a:xfrm>
              <a:off x="372306" y="2163203"/>
              <a:ext cx="8968436" cy="1538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600" b="1" spc="300" dirty="0">
                  <a:solidFill>
                    <a:srgbClr val="315682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+mn-ea"/>
                  <a:sym typeface="Arial" panose="020B0604020202020204" pitchFamily="34" charset="0"/>
                </a:rPr>
                <a:t>高级世界观名字生成器设计</a:t>
              </a:r>
              <a:endParaRPr lang="en-US" altLang="zh-CN" sz="6600" b="1" spc="300" dirty="0">
                <a:solidFill>
                  <a:srgbClr val="31568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ea"/>
                <a:sym typeface="Arial" panose="020B0604020202020204" pitchFamily="34" charset="0"/>
              </a:endParaRPr>
            </a:p>
            <a:p>
              <a:pPr algn="r"/>
              <a:r>
                <a:rPr lang="en-US" altLang="zh-CN" sz="2800" b="1" spc="300" dirty="0">
                  <a:solidFill>
                    <a:srgbClr val="315682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+mn-ea"/>
                  <a:sym typeface="Arial" panose="020B0604020202020204" pitchFamily="34" charset="0"/>
                </a:rPr>
                <a:t>——</a:t>
              </a:r>
              <a:r>
                <a:rPr lang="zh-CN" altLang="en-US" sz="2800" b="1" spc="300" dirty="0">
                  <a:solidFill>
                    <a:srgbClr val="315682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+mn-ea"/>
                  <a:sym typeface="Arial" panose="020B0604020202020204" pitchFamily="34" charset="0"/>
                </a:rPr>
                <a:t>课程大作业答辩</a:t>
              </a:r>
            </a:p>
          </p:txBody>
        </p:sp>
        <p:cxnSp>
          <p:nvCxnSpPr>
            <p:cNvPr id="3145728" name="直接连接符 8"/>
            <p:cNvCxnSpPr>
              <a:cxnSpLocks/>
            </p:cNvCxnSpPr>
            <p:nvPr/>
          </p:nvCxnSpPr>
          <p:spPr>
            <a:xfrm>
              <a:off x="423675" y="3609753"/>
              <a:ext cx="61200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588" name="文本框 9"/>
          <p:cNvSpPr txBox="1"/>
          <p:nvPr/>
        </p:nvSpPr>
        <p:spPr>
          <a:xfrm>
            <a:off x="3217655" y="3892796"/>
            <a:ext cx="5778614" cy="2345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spc="1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答辩小组：第三组</a:t>
            </a:r>
            <a:endParaRPr lang="en-US" altLang="zh-CN" sz="2000" spc="100" dirty="0">
              <a:solidFill>
                <a:srgbClr val="31568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spc="1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团队成员：康怡、谢欣瑶、马慧凌、肖骊璇</a:t>
            </a:r>
            <a:endParaRPr lang="en-US" altLang="zh-CN" sz="2000" spc="100" dirty="0">
              <a:solidFill>
                <a:srgbClr val="31568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spc="1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指导教师：郑玮</a:t>
            </a:r>
            <a:endParaRPr lang="en-US" altLang="zh-CN" sz="2000" spc="100" dirty="0">
              <a:solidFill>
                <a:srgbClr val="31568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spc="1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答辩学生：肖骊璇</a:t>
            </a:r>
            <a:endParaRPr lang="en-US" altLang="zh-CN" sz="2000" spc="100" dirty="0">
              <a:solidFill>
                <a:srgbClr val="31568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spc="1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日期：</a:t>
            </a:r>
            <a:r>
              <a:rPr lang="en-US" altLang="zh-CN" sz="2000" spc="1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2025</a:t>
            </a:r>
            <a:r>
              <a:rPr lang="zh-CN" altLang="en-US" sz="2000" spc="1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年</a:t>
            </a:r>
            <a:r>
              <a:rPr lang="en-US" altLang="zh-CN" sz="2000" spc="1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7</a:t>
            </a:r>
            <a:r>
              <a:rPr lang="zh-CN" altLang="en-US" sz="2000" spc="1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月</a:t>
            </a:r>
            <a:r>
              <a:rPr lang="en-US" altLang="zh-CN" sz="2000" spc="1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11</a:t>
            </a:r>
            <a:r>
              <a:rPr lang="zh-CN" altLang="en-US" sz="2000" spc="1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日</a:t>
            </a:r>
            <a:endParaRPr lang="zh-CN" altLang="en-US" sz="1600" spc="100" dirty="0">
              <a:solidFill>
                <a:srgbClr val="31568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590" name="文本框 11"/>
          <p:cNvSpPr txBox="1"/>
          <p:nvPr/>
        </p:nvSpPr>
        <p:spPr>
          <a:xfrm>
            <a:off x="400101" y="6238566"/>
            <a:ext cx="2920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1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明德厚学   求是创新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矩形 17"/>
          <p:cNvSpPr/>
          <p:nvPr/>
        </p:nvSpPr>
        <p:spPr>
          <a:xfrm>
            <a:off x="1365382" y="2604978"/>
            <a:ext cx="10738935" cy="3100508"/>
          </a:xfrm>
          <a:prstGeom prst="rect">
            <a:avLst/>
          </a:prstGeom>
          <a:noFill/>
          <a:ln w="47625">
            <a:gradFill flip="none" rotWithShape="1">
              <a:gsLst>
                <a:gs pos="15000">
                  <a:schemeClr val="accent1">
                    <a:lumMod val="5000"/>
                    <a:lumOff val="95000"/>
                    <a:alpha val="0"/>
                  </a:schemeClr>
                </a:gs>
                <a:gs pos="77000">
                  <a:schemeClr val="accent1">
                    <a:lumMod val="60000"/>
                    <a:lumOff val="40000"/>
                    <a:alpha val="80000"/>
                  </a:schemeClr>
                </a:gs>
                <a:gs pos="100000">
                  <a:schemeClr val="accent1">
                    <a:alpha val="76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97160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2309 h 932312"/>
                <a:gd name="connsiteX1" fmla="*/ 914403 w 1778000"/>
                <a:gd name="connsiteY1" fmla="*/ 0 h 932312"/>
                <a:gd name="connsiteX2" fmla="*/ 1778000 w 1778000"/>
                <a:gd name="connsiteY2" fmla="*/ 976 h 932312"/>
                <a:gd name="connsiteX3" fmla="*/ 814919 w 1778000"/>
                <a:gd name="connsiteY3" fmla="*/ 932312 h 932312"/>
                <a:gd name="connsiteX4" fmla="*/ 0 w 1778000"/>
                <a:gd name="connsiteY4" fmla="*/ 932309 h 932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>
            <a:cxnSpLocks/>
          </p:cNvCxnSpPr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20312" y="365535"/>
            <a:ext cx="6093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核心算法设计</a:t>
            </a:r>
          </a:p>
        </p:txBody>
      </p:sp>
      <p:pic>
        <p:nvPicPr>
          <p:cNvPr id="2097161" name="图片占位符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264646"/>
            <a:ext cx="7143237" cy="4593354"/>
          </a:xfrm>
          <a:prstGeom prst="rect">
            <a:avLst/>
          </a:prstGeom>
        </p:spPr>
      </p:pic>
      <p:sp>
        <p:nvSpPr>
          <p:cNvPr id="1048623" name="文本框 16"/>
          <p:cNvSpPr txBox="1"/>
          <p:nvPr/>
        </p:nvSpPr>
        <p:spPr>
          <a:xfrm>
            <a:off x="720312" y="1477067"/>
            <a:ext cx="16953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spc="100" dirty="0">
                <a:solidFill>
                  <a:srgbClr val="32588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词库构建</a:t>
            </a:r>
            <a:endParaRPr lang="zh-CN" altLang="en-US" dirty="0">
              <a:solidFill>
                <a:srgbClr val="325885"/>
              </a:solidFill>
            </a:endParaRPr>
          </a:p>
        </p:txBody>
      </p:sp>
      <p:sp>
        <p:nvSpPr>
          <p:cNvPr id="1048625" name="文本框 13"/>
          <p:cNvSpPr txBox="1"/>
          <p:nvPr/>
        </p:nvSpPr>
        <p:spPr>
          <a:xfrm>
            <a:off x="6814223" y="2843163"/>
            <a:ext cx="523674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    设计要点</a:t>
            </a:r>
            <a:r>
              <a:rPr lang="zh-CN" altLang="en-US" sz="2400" dirty="0"/>
              <a:t>：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按 “类型（人名 </a:t>
            </a:r>
            <a:r>
              <a:rPr lang="en-US" altLang="zh-CN" sz="2400" dirty="0"/>
              <a:t>/ </a:t>
            </a:r>
            <a:r>
              <a:rPr lang="zh-CN" altLang="en-US" sz="2400" dirty="0"/>
              <a:t>地名）</a:t>
            </a:r>
            <a:r>
              <a:rPr lang="en-US" altLang="zh-CN" sz="2400" dirty="0"/>
              <a:t>+ </a:t>
            </a:r>
            <a:r>
              <a:rPr lang="zh-CN" altLang="en-US" sz="2400" dirty="0"/>
              <a:t>风格” 分层存储词根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每个词根关联语义标签（如 </a:t>
            </a:r>
            <a:r>
              <a:rPr lang="en-US" altLang="zh-CN" sz="2400" dirty="0"/>
              <a:t>"prefix" </a:t>
            </a:r>
            <a:r>
              <a:rPr lang="zh-CN" altLang="en-US" sz="2400" dirty="0"/>
              <a:t>表示前缀）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支持动态扩展（可通过修改 </a:t>
            </a:r>
            <a:r>
              <a:rPr lang="en-US" altLang="zh-CN" sz="2400" dirty="0"/>
              <a:t>JSON </a:t>
            </a:r>
            <a:r>
              <a:rPr lang="zh-CN" altLang="en-US" sz="2400" dirty="0"/>
              <a:t>文件新增风格）</a:t>
            </a:r>
          </a:p>
        </p:txBody>
      </p:sp>
      <p:cxnSp>
        <p:nvCxnSpPr>
          <p:cNvPr id="3145733" name="直接连接符 14"/>
          <p:cNvCxnSpPr>
            <a:cxnSpLocks/>
          </p:cNvCxnSpPr>
          <p:nvPr/>
        </p:nvCxnSpPr>
        <p:spPr>
          <a:xfrm>
            <a:off x="1258012" y="1982225"/>
            <a:ext cx="911546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26" name="observation-tool_18366"/>
          <p:cNvSpPr>
            <a:spLocks noChangeAspect="1"/>
          </p:cNvSpPr>
          <p:nvPr/>
        </p:nvSpPr>
        <p:spPr bwMode="auto">
          <a:xfrm flipH="1">
            <a:off x="267621" y="1562698"/>
            <a:ext cx="352483" cy="351959"/>
          </a:xfrm>
          <a:custGeom>
            <a:avLst/>
            <a:gdLst>
              <a:gd name="T0" fmla="*/ 2078 w 5401"/>
              <a:gd name="T1" fmla="*/ 4156 h 5401"/>
              <a:gd name="T2" fmla="*/ 2959 w 5401"/>
              <a:gd name="T3" fmla="*/ 3957 h 5401"/>
              <a:gd name="T4" fmla="*/ 4127 w 5401"/>
              <a:gd name="T5" fmla="*/ 5126 h 5401"/>
              <a:gd name="T6" fmla="*/ 5125 w 5401"/>
              <a:gd name="T7" fmla="*/ 5126 h 5401"/>
              <a:gd name="T8" fmla="*/ 5125 w 5401"/>
              <a:gd name="T9" fmla="*/ 4127 h 5401"/>
              <a:gd name="T10" fmla="*/ 3958 w 5401"/>
              <a:gd name="T11" fmla="*/ 2959 h 5401"/>
              <a:gd name="T12" fmla="*/ 4156 w 5401"/>
              <a:gd name="T13" fmla="*/ 2078 h 5401"/>
              <a:gd name="T14" fmla="*/ 2078 w 5401"/>
              <a:gd name="T15" fmla="*/ 0 h 5401"/>
              <a:gd name="T16" fmla="*/ 0 w 5401"/>
              <a:gd name="T17" fmla="*/ 2078 h 5401"/>
              <a:gd name="T18" fmla="*/ 2078 w 5401"/>
              <a:gd name="T19" fmla="*/ 4156 h 5401"/>
              <a:gd name="T20" fmla="*/ 2078 w 5401"/>
              <a:gd name="T21" fmla="*/ 606 h 5401"/>
              <a:gd name="T22" fmla="*/ 3551 w 5401"/>
              <a:gd name="T23" fmla="*/ 2078 h 5401"/>
              <a:gd name="T24" fmla="*/ 2078 w 5401"/>
              <a:gd name="T25" fmla="*/ 3551 h 5401"/>
              <a:gd name="T26" fmla="*/ 606 w 5401"/>
              <a:gd name="T27" fmla="*/ 2078 h 5401"/>
              <a:gd name="T28" fmla="*/ 2078 w 5401"/>
              <a:gd name="T29" fmla="*/ 606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401" h="5401">
                <a:moveTo>
                  <a:pt x="2078" y="4156"/>
                </a:moveTo>
                <a:cubicBezTo>
                  <a:pt x="2393" y="4156"/>
                  <a:pt x="2691" y="4084"/>
                  <a:pt x="2959" y="3957"/>
                </a:cubicBezTo>
                <a:lnTo>
                  <a:pt x="4127" y="5126"/>
                </a:lnTo>
                <a:cubicBezTo>
                  <a:pt x="4403" y="5401"/>
                  <a:pt x="4850" y="5401"/>
                  <a:pt x="5125" y="5126"/>
                </a:cubicBezTo>
                <a:cubicBezTo>
                  <a:pt x="5401" y="4850"/>
                  <a:pt x="5401" y="4403"/>
                  <a:pt x="5125" y="4127"/>
                </a:cubicBezTo>
                <a:lnTo>
                  <a:pt x="3958" y="2959"/>
                </a:lnTo>
                <a:cubicBezTo>
                  <a:pt x="4084" y="2691"/>
                  <a:pt x="4156" y="2393"/>
                  <a:pt x="4156" y="2078"/>
                </a:cubicBezTo>
                <a:cubicBezTo>
                  <a:pt x="4156" y="932"/>
                  <a:pt x="3224" y="0"/>
                  <a:pt x="2078" y="0"/>
                </a:cubicBezTo>
                <a:cubicBezTo>
                  <a:pt x="933" y="0"/>
                  <a:pt x="0" y="932"/>
                  <a:pt x="0" y="2078"/>
                </a:cubicBezTo>
                <a:cubicBezTo>
                  <a:pt x="0" y="3224"/>
                  <a:pt x="933" y="4156"/>
                  <a:pt x="2078" y="4156"/>
                </a:cubicBezTo>
                <a:close/>
                <a:moveTo>
                  <a:pt x="2078" y="606"/>
                </a:moveTo>
                <a:cubicBezTo>
                  <a:pt x="2890" y="606"/>
                  <a:pt x="3551" y="1266"/>
                  <a:pt x="3551" y="2078"/>
                </a:cubicBezTo>
                <a:cubicBezTo>
                  <a:pt x="3551" y="2891"/>
                  <a:pt x="2890" y="3551"/>
                  <a:pt x="2078" y="3551"/>
                </a:cubicBezTo>
                <a:cubicBezTo>
                  <a:pt x="1266" y="3551"/>
                  <a:pt x="606" y="2891"/>
                  <a:pt x="606" y="2078"/>
                </a:cubicBezTo>
                <a:cubicBezTo>
                  <a:pt x="606" y="1266"/>
                  <a:pt x="1266" y="606"/>
                  <a:pt x="2078" y="606"/>
                </a:cubicBezTo>
                <a:close/>
              </a:path>
            </a:pathLst>
          </a:custGeom>
          <a:blipFill dpi="0" rotWithShape="1">
            <a:blip r:embed="rId4">
              <a:alphaModFix amt="89000"/>
              <a:duotone>
                <a:prstClr val="black"/>
                <a:schemeClr val="accent1">
                  <a:lumMod val="40000"/>
                  <a:lumOff val="60000"/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1E2FB-7FCD-4251-CD3E-4B04456D3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矩形 17">
            <a:extLst>
              <a:ext uri="{FF2B5EF4-FFF2-40B4-BE49-F238E27FC236}">
                <a16:creationId xmlns:a16="http://schemas.microsoft.com/office/drawing/2014/main" id="{6CAE97E4-3E00-B92F-98B5-71545712913D}"/>
              </a:ext>
            </a:extLst>
          </p:cNvPr>
          <p:cNvSpPr/>
          <p:nvPr/>
        </p:nvSpPr>
        <p:spPr>
          <a:xfrm>
            <a:off x="1444756" y="2657640"/>
            <a:ext cx="10738935" cy="3314317"/>
          </a:xfrm>
          <a:prstGeom prst="rect">
            <a:avLst/>
          </a:prstGeom>
          <a:noFill/>
          <a:ln w="47625">
            <a:gradFill flip="none" rotWithShape="1">
              <a:gsLst>
                <a:gs pos="15000">
                  <a:schemeClr val="accent1">
                    <a:lumMod val="5000"/>
                    <a:lumOff val="95000"/>
                    <a:alpha val="0"/>
                  </a:schemeClr>
                </a:gs>
                <a:gs pos="77000">
                  <a:schemeClr val="accent1">
                    <a:lumMod val="60000"/>
                    <a:lumOff val="40000"/>
                    <a:alpha val="80000"/>
                  </a:schemeClr>
                </a:gs>
                <a:gs pos="100000">
                  <a:schemeClr val="accent1">
                    <a:alpha val="76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97160" name="图片 1">
            <a:extLst>
              <a:ext uri="{FF2B5EF4-FFF2-40B4-BE49-F238E27FC236}">
                <a16:creationId xmlns:a16="http://schemas.microsoft.com/office/drawing/2014/main" id="{ED2F83A8-1D7A-5078-6414-CD450EEECB8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>
            <a:extLst>
              <a:ext uri="{FF2B5EF4-FFF2-40B4-BE49-F238E27FC236}">
                <a16:creationId xmlns:a16="http://schemas.microsoft.com/office/drawing/2014/main" id="{63E35A42-3A7C-72C4-AE5C-7FDEABAB05EC}"/>
              </a:ext>
            </a:extLst>
          </p:cNvPr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>
              <a:extLst>
                <a:ext uri="{FF2B5EF4-FFF2-40B4-BE49-F238E27FC236}">
                  <a16:creationId xmlns:a16="http://schemas.microsoft.com/office/drawing/2014/main" id="{AF36DB9D-3DC7-0FEE-AE0B-FCFF5E99AB14}"/>
                </a:ext>
              </a:extLst>
            </p:cNvPr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2309 h 932312"/>
                <a:gd name="connsiteX1" fmla="*/ 914403 w 1778000"/>
                <a:gd name="connsiteY1" fmla="*/ 0 h 932312"/>
                <a:gd name="connsiteX2" fmla="*/ 1778000 w 1778000"/>
                <a:gd name="connsiteY2" fmla="*/ 976 h 932312"/>
                <a:gd name="connsiteX3" fmla="*/ 814919 w 1778000"/>
                <a:gd name="connsiteY3" fmla="*/ 932312 h 932312"/>
                <a:gd name="connsiteX4" fmla="*/ 0 w 1778000"/>
                <a:gd name="connsiteY4" fmla="*/ 932309 h 932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>
              <a:extLst>
                <a:ext uri="{FF2B5EF4-FFF2-40B4-BE49-F238E27FC236}">
                  <a16:creationId xmlns:a16="http://schemas.microsoft.com/office/drawing/2014/main" id="{085E004D-D2BA-AC97-72F2-89F7052CC400}"/>
                </a:ext>
              </a:extLst>
            </p:cNvPr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>
            <a:extLst>
              <a:ext uri="{FF2B5EF4-FFF2-40B4-BE49-F238E27FC236}">
                <a16:creationId xmlns:a16="http://schemas.microsoft.com/office/drawing/2014/main" id="{B7645CAF-A0DA-9491-8BF2-081345C96B50}"/>
              </a:ext>
            </a:extLst>
          </p:cNvPr>
          <p:cNvCxnSpPr>
            <a:cxnSpLocks/>
          </p:cNvCxnSpPr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>
            <a:extLst>
              <a:ext uri="{FF2B5EF4-FFF2-40B4-BE49-F238E27FC236}">
                <a16:creationId xmlns:a16="http://schemas.microsoft.com/office/drawing/2014/main" id="{248623B0-6576-4151-C8E7-29A1A7EA97AF}"/>
              </a:ext>
            </a:extLst>
          </p:cNvPr>
          <p:cNvSpPr txBox="1"/>
          <p:nvPr/>
        </p:nvSpPr>
        <p:spPr>
          <a:xfrm>
            <a:off x="720312" y="365535"/>
            <a:ext cx="6093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核心算法设计</a:t>
            </a:r>
          </a:p>
        </p:txBody>
      </p:sp>
      <p:pic>
        <p:nvPicPr>
          <p:cNvPr id="2097161" name="图片占位符 19">
            <a:extLst>
              <a:ext uri="{FF2B5EF4-FFF2-40B4-BE49-F238E27FC236}">
                <a16:creationId xmlns:a16="http://schemas.microsoft.com/office/drawing/2014/main" id="{CFAD5D52-D943-AAF8-DC5E-129DC4DAA4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719619"/>
            <a:ext cx="5827594" cy="5138382"/>
          </a:xfrm>
          <a:prstGeom prst="rect">
            <a:avLst/>
          </a:prstGeom>
        </p:spPr>
      </p:pic>
      <p:sp>
        <p:nvSpPr>
          <p:cNvPr id="1048623" name="文本框 16">
            <a:extLst>
              <a:ext uri="{FF2B5EF4-FFF2-40B4-BE49-F238E27FC236}">
                <a16:creationId xmlns:a16="http://schemas.microsoft.com/office/drawing/2014/main" id="{63FF55C2-7C06-2BFC-4AA9-6498B2615A4D}"/>
              </a:ext>
            </a:extLst>
          </p:cNvPr>
          <p:cNvSpPr txBox="1"/>
          <p:nvPr/>
        </p:nvSpPr>
        <p:spPr>
          <a:xfrm>
            <a:off x="720312" y="1137285"/>
            <a:ext cx="16953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spc="100" dirty="0">
                <a:solidFill>
                  <a:srgbClr val="32588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生成逻辑</a:t>
            </a:r>
            <a:endParaRPr lang="zh-CN" altLang="en-US" dirty="0">
              <a:solidFill>
                <a:srgbClr val="325885"/>
              </a:solidFill>
            </a:endParaRPr>
          </a:p>
        </p:txBody>
      </p:sp>
      <p:sp>
        <p:nvSpPr>
          <p:cNvPr id="1048625" name="文本框 13">
            <a:extLst>
              <a:ext uri="{FF2B5EF4-FFF2-40B4-BE49-F238E27FC236}">
                <a16:creationId xmlns:a16="http://schemas.microsoft.com/office/drawing/2014/main" id="{7250EA43-4E9E-55A6-99B8-EA08D2F9700C}"/>
              </a:ext>
            </a:extLst>
          </p:cNvPr>
          <p:cNvSpPr txBox="1"/>
          <p:nvPr/>
        </p:nvSpPr>
        <p:spPr>
          <a:xfrm>
            <a:off x="5762228" y="2657640"/>
            <a:ext cx="648682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000000"/>
                </a:solidFill>
                <a:latin typeface="Arial" panose="020B0604020202020204" pitchFamily="34" charset="0"/>
                <a:ea typeface="Inter"/>
              </a:rPr>
              <a:t>流程解析</a:t>
            </a:r>
            <a:r>
              <a:rPr lang="zh-CN" altLang="zh-CN" sz="2400" dirty="0">
                <a:solidFill>
                  <a:srgbClr val="000000"/>
                </a:solidFill>
                <a:latin typeface="Arial" panose="020B0604020202020204" pitchFamily="34" charset="0"/>
                <a:ea typeface="Inter"/>
              </a:rPr>
              <a:t>：</a:t>
            </a:r>
          </a:p>
          <a:p>
            <a:pPr marL="628650" lvl="1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zh-CN" sz="2400" dirty="0">
                <a:solidFill>
                  <a:srgbClr val="000000"/>
                </a:solidFill>
                <a:latin typeface="Arial" panose="020B0604020202020204" pitchFamily="34" charset="0"/>
                <a:ea typeface="Inter"/>
              </a:rPr>
              <a:t>接收用户选择的 “类型 + 风格” 参数；</a:t>
            </a:r>
          </a:p>
          <a:p>
            <a:pPr marL="628650" lvl="1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zh-CN" sz="2400" dirty="0">
                <a:solidFill>
                  <a:srgbClr val="000000"/>
                </a:solidFill>
                <a:latin typeface="Arial" panose="020B0604020202020204" pitchFamily="34" charset="0"/>
                <a:ea typeface="Inter"/>
              </a:rPr>
              <a:t>从对应词库随机选取名字及含义；</a:t>
            </a:r>
          </a:p>
          <a:p>
            <a:pPr marL="628650" lvl="1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zh-CN" sz="2400" dirty="0">
                <a:solidFill>
                  <a:srgbClr val="000000"/>
                </a:solidFill>
                <a:latin typeface="Arial" panose="020B0604020202020204" pitchFamily="34" charset="0"/>
                <a:ea typeface="Inter"/>
              </a:rPr>
              <a:t>调用</a:t>
            </a:r>
            <a:r>
              <a:rPr lang="zh-CN" altLang="zh-CN" sz="2400" dirty="0">
                <a:solidFill>
                  <a:srgbClr val="000000"/>
                </a:solidFill>
                <a:latin typeface="Arial Unicode MS"/>
                <a:ea typeface="Menlo"/>
              </a:rPr>
              <a:t>generate_detail()</a:t>
            </a:r>
            <a:r>
              <a:rPr lang="zh-CN" altLang="zh-CN" sz="2400" dirty="0">
                <a:solidFill>
                  <a:srgbClr val="000000"/>
                </a:solidFill>
                <a:ea typeface="Inter"/>
              </a:rPr>
              <a:t>生成背景描述；</a:t>
            </a:r>
            <a:endParaRPr lang="zh-CN" altLang="zh-CN" sz="2400" dirty="0">
              <a:solidFill>
                <a:srgbClr val="000000"/>
              </a:solidFill>
              <a:latin typeface="Arial" panose="020B0604020202020204" pitchFamily="34" charset="0"/>
              <a:ea typeface="Inter"/>
            </a:endParaRPr>
          </a:p>
          <a:p>
            <a:pPr marL="628650" lvl="1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zh-CN" sz="2400" dirty="0">
                <a:solidFill>
                  <a:srgbClr val="000000"/>
                </a:solidFill>
                <a:latin typeface="Arial" panose="020B0604020202020204" pitchFamily="34" charset="0"/>
                <a:ea typeface="Inter"/>
              </a:rPr>
              <a:t>通过</a:t>
            </a:r>
            <a:r>
              <a:rPr lang="zh-CN" altLang="zh-CN" sz="2400" dirty="0">
                <a:solidFill>
                  <a:srgbClr val="000000"/>
                </a:solidFill>
                <a:latin typeface="Arial Unicode MS"/>
                <a:ea typeface="Menlo"/>
              </a:rPr>
              <a:t>load_data()</a:t>
            </a:r>
            <a:r>
              <a:rPr lang="zh-CN" altLang="zh-CN" sz="2400" dirty="0">
                <a:solidFill>
                  <a:srgbClr val="000000"/>
                </a:solidFill>
                <a:ea typeface="Inter"/>
              </a:rPr>
              <a:t>和</a:t>
            </a:r>
            <a:r>
              <a:rPr lang="zh-CN" altLang="zh-CN" sz="2400" dirty="0">
                <a:solidFill>
                  <a:srgbClr val="000000"/>
                </a:solidFill>
                <a:latin typeface="Arial Unicode MS"/>
                <a:ea typeface="Menlo"/>
              </a:rPr>
              <a:t>save_data()</a:t>
            </a:r>
            <a:r>
              <a:rPr lang="zh-CN" altLang="zh-CN" sz="2400" dirty="0">
                <a:solidFill>
                  <a:srgbClr val="000000"/>
                </a:solidFill>
                <a:ea typeface="Inter"/>
              </a:rPr>
              <a:t>函数持久化到历史记录。</a:t>
            </a:r>
            <a:endParaRPr lang="zh-CN" altLang="zh-CN" sz="2400" dirty="0">
              <a:solidFill>
                <a:srgbClr val="000000"/>
              </a:solidFill>
              <a:latin typeface="Arial" panose="020B0604020202020204" pitchFamily="34" charset="0"/>
              <a:ea typeface="Inter"/>
            </a:endParaRPr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cxnSp>
        <p:nvCxnSpPr>
          <p:cNvPr id="3145733" name="直接连接符 14">
            <a:extLst>
              <a:ext uri="{FF2B5EF4-FFF2-40B4-BE49-F238E27FC236}">
                <a16:creationId xmlns:a16="http://schemas.microsoft.com/office/drawing/2014/main" id="{041C2764-FA60-67AF-185B-36C9BBA17A93}"/>
              </a:ext>
            </a:extLst>
          </p:cNvPr>
          <p:cNvCxnSpPr>
            <a:cxnSpLocks/>
          </p:cNvCxnSpPr>
          <p:nvPr/>
        </p:nvCxnSpPr>
        <p:spPr>
          <a:xfrm>
            <a:off x="1258012" y="1647567"/>
            <a:ext cx="911546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26" name="observation-tool_18366">
            <a:extLst>
              <a:ext uri="{FF2B5EF4-FFF2-40B4-BE49-F238E27FC236}">
                <a16:creationId xmlns:a16="http://schemas.microsoft.com/office/drawing/2014/main" id="{84D09E19-5276-99A8-5D8B-D22CD6EC2893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267621" y="1228040"/>
            <a:ext cx="352483" cy="351959"/>
          </a:xfrm>
          <a:custGeom>
            <a:avLst/>
            <a:gdLst>
              <a:gd name="T0" fmla="*/ 2078 w 5401"/>
              <a:gd name="T1" fmla="*/ 4156 h 5401"/>
              <a:gd name="T2" fmla="*/ 2959 w 5401"/>
              <a:gd name="T3" fmla="*/ 3957 h 5401"/>
              <a:gd name="T4" fmla="*/ 4127 w 5401"/>
              <a:gd name="T5" fmla="*/ 5126 h 5401"/>
              <a:gd name="T6" fmla="*/ 5125 w 5401"/>
              <a:gd name="T7" fmla="*/ 5126 h 5401"/>
              <a:gd name="T8" fmla="*/ 5125 w 5401"/>
              <a:gd name="T9" fmla="*/ 4127 h 5401"/>
              <a:gd name="T10" fmla="*/ 3958 w 5401"/>
              <a:gd name="T11" fmla="*/ 2959 h 5401"/>
              <a:gd name="T12" fmla="*/ 4156 w 5401"/>
              <a:gd name="T13" fmla="*/ 2078 h 5401"/>
              <a:gd name="T14" fmla="*/ 2078 w 5401"/>
              <a:gd name="T15" fmla="*/ 0 h 5401"/>
              <a:gd name="T16" fmla="*/ 0 w 5401"/>
              <a:gd name="T17" fmla="*/ 2078 h 5401"/>
              <a:gd name="T18" fmla="*/ 2078 w 5401"/>
              <a:gd name="T19" fmla="*/ 4156 h 5401"/>
              <a:gd name="T20" fmla="*/ 2078 w 5401"/>
              <a:gd name="T21" fmla="*/ 606 h 5401"/>
              <a:gd name="T22" fmla="*/ 3551 w 5401"/>
              <a:gd name="T23" fmla="*/ 2078 h 5401"/>
              <a:gd name="T24" fmla="*/ 2078 w 5401"/>
              <a:gd name="T25" fmla="*/ 3551 h 5401"/>
              <a:gd name="T26" fmla="*/ 606 w 5401"/>
              <a:gd name="T27" fmla="*/ 2078 h 5401"/>
              <a:gd name="T28" fmla="*/ 2078 w 5401"/>
              <a:gd name="T29" fmla="*/ 606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401" h="5401">
                <a:moveTo>
                  <a:pt x="2078" y="4156"/>
                </a:moveTo>
                <a:cubicBezTo>
                  <a:pt x="2393" y="4156"/>
                  <a:pt x="2691" y="4084"/>
                  <a:pt x="2959" y="3957"/>
                </a:cubicBezTo>
                <a:lnTo>
                  <a:pt x="4127" y="5126"/>
                </a:lnTo>
                <a:cubicBezTo>
                  <a:pt x="4403" y="5401"/>
                  <a:pt x="4850" y="5401"/>
                  <a:pt x="5125" y="5126"/>
                </a:cubicBezTo>
                <a:cubicBezTo>
                  <a:pt x="5401" y="4850"/>
                  <a:pt x="5401" y="4403"/>
                  <a:pt x="5125" y="4127"/>
                </a:cubicBezTo>
                <a:lnTo>
                  <a:pt x="3958" y="2959"/>
                </a:lnTo>
                <a:cubicBezTo>
                  <a:pt x="4084" y="2691"/>
                  <a:pt x="4156" y="2393"/>
                  <a:pt x="4156" y="2078"/>
                </a:cubicBezTo>
                <a:cubicBezTo>
                  <a:pt x="4156" y="932"/>
                  <a:pt x="3224" y="0"/>
                  <a:pt x="2078" y="0"/>
                </a:cubicBezTo>
                <a:cubicBezTo>
                  <a:pt x="933" y="0"/>
                  <a:pt x="0" y="932"/>
                  <a:pt x="0" y="2078"/>
                </a:cubicBezTo>
                <a:cubicBezTo>
                  <a:pt x="0" y="3224"/>
                  <a:pt x="933" y="4156"/>
                  <a:pt x="2078" y="4156"/>
                </a:cubicBezTo>
                <a:close/>
                <a:moveTo>
                  <a:pt x="2078" y="606"/>
                </a:moveTo>
                <a:cubicBezTo>
                  <a:pt x="2890" y="606"/>
                  <a:pt x="3551" y="1266"/>
                  <a:pt x="3551" y="2078"/>
                </a:cubicBezTo>
                <a:cubicBezTo>
                  <a:pt x="3551" y="2891"/>
                  <a:pt x="2890" y="3551"/>
                  <a:pt x="2078" y="3551"/>
                </a:cubicBezTo>
                <a:cubicBezTo>
                  <a:pt x="1266" y="3551"/>
                  <a:pt x="606" y="2891"/>
                  <a:pt x="606" y="2078"/>
                </a:cubicBezTo>
                <a:cubicBezTo>
                  <a:pt x="606" y="1266"/>
                  <a:pt x="1266" y="606"/>
                  <a:pt x="2078" y="606"/>
                </a:cubicBezTo>
                <a:close/>
              </a:path>
            </a:pathLst>
          </a:custGeom>
          <a:blipFill dpi="0" rotWithShape="1">
            <a:blip r:embed="rId4">
              <a:alphaModFix amt="89000"/>
              <a:duotone>
                <a:prstClr val="black"/>
                <a:schemeClr val="accent1">
                  <a:lumMod val="40000"/>
                  <a:lumOff val="60000"/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766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28F404-02A5-2146-1BF2-53886A4FA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>
            <a:extLst>
              <a:ext uri="{FF2B5EF4-FFF2-40B4-BE49-F238E27FC236}">
                <a16:creationId xmlns:a16="http://schemas.microsoft.com/office/drawing/2014/main" id="{1C2E6DB3-5041-ED11-376B-6EA4D4F42AE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>
            <a:extLst>
              <a:ext uri="{FF2B5EF4-FFF2-40B4-BE49-F238E27FC236}">
                <a16:creationId xmlns:a16="http://schemas.microsoft.com/office/drawing/2014/main" id="{C820790C-1F5B-5078-2A7A-5C1CF3FC5706}"/>
              </a:ext>
            </a:extLst>
          </p:cNvPr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>
              <a:extLst>
                <a:ext uri="{FF2B5EF4-FFF2-40B4-BE49-F238E27FC236}">
                  <a16:creationId xmlns:a16="http://schemas.microsoft.com/office/drawing/2014/main" id="{6A96F4DA-880C-9D5D-800C-E9474B7B6976}"/>
                </a:ext>
              </a:extLst>
            </p:cNvPr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2309 h 932312"/>
                <a:gd name="connsiteX1" fmla="*/ 914403 w 1778000"/>
                <a:gd name="connsiteY1" fmla="*/ 0 h 932312"/>
                <a:gd name="connsiteX2" fmla="*/ 1778000 w 1778000"/>
                <a:gd name="connsiteY2" fmla="*/ 976 h 932312"/>
                <a:gd name="connsiteX3" fmla="*/ 814919 w 1778000"/>
                <a:gd name="connsiteY3" fmla="*/ 932312 h 932312"/>
                <a:gd name="connsiteX4" fmla="*/ 0 w 1778000"/>
                <a:gd name="connsiteY4" fmla="*/ 932309 h 932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>
              <a:extLst>
                <a:ext uri="{FF2B5EF4-FFF2-40B4-BE49-F238E27FC236}">
                  <a16:creationId xmlns:a16="http://schemas.microsoft.com/office/drawing/2014/main" id="{1227D2F1-29E8-CDF4-4936-467930241D57}"/>
                </a:ext>
              </a:extLst>
            </p:cNvPr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>
            <a:extLst>
              <a:ext uri="{FF2B5EF4-FFF2-40B4-BE49-F238E27FC236}">
                <a16:creationId xmlns:a16="http://schemas.microsoft.com/office/drawing/2014/main" id="{E5A59090-75C1-6AAB-8677-A17BF92341D1}"/>
              </a:ext>
            </a:extLst>
          </p:cNvPr>
          <p:cNvCxnSpPr>
            <a:cxnSpLocks/>
          </p:cNvCxnSpPr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>
            <a:extLst>
              <a:ext uri="{FF2B5EF4-FFF2-40B4-BE49-F238E27FC236}">
                <a16:creationId xmlns:a16="http://schemas.microsoft.com/office/drawing/2014/main" id="{A6BBD210-6E50-E0E9-C4C0-B77A95D9A1BB}"/>
              </a:ext>
            </a:extLst>
          </p:cNvPr>
          <p:cNvSpPr txBox="1"/>
          <p:nvPr/>
        </p:nvSpPr>
        <p:spPr>
          <a:xfrm>
            <a:off x="720312" y="365535"/>
            <a:ext cx="6093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模块架构</a:t>
            </a:r>
            <a:r>
              <a:rPr lang="en-US" altLang="zh-CN" sz="36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——</a:t>
            </a:r>
            <a:r>
              <a:rPr lang="zh-CN" altLang="en-US" sz="36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示意图</a:t>
            </a:r>
          </a:p>
        </p:txBody>
      </p:sp>
      <p:sp>
        <p:nvSpPr>
          <p:cNvPr id="1048623" name="文本框 16">
            <a:extLst>
              <a:ext uri="{FF2B5EF4-FFF2-40B4-BE49-F238E27FC236}">
                <a16:creationId xmlns:a16="http://schemas.microsoft.com/office/drawing/2014/main" id="{4FD0C9D7-937B-0AB1-25E0-3E23816920A1}"/>
              </a:ext>
            </a:extLst>
          </p:cNvPr>
          <p:cNvSpPr txBox="1"/>
          <p:nvPr/>
        </p:nvSpPr>
        <p:spPr>
          <a:xfrm>
            <a:off x="720312" y="1137285"/>
            <a:ext cx="16953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spc="100" dirty="0">
                <a:solidFill>
                  <a:srgbClr val="32588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示意图</a:t>
            </a:r>
            <a:endParaRPr lang="zh-CN" altLang="en-US" dirty="0">
              <a:solidFill>
                <a:srgbClr val="325885"/>
              </a:solidFill>
            </a:endParaRPr>
          </a:p>
        </p:txBody>
      </p:sp>
      <p:cxnSp>
        <p:nvCxnSpPr>
          <p:cNvPr id="3145733" name="直接连接符 14">
            <a:extLst>
              <a:ext uri="{FF2B5EF4-FFF2-40B4-BE49-F238E27FC236}">
                <a16:creationId xmlns:a16="http://schemas.microsoft.com/office/drawing/2014/main" id="{E63BD0C7-11C9-2EF5-24CF-27D1DC3DA67E}"/>
              </a:ext>
            </a:extLst>
          </p:cNvPr>
          <p:cNvCxnSpPr>
            <a:cxnSpLocks/>
          </p:cNvCxnSpPr>
          <p:nvPr/>
        </p:nvCxnSpPr>
        <p:spPr>
          <a:xfrm>
            <a:off x="1258012" y="1647567"/>
            <a:ext cx="911546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26" name="observation-tool_18366">
            <a:extLst>
              <a:ext uri="{FF2B5EF4-FFF2-40B4-BE49-F238E27FC236}">
                <a16:creationId xmlns:a16="http://schemas.microsoft.com/office/drawing/2014/main" id="{24FE3953-3DA4-0C24-DA20-EB1C3AC545B4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267621" y="1228040"/>
            <a:ext cx="352483" cy="351959"/>
          </a:xfrm>
          <a:custGeom>
            <a:avLst/>
            <a:gdLst>
              <a:gd name="T0" fmla="*/ 2078 w 5401"/>
              <a:gd name="T1" fmla="*/ 4156 h 5401"/>
              <a:gd name="T2" fmla="*/ 2959 w 5401"/>
              <a:gd name="T3" fmla="*/ 3957 h 5401"/>
              <a:gd name="T4" fmla="*/ 4127 w 5401"/>
              <a:gd name="T5" fmla="*/ 5126 h 5401"/>
              <a:gd name="T6" fmla="*/ 5125 w 5401"/>
              <a:gd name="T7" fmla="*/ 5126 h 5401"/>
              <a:gd name="T8" fmla="*/ 5125 w 5401"/>
              <a:gd name="T9" fmla="*/ 4127 h 5401"/>
              <a:gd name="T10" fmla="*/ 3958 w 5401"/>
              <a:gd name="T11" fmla="*/ 2959 h 5401"/>
              <a:gd name="T12" fmla="*/ 4156 w 5401"/>
              <a:gd name="T13" fmla="*/ 2078 h 5401"/>
              <a:gd name="T14" fmla="*/ 2078 w 5401"/>
              <a:gd name="T15" fmla="*/ 0 h 5401"/>
              <a:gd name="T16" fmla="*/ 0 w 5401"/>
              <a:gd name="T17" fmla="*/ 2078 h 5401"/>
              <a:gd name="T18" fmla="*/ 2078 w 5401"/>
              <a:gd name="T19" fmla="*/ 4156 h 5401"/>
              <a:gd name="T20" fmla="*/ 2078 w 5401"/>
              <a:gd name="T21" fmla="*/ 606 h 5401"/>
              <a:gd name="T22" fmla="*/ 3551 w 5401"/>
              <a:gd name="T23" fmla="*/ 2078 h 5401"/>
              <a:gd name="T24" fmla="*/ 2078 w 5401"/>
              <a:gd name="T25" fmla="*/ 3551 h 5401"/>
              <a:gd name="T26" fmla="*/ 606 w 5401"/>
              <a:gd name="T27" fmla="*/ 2078 h 5401"/>
              <a:gd name="T28" fmla="*/ 2078 w 5401"/>
              <a:gd name="T29" fmla="*/ 606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401" h="5401">
                <a:moveTo>
                  <a:pt x="2078" y="4156"/>
                </a:moveTo>
                <a:cubicBezTo>
                  <a:pt x="2393" y="4156"/>
                  <a:pt x="2691" y="4084"/>
                  <a:pt x="2959" y="3957"/>
                </a:cubicBezTo>
                <a:lnTo>
                  <a:pt x="4127" y="5126"/>
                </a:lnTo>
                <a:cubicBezTo>
                  <a:pt x="4403" y="5401"/>
                  <a:pt x="4850" y="5401"/>
                  <a:pt x="5125" y="5126"/>
                </a:cubicBezTo>
                <a:cubicBezTo>
                  <a:pt x="5401" y="4850"/>
                  <a:pt x="5401" y="4403"/>
                  <a:pt x="5125" y="4127"/>
                </a:cubicBezTo>
                <a:lnTo>
                  <a:pt x="3958" y="2959"/>
                </a:lnTo>
                <a:cubicBezTo>
                  <a:pt x="4084" y="2691"/>
                  <a:pt x="4156" y="2393"/>
                  <a:pt x="4156" y="2078"/>
                </a:cubicBezTo>
                <a:cubicBezTo>
                  <a:pt x="4156" y="932"/>
                  <a:pt x="3224" y="0"/>
                  <a:pt x="2078" y="0"/>
                </a:cubicBezTo>
                <a:cubicBezTo>
                  <a:pt x="933" y="0"/>
                  <a:pt x="0" y="932"/>
                  <a:pt x="0" y="2078"/>
                </a:cubicBezTo>
                <a:cubicBezTo>
                  <a:pt x="0" y="3224"/>
                  <a:pt x="933" y="4156"/>
                  <a:pt x="2078" y="4156"/>
                </a:cubicBezTo>
                <a:close/>
                <a:moveTo>
                  <a:pt x="2078" y="606"/>
                </a:moveTo>
                <a:cubicBezTo>
                  <a:pt x="2890" y="606"/>
                  <a:pt x="3551" y="1266"/>
                  <a:pt x="3551" y="2078"/>
                </a:cubicBezTo>
                <a:cubicBezTo>
                  <a:pt x="3551" y="2891"/>
                  <a:pt x="2890" y="3551"/>
                  <a:pt x="2078" y="3551"/>
                </a:cubicBezTo>
                <a:cubicBezTo>
                  <a:pt x="1266" y="3551"/>
                  <a:pt x="606" y="2891"/>
                  <a:pt x="606" y="2078"/>
                </a:cubicBezTo>
                <a:cubicBezTo>
                  <a:pt x="606" y="1266"/>
                  <a:pt x="1266" y="606"/>
                  <a:pt x="2078" y="606"/>
                </a:cubicBezTo>
                <a:close/>
              </a:path>
            </a:pathLst>
          </a:custGeom>
          <a:blipFill dpi="0" rotWithShape="1">
            <a:blip r:embed="rId3">
              <a:alphaModFix amt="89000"/>
              <a:duotone>
                <a:prstClr val="black"/>
                <a:schemeClr val="accent1">
                  <a:lumMod val="40000"/>
                  <a:lumOff val="60000"/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68723ED-3924-3575-19E0-C73EE0A1352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23682"/>
          <a:stretch>
            <a:fillRect/>
          </a:stretch>
        </p:blipFill>
        <p:spPr>
          <a:xfrm>
            <a:off x="3050274" y="1005324"/>
            <a:ext cx="5336275" cy="58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744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9D65BE-E17B-F130-1468-375B5CD8D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矩形 17">
            <a:extLst>
              <a:ext uri="{FF2B5EF4-FFF2-40B4-BE49-F238E27FC236}">
                <a16:creationId xmlns:a16="http://schemas.microsoft.com/office/drawing/2014/main" id="{66DA7571-84E6-5B42-A262-4D3B39353E5B}"/>
              </a:ext>
            </a:extLst>
          </p:cNvPr>
          <p:cNvSpPr/>
          <p:nvPr/>
        </p:nvSpPr>
        <p:spPr>
          <a:xfrm>
            <a:off x="3097518" y="1680787"/>
            <a:ext cx="8462136" cy="1981717"/>
          </a:xfrm>
          <a:prstGeom prst="rect">
            <a:avLst/>
          </a:prstGeom>
          <a:noFill/>
          <a:ln w="47625">
            <a:gradFill flip="none" rotWithShape="1">
              <a:gsLst>
                <a:gs pos="15000">
                  <a:schemeClr val="accent1">
                    <a:lumMod val="5000"/>
                    <a:lumOff val="95000"/>
                    <a:alpha val="0"/>
                  </a:schemeClr>
                </a:gs>
                <a:gs pos="77000">
                  <a:schemeClr val="accent1">
                    <a:lumMod val="60000"/>
                    <a:lumOff val="40000"/>
                    <a:alpha val="80000"/>
                  </a:schemeClr>
                </a:gs>
                <a:gs pos="100000">
                  <a:schemeClr val="accent1">
                    <a:alpha val="76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97160" name="图片 1">
            <a:extLst>
              <a:ext uri="{FF2B5EF4-FFF2-40B4-BE49-F238E27FC236}">
                <a16:creationId xmlns:a16="http://schemas.microsoft.com/office/drawing/2014/main" id="{656A5C0F-2DDC-8B2E-7CA2-16FB5C1A1DA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>
            <a:extLst>
              <a:ext uri="{FF2B5EF4-FFF2-40B4-BE49-F238E27FC236}">
                <a16:creationId xmlns:a16="http://schemas.microsoft.com/office/drawing/2014/main" id="{7FE27306-6765-609C-0CA2-27BD78DE1507}"/>
              </a:ext>
            </a:extLst>
          </p:cNvPr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>
              <a:extLst>
                <a:ext uri="{FF2B5EF4-FFF2-40B4-BE49-F238E27FC236}">
                  <a16:creationId xmlns:a16="http://schemas.microsoft.com/office/drawing/2014/main" id="{400BCFBF-D923-B1F1-A52B-E8F3828BF8A3}"/>
                </a:ext>
              </a:extLst>
            </p:cNvPr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2309 h 932312"/>
                <a:gd name="connsiteX1" fmla="*/ 914403 w 1778000"/>
                <a:gd name="connsiteY1" fmla="*/ 0 h 932312"/>
                <a:gd name="connsiteX2" fmla="*/ 1778000 w 1778000"/>
                <a:gd name="connsiteY2" fmla="*/ 976 h 932312"/>
                <a:gd name="connsiteX3" fmla="*/ 814919 w 1778000"/>
                <a:gd name="connsiteY3" fmla="*/ 932312 h 932312"/>
                <a:gd name="connsiteX4" fmla="*/ 0 w 1778000"/>
                <a:gd name="connsiteY4" fmla="*/ 932309 h 932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>
              <a:extLst>
                <a:ext uri="{FF2B5EF4-FFF2-40B4-BE49-F238E27FC236}">
                  <a16:creationId xmlns:a16="http://schemas.microsoft.com/office/drawing/2014/main" id="{7BFA629E-B41A-FC48-D306-7D3654C6A315}"/>
                </a:ext>
              </a:extLst>
            </p:cNvPr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>
            <a:extLst>
              <a:ext uri="{FF2B5EF4-FFF2-40B4-BE49-F238E27FC236}">
                <a16:creationId xmlns:a16="http://schemas.microsoft.com/office/drawing/2014/main" id="{A4162263-C6CF-C8C3-5E68-54ADA222BEC8}"/>
              </a:ext>
            </a:extLst>
          </p:cNvPr>
          <p:cNvCxnSpPr>
            <a:cxnSpLocks/>
          </p:cNvCxnSpPr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>
            <a:extLst>
              <a:ext uri="{FF2B5EF4-FFF2-40B4-BE49-F238E27FC236}">
                <a16:creationId xmlns:a16="http://schemas.microsoft.com/office/drawing/2014/main" id="{DDEE3FDF-548E-D8A1-F620-8FADDDD405EC}"/>
              </a:ext>
            </a:extLst>
          </p:cNvPr>
          <p:cNvSpPr txBox="1"/>
          <p:nvPr/>
        </p:nvSpPr>
        <p:spPr>
          <a:xfrm>
            <a:off x="720312" y="365535"/>
            <a:ext cx="6093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模块架构</a:t>
            </a:r>
            <a:r>
              <a:rPr lang="en-US" altLang="zh-CN" sz="36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——</a:t>
            </a:r>
            <a:r>
              <a:rPr lang="zh-CN" altLang="en-US" sz="36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关键模块说明</a:t>
            </a:r>
          </a:p>
        </p:txBody>
      </p:sp>
      <p:pic>
        <p:nvPicPr>
          <p:cNvPr id="2097161" name="图片占位符 19">
            <a:extLst>
              <a:ext uri="{FF2B5EF4-FFF2-40B4-BE49-F238E27FC236}">
                <a16:creationId xmlns:a16="http://schemas.microsoft.com/office/drawing/2014/main" id="{0B83C6E0-3064-708A-3808-041E5030CD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08" y="1670041"/>
            <a:ext cx="6400275" cy="1992466"/>
          </a:xfrm>
          <a:prstGeom prst="rect">
            <a:avLst/>
          </a:prstGeom>
        </p:spPr>
      </p:pic>
      <p:sp>
        <p:nvSpPr>
          <p:cNvPr id="1048623" name="文本框 16">
            <a:extLst>
              <a:ext uri="{FF2B5EF4-FFF2-40B4-BE49-F238E27FC236}">
                <a16:creationId xmlns:a16="http://schemas.microsoft.com/office/drawing/2014/main" id="{D522900E-70D4-1394-CC05-B727A26985D5}"/>
              </a:ext>
            </a:extLst>
          </p:cNvPr>
          <p:cNvSpPr txBox="1"/>
          <p:nvPr/>
        </p:nvSpPr>
        <p:spPr>
          <a:xfrm>
            <a:off x="720311" y="1137285"/>
            <a:ext cx="30123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spc="100" dirty="0">
                <a:solidFill>
                  <a:srgbClr val="32588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Web</a:t>
            </a:r>
            <a:r>
              <a:rPr lang="zh-CN" altLang="en-US" sz="2800" b="1" spc="100" dirty="0">
                <a:solidFill>
                  <a:srgbClr val="32588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服务初始化</a:t>
            </a:r>
            <a:endParaRPr lang="zh-CN" altLang="en-US" dirty="0">
              <a:solidFill>
                <a:srgbClr val="325885"/>
              </a:solidFill>
            </a:endParaRPr>
          </a:p>
        </p:txBody>
      </p:sp>
      <p:sp>
        <p:nvSpPr>
          <p:cNvPr id="1048625" name="文本框 13">
            <a:extLst>
              <a:ext uri="{FF2B5EF4-FFF2-40B4-BE49-F238E27FC236}">
                <a16:creationId xmlns:a16="http://schemas.microsoft.com/office/drawing/2014/main" id="{D7EC63FD-F329-ECD8-1D3E-A1990A40A4E5}"/>
              </a:ext>
            </a:extLst>
          </p:cNvPr>
          <p:cNvSpPr txBox="1"/>
          <p:nvPr/>
        </p:nvSpPr>
        <p:spPr>
          <a:xfrm>
            <a:off x="6305737" y="2475921"/>
            <a:ext cx="52675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初始化 </a:t>
            </a:r>
            <a:r>
              <a:rPr lang="en-US" altLang="zh-CN" sz="2400" dirty="0"/>
              <a:t>Flask </a:t>
            </a:r>
            <a:r>
              <a:rPr lang="zh-CN" altLang="en-US" sz="2400" dirty="0"/>
              <a:t>应用，确保数据目录存在</a:t>
            </a:r>
          </a:p>
        </p:txBody>
      </p:sp>
      <p:cxnSp>
        <p:nvCxnSpPr>
          <p:cNvPr id="3145733" name="直接连接符 14">
            <a:extLst>
              <a:ext uri="{FF2B5EF4-FFF2-40B4-BE49-F238E27FC236}">
                <a16:creationId xmlns:a16="http://schemas.microsoft.com/office/drawing/2014/main" id="{911A40EA-5235-F66F-0DE4-85D4ECD0035C}"/>
              </a:ext>
            </a:extLst>
          </p:cNvPr>
          <p:cNvCxnSpPr>
            <a:cxnSpLocks/>
          </p:cNvCxnSpPr>
          <p:nvPr/>
        </p:nvCxnSpPr>
        <p:spPr>
          <a:xfrm>
            <a:off x="1258012" y="1647567"/>
            <a:ext cx="911546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26" name="observation-tool_18366">
            <a:extLst>
              <a:ext uri="{FF2B5EF4-FFF2-40B4-BE49-F238E27FC236}">
                <a16:creationId xmlns:a16="http://schemas.microsoft.com/office/drawing/2014/main" id="{0E41AFC7-D67E-84A9-F381-1BA4C5BA7333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267621" y="1228040"/>
            <a:ext cx="352483" cy="351959"/>
          </a:xfrm>
          <a:custGeom>
            <a:avLst/>
            <a:gdLst>
              <a:gd name="T0" fmla="*/ 2078 w 5401"/>
              <a:gd name="T1" fmla="*/ 4156 h 5401"/>
              <a:gd name="T2" fmla="*/ 2959 w 5401"/>
              <a:gd name="T3" fmla="*/ 3957 h 5401"/>
              <a:gd name="T4" fmla="*/ 4127 w 5401"/>
              <a:gd name="T5" fmla="*/ 5126 h 5401"/>
              <a:gd name="T6" fmla="*/ 5125 w 5401"/>
              <a:gd name="T7" fmla="*/ 5126 h 5401"/>
              <a:gd name="T8" fmla="*/ 5125 w 5401"/>
              <a:gd name="T9" fmla="*/ 4127 h 5401"/>
              <a:gd name="T10" fmla="*/ 3958 w 5401"/>
              <a:gd name="T11" fmla="*/ 2959 h 5401"/>
              <a:gd name="T12" fmla="*/ 4156 w 5401"/>
              <a:gd name="T13" fmla="*/ 2078 h 5401"/>
              <a:gd name="T14" fmla="*/ 2078 w 5401"/>
              <a:gd name="T15" fmla="*/ 0 h 5401"/>
              <a:gd name="T16" fmla="*/ 0 w 5401"/>
              <a:gd name="T17" fmla="*/ 2078 h 5401"/>
              <a:gd name="T18" fmla="*/ 2078 w 5401"/>
              <a:gd name="T19" fmla="*/ 4156 h 5401"/>
              <a:gd name="T20" fmla="*/ 2078 w 5401"/>
              <a:gd name="T21" fmla="*/ 606 h 5401"/>
              <a:gd name="T22" fmla="*/ 3551 w 5401"/>
              <a:gd name="T23" fmla="*/ 2078 h 5401"/>
              <a:gd name="T24" fmla="*/ 2078 w 5401"/>
              <a:gd name="T25" fmla="*/ 3551 h 5401"/>
              <a:gd name="T26" fmla="*/ 606 w 5401"/>
              <a:gd name="T27" fmla="*/ 2078 h 5401"/>
              <a:gd name="T28" fmla="*/ 2078 w 5401"/>
              <a:gd name="T29" fmla="*/ 606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401" h="5401">
                <a:moveTo>
                  <a:pt x="2078" y="4156"/>
                </a:moveTo>
                <a:cubicBezTo>
                  <a:pt x="2393" y="4156"/>
                  <a:pt x="2691" y="4084"/>
                  <a:pt x="2959" y="3957"/>
                </a:cubicBezTo>
                <a:lnTo>
                  <a:pt x="4127" y="5126"/>
                </a:lnTo>
                <a:cubicBezTo>
                  <a:pt x="4403" y="5401"/>
                  <a:pt x="4850" y="5401"/>
                  <a:pt x="5125" y="5126"/>
                </a:cubicBezTo>
                <a:cubicBezTo>
                  <a:pt x="5401" y="4850"/>
                  <a:pt x="5401" y="4403"/>
                  <a:pt x="5125" y="4127"/>
                </a:cubicBezTo>
                <a:lnTo>
                  <a:pt x="3958" y="2959"/>
                </a:lnTo>
                <a:cubicBezTo>
                  <a:pt x="4084" y="2691"/>
                  <a:pt x="4156" y="2393"/>
                  <a:pt x="4156" y="2078"/>
                </a:cubicBezTo>
                <a:cubicBezTo>
                  <a:pt x="4156" y="932"/>
                  <a:pt x="3224" y="0"/>
                  <a:pt x="2078" y="0"/>
                </a:cubicBezTo>
                <a:cubicBezTo>
                  <a:pt x="933" y="0"/>
                  <a:pt x="0" y="932"/>
                  <a:pt x="0" y="2078"/>
                </a:cubicBezTo>
                <a:cubicBezTo>
                  <a:pt x="0" y="3224"/>
                  <a:pt x="933" y="4156"/>
                  <a:pt x="2078" y="4156"/>
                </a:cubicBezTo>
                <a:close/>
                <a:moveTo>
                  <a:pt x="2078" y="606"/>
                </a:moveTo>
                <a:cubicBezTo>
                  <a:pt x="2890" y="606"/>
                  <a:pt x="3551" y="1266"/>
                  <a:pt x="3551" y="2078"/>
                </a:cubicBezTo>
                <a:cubicBezTo>
                  <a:pt x="3551" y="2891"/>
                  <a:pt x="2890" y="3551"/>
                  <a:pt x="2078" y="3551"/>
                </a:cubicBezTo>
                <a:cubicBezTo>
                  <a:pt x="1266" y="3551"/>
                  <a:pt x="606" y="2891"/>
                  <a:pt x="606" y="2078"/>
                </a:cubicBezTo>
                <a:cubicBezTo>
                  <a:pt x="606" y="1266"/>
                  <a:pt x="1266" y="606"/>
                  <a:pt x="2078" y="606"/>
                </a:cubicBezTo>
                <a:close/>
              </a:path>
            </a:pathLst>
          </a:custGeom>
          <a:blipFill dpi="0" rotWithShape="1">
            <a:blip r:embed="rId4">
              <a:alphaModFix amt="89000"/>
              <a:duotone>
                <a:prstClr val="black"/>
                <a:schemeClr val="accent1">
                  <a:lumMod val="40000"/>
                  <a:lumOff val="60000"/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占位符 19">
            <a:extLst>
              <a:ext uri="{FF2B5EF4-FFF2-40B4-BE49-F238E27FC236}">
                <a16:creationId xmlns:a16="http://schemas.microsoft.com/office/drawing/2014/main" id="{7B1A39BC-03D8-7CD0-7A1A-0FE69E02D4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646" y="4371062"/>
            <a:ext cx="6394938" cy="2507988"/>
          </a:xfrm>
          <a:prstGeom prst="rect">
            <a:avLst/>
          </a:prstGeom>
        </p:spPr>
      </p:pic>
      <p:sp>
        <p:nvSpPr>
          <p:cNvPr id="3" name="文本框 16">
            <a:extLst>
              <a:ext uri="{FF2B5EF4-FFF2-40B4-BE49-F238E27FC236}">
                <a16:creationId xmlns:a16="http://schemas.microsoft.com/office/drawing/2014/main" id="{3626BE63-64B5-EEE5-C7E5-A78049DD6FB4}"/>
              </a:ext>
            </a:extLst>
          </p:cNvPr>
          <p:cNvSpPr txBox="1"/>
          <p:nvPr/>
        </p:nvSpPr>
        <p:spPr>
          <a:xfrm>
            <a:off x="789731" y="3820233"/>
            <a:ext cx="3144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spc="100" dirty="0">
                <a:solidFill>
                  <a:srgbClr val="32588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数据持久化函数</a:t>
            </a:r>
            <a:endParaRPr lang="zh-CN" altLang="en-US" dirty="0">
              <a:solidFill>
                <a:srgbClr val="325885"/>
              </a:solidFill>
            </a:endParaRPr>
          </a:p>
        </p:txBody>
      </p:sp>
      <p:cxnSp>
        <p:nvCxnSpPr>
          <p:cNvPr id="4" name="直接连接符 14">
            <a:extLst>
              <a:ext uri="{FF2B5EF4-FFF2-40B4-BE49-F238E27FC236}">
                <a16:creationId xmlns:a16="http://schemas.microsoft.com/office/drawing/2014/main" id="{BDEFFC0B-48CF-7B68-3AC6-6455EC9F1F7C}"/>
              </a:ext>
            </a:extLst>
          </p:cNvPr>
          <p:cNvCxnSpPr>
            <a:cxnSpLocks/>
          </p:cNvCxnSpPr>
          <p:nvPr/>
        </p:nvCxnSpPr>
        <p:spPr>
          <a:xfrm>
            <a:off x="1321274" y="4354993"/>
            <a:ext cx="911546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bservation-tool_18366">
            <a:extLst>
              <a:ext uri="{FF2B5EF4-FFF2-40B4-BE49-F238E27FC236}">
                <a16:creationId xmlns:a16="http://schemas.microsoft.com/office/drawing/2014/main" id="{14029958-0687-DC5B-2190-8104960821E6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330883" y="3935466"/>
            <a:ext cx="352483" cy="351959"/>
          </a:xfrm>
          <a:custGeom>
            <a:avLst/>
            <a:gdLst>
              <a:gd name="T0" fmla="*/ 2078 w 5401"/>
              <a:gd name="T1" fmla="*/ 4156 h 5401"/>
              <a:gd name="T2" fmla="*/ 2959 w 5401"/>
              <a:gd name="T3" fmla="*/ 3957 h 5401"/>
              <a:gd name="T4" fmla="*/ 4127 w 5401"/>
              <a:gd name="T5" fmla="*/ 5126 h 5401"/>
              <a:gd name="T6" fmla="*/ 5125 w 5401"/>
              <a:gd name="T7" fmla="*/ 5126 h 5401"/>
              <a:gd name="T8" fmla="*/ 5125 w 5401"/>
              <a:gd name="T9" fmla="*/ 4127 h 5401"/>
              <a:gd name="T10" fmla="*/ 3958 w 5401"/>
              <a:gd name="T11" fmla="*/ 2959 h 5401"/>
              <a:gd name="T12" fmla="*/ 4156 w 5401"/>
              <a:gd name="T13" fmla="*/ 2078 h 5401"/>
              <a:gd name="T14" fmla="*/ 2078 w 5401"/>
              <a:gd name="T15" fmla="*/ 0 h 5401"/>
              <a:gd name="T16" fmla="*/ 0 w 5401"/>
              <a:gd name="T17" fmla="*/ 2078 h 5401"/>
              <a:gd name="T18" fmla="*/ 2078 w 5401"/>
              <a:gd name="T19" fmla="*/ 4156 h 5401"/>
              <a:gd name="T20" fmla="*/ 2078 w 5401"/>
              <a:gd name="T21" fmla="*/ 606 h 5401"/>
              <a:gd name="T22" fmla="*/ 3551 w 5401"/>
              <a:gd name="T23" fmla="*/ 2078 h 5401"/>
              <a:gd name="T24" fmla="*/ 2078 w 5401"/>
              <a:gd name="T25" fmla="*/ 3551 h 5401"/>
              <a:gd name="T26" fmla="*/ 606 w 5401"/>
              <a:gd name="T27" fmla="*/ 2078 h 5401"/>
              <a:gd name="T28" fmla="*/ 2078 w 5401"/>
              <a:gd name="T29" fmla="*/ 606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401" h="5401">
                <a:moveTo>
                  <a:pt x="2078" y="4156"/>
                </a:moveTo>
                <a:cubicBezTo>
                  <a:pt x="2393" y="4156"/>
                  <a:pt x="2691" y="4084"/>
                  <a:pt x="2959" y="3957"/>
                </a:cubicBezTo>
                <a:lnTo>
                  <a:pt x="4127" y="5126"/>
                </a:lnTo>
                <a:cubicBezTo>
                  <a:pt x="4403" y="5401"/>
                  <a:pt x="4850" y="5401"/>
                  <a:pt x="5125" y="5126"/>
                </a:cubicBezTo>
                <a:cubicBezTo>
                  <a:pt x="5401" y="4850"/>
                  <a:pt x="5401" y="4403"/>
                  <a:pt x="5125" y="4127"/>
                </a:cubicBezTo>
                <a:lnTo>
                  <a:pt x="3958" y="2959"/>
                </a:lnTo>
                <a:cubicBezTo>
                  <a:pt x="4084" y="2691"/>
                  <a:pt x="4156" y="2393"/>
                  <a:pt x="4156" y="2078"/>
                </a:cubicBezTo>
                <a:cubicBezTo>
                  <a:pt x="4156" y="932"/>
                  <a:pt x="3224" y="0"/>
                  <a:pt x="2078" y="0"/>
                </a:cubicBezTo>
                <a:cubicBezTo>
                  <a:pt x="933" y="0"/>
                  <a:pt x="0" y="932"/>
                  <a:pt x="0" y="2078"/>
                </a:cubicBezTo>
                <a:cubicBezTo>
                  <a:pt x="0" y="3224"/>
                  <a:pt x="933" y="4156"/>
                  <a:pt x="2078" y="4156"/>
                </a:cubicBezTo>
                <a:close/>
                <a:moveTo>
                  <a:pt x="2078" y="606"/>
                </a:moveTo>
                <a:cubicBezTo>
                  <a:pt x="2890" y="606"/>
                  <a:pt x="3551" y="1266"/>
                  <a:pt x="3551" y="2078"/>
                </a:cubicBezTo>
                <a:cubicBezTo>
                  <a:pt x="3551" y="2891"/>
                  <a:pt x="2890" y="3551"/>
                  <a:pt x="2078" y="3551"/>
                </a:cubicBezTo>
                <a:cubicBezTo>
                  <a:pt x="1266" y="3551"/>
                  <a:pt x="606" y="2891"/>
                  <a:pt x="606" y="2078"/>
                </a:cubicBezTo>
                <a:cubicBezTo>
                  <a:pt x="606" y="1266"/>
                  <a:pt x="1266" y="606"/>
                  <a:pt x="2078" y="606"/>
                </a:cubicBezTo>
                <a:close/>
              </a:path>
            </a:pathLst>
          </a:custGeom>
          <a:blipFill dpi="0" rotWithShape="1">
            <a:blip r:embed="rId4">
              <a:alphaModFix amt="89000"/>
              <a:duotone>
                <a:prstClr val="black"/>
                <a:schemeClr val="accent1">
                  <a:lumMod val="40000"/>
                  <a:lumOff val="60000"/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矩形 17">
            <a:extLst>
              <a:ext uri="{FF2B5EF4-FFF2-40B4-BE49-F238E27FC236}">
                <a16:creationId xmlns:a16="http://schemas.microsoft.com/office/drawing/2014/main" id="{86FCDCDD-D6F8-8C30-F332-F24E2F5D8A84}"/>
              </a:ext>
            </a:extLst>
          </p:cNvPr>
          <p:cNvSpPr/>
          <p:nvPr/>
        </p:nvSpPr>
        <p:spPr>
          <a:xfrm>
            <a:off x="936269" y="4366534"/>
            <a:ext cx="10623385" cy="2491466"/>
          </a:xfrm>
          <a:prstGeom prst="rect">
            <a:avLst/>
          </a:prstGeom>
          <a:noFill/>
          <a:ln w="47625">
            <a:gradFill flip="none" rotWithShape="1">
              <a:gsLst>
                <a:gs pos="15000">
                  <a:schemeClr val="accent1">
                    <a:lumMod val="5000"/>
                    <a:lumOff val="95000"/>
                    <a:alpha val="0"/>
                  </a:schemeClr>
                </a:gs>
                <a:gs pos="77000">
                  <a:schemeClr val="accent1">
                    <a:lumMod val="60000"/>
                    <a:lumOff val="40000"/>
                    <a:alpha val="80000"/>
                  </a:schemeClr>
                </a:gs>
                <a:gs pos="100000">
                  <a:schemeClr val="accent1">
                    <a:alpha val="76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文本框 13">
            <a:extLst>
              <a:ext uri="{FF2B5EF4-FFF2-40B4-BE49-F238E27FC236}">
                <a16:creationId xmlns:a16="http://schemas.microsoft.com/office/drawing/2014/main" id="{B5B3EE65-169A-21B1-BA2B-E9C5A3B982F5}"/>
              </a:ext>
            </a:extLst>
          </p:cNvPr>
          <p:cNvSpPr txBox="1"/>
          <p:nvPr/>
        </p:nvSpPr>
        <p:spPr>
          <a:xfrm>
            <a:off x="6369403" y="5419578"/>
            <a:ext cx="50947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封装 </a:t>
            </a:r>
            <a:r>
              <a:rPr lang="en-US" altLang="zh-CN" sz="2400" dirty="0"/>
              <a:t>JSON </a:t>
            </a:r>
            <a:r>
              <a:rPr lang="zh-CN" altLang="en-US" sz="2400" dirty="0"/>
              <a:t>文件读写，支持历史记录和收藏夹的存储。</a:t>
            </a:r>
          </a:p>
        </p:txBody>
      </p:sp>
    </p:spTree>
    <p:extLst>
      <p:ext uri="{BB962C8B-B14F-4D97-AF65-F5344CB8AC3E}">
        <p14:creationId xmlns:p14="http://schemas.microsoft.com/office/powerpoint/2010/main" val="3643017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C740AB-4D82-BC9D-792B-B2D2FBC2C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矩形 17">
            <a:extLst>
              <a:ext uri="{FF2B5EF4-FFF2-40B4-BE49-F238E27FC236}">
                <a16:creationId xmlns:a16="http://schemas.microsoft.com/office/drawing/2014/main" id="{0EF178BC-08DB-03F7-8D0C-1DA6652452EC}"/>
              </a:ext>
            </a:extLst>
          </p:cNvPr>
          <p:cNvSpPr/>
          <p:nvPr/>
        </p:nvSpPr>
        <p:spPr>
          <a:xfrm>
            <a:off x="1365383" y="2406398"/>
            <a:ext cx="10738935" cy="3314317"/>
          </a:xfrm>
          <a:prstGeom prst="rect">
            <a:avLst/>
          </a:prstGeom>
          <a:noFill/>
          <a:ln w="47625">
            <a:gradFill flip="none" rotWithShape="1">
              <a:gsLst>
                <a:gs pos="15000">
                  <a:schemeClr val="accent1">
                    <a:lumMod val="5000"/>
                    <a:lumOff val="95000"/>
                    <a:alpha val="0"/>
                  </a:schemeClr>
                </a:gs>
                <a:gs pos="77000">
                  <a:schemeClr val="accent1">
                    <a:lumMod val="60000"/>
                    <a:lumOff val="40000"/>
                    <a:alpha val="80000"/>
                  </a:schemeClr>
                </a:gs>
                <a:gs pos="100000">
                  <a:schemeClr val="accent1">
                    <a:alpha val="76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97160" name="图片 1">
            <a:extLst>
              <a:ext uri="{FF2B5EF4-FFF2-40B4-BE49-F238E27FC236}">
                <a16:creationId xmlns:a16="http://schemas.microsoft.com/office/drawing/2014/main" id="{5222CA4C-FF2A-A6B0-1737-ACF27C830B5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>
            <a:extLst>
              <a:ext uri="{FF2B5EF4-FFF2-40B4-BE49-F238E27FC236}">
                <a16:creationId xmlns:a16="http://schemas.microsoft.com/office/drawing/2014/main" id="{0E9EB200-B75C-BEEC-5CC5-9EEC05FEC659}"/>
              </a:ext>
            </a:extLst>
          </p:cNvPr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>
              <a:extLst>
                <a:ext uri="{FF2B5EF4-FFF2-40B4-BE49-F238E27FC236}">
                  <a16:creationId xmlns:a16="http://schemas.microsoft.com/office/drawing/2014/main" id="{2AA0D4C9-71D9-3671-776A-5ACBA4593D1D}"/>
                </a:ext>
              </a:extLst>
            </p:cNvPr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2309 h 932312"/>
                <a:gd name="connsiteX1" fmla="*/ 914403 w 1778000"/>
                <a:gd name="connsiteY1" fmla="*/ 0 h 932312"/>
                <a:gd name="connsiteX2" fmla="*/ 1778000 w 1778000"/>
                <a:gd name="connsiteY2" fmla="*/ 976 h 932312"/>
                <a:gd name="connsiteX3" fmla="*/ 814919 w 1778000"/>
                <a:gd name="connsiteY3" fmla="*/ 932312 h 932312"/>
                <a:gd name="connsiteX4" fmla="*/ 0 w 1778000"/>
                <a:gd name="connsiteY4" fmla="*/ 932309 h 932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>
              <a:extLst>
                <a:ext uri="{FF2B5EF4-FFF2-40B4-BE49-F238E27FC236}">
                  <a16:creationId xmlns:a16="http://schemas.microsoft.com/office/drawing/2014/main" id="{0B7811ED-77E6-BBAA-8AA4-D9FBD124D37E}"/>
                </a:ext>
              </a:extLst>
            </p:cNvPr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>
            <a:extLst>
              <a:ext uri="{FF2B5EF4-FFF2-40B4-BE49-F238E27FC236}">
                <a16:creationId xmlns:a16="http://schemas.microsoft.com/office/drawing/2014/main" id="{95C10F8C-D249-27BE-3245-ABA84EE8B6CF}"/>
              </a:ext>
            </a:extLst>
          </p:cNvPr>
          <p:cNvCxnSpPr>
            <a:cxnSpLocks/>
          </p:cNvCxnSpPr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>
            <a:extLst>
              <a:ext uri="{FF2B5EF4-FFF2-40B4-BE49-F238E27FC236}">
                <a16:creationId xmlns:a16="http://schemas.microsoft.com/office/drawing/2014/main" id="{D72D4B59-A5C5-39CB-84D4-A37924CFCB5E}"/>
              </a:ext>
            </a:extLst>
          </p:cNvPr>
          <p:cNvSpPr txBox="1"/>
          <p:nvPr/>
        </p:nvSpPr>
        <p:spPr>
          <a:xfrm>
            <a:off x="720312" y="365535"/>
            <a:ext cx="6093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模块架构</a:t>
            </a:r>
            <a:r>
              <a:rPr lang="en-US" altLang="zh-CN" sz="36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——</a:t>
            </a:r>
            <a:r>
              <a:rPr lang="zh-CN" altLang="en-US" sz="36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关键模块说明</a:t>
            </a:r>
          </a:p>
        </p:txBody>
      </p:sp>
      <p:sp>
        <p:nvSpPr>
          <p:cNvPr id="1048623" name="文本框 16">
            <a:extLst>
              <a:ext uri="{FF2B5EF4-FFF2-40B4-BE49-F238E27FC236}">
                <a16:creationId xmlns:a16="http://schemas.microsoft.com/office/drawing/2014/main" id="{4C5C4A16-6EDE-22D8-120F-AD09D468206F}"/>
              </a:ext>
            </a:extLst>
          </p:cNvPr>
          <p:cNvSpPr txBox="1"/>
          <p:nvPr/>
        </p:nvSpPr>
        <p:spPr>
          <a:xfrm>
            <a:off x="720312" y="1137285"/>
            <a:ext cx="29577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spc="100" dirty="0">
                <a:solidFill>
                  <a:srgbClr val="32588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详细信息生成</a:t>
            </a:r>
            <a:endParaRPr lang="zh-CN" altLang="en-US" sz="2800" dirty="0">
              <a:solidFill>
                <a:srgbClr val="325885"/>
              </a:solidFill>
            </a:endParaRPr>
          </a:p>
        </p:txBody>
      </p:sp>
      <p:sp>
        <p:nvSpPr>
          <p:cNvPr id="1048625" name="文本框 13">
            <a:extLst>
              <a:ext uri="{FF2B5EF4-FFF2-40B4-BE49-F238E27FC236}">
                <a16:creationId xmlns:a16="http://schemas.microsoft.com/office/drawing/2014/main" id="{C0A42A2B-9BCF-3349-033E-8FF5321D8848}"/>
              </a:ext>
            </a:extLst>
          </p:cNvPr>
          <p:cNvSpPr txBox="1"/>
          <p:nvPr/>
        </p:nvSpPr>
        <p:spPr>
          <a:xfrm>
            <a:off x="7465325" y="3790404"/>
            <a:ext cx="460631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根据类型生成差异化的详细描述，增强实用性。</a:t>
            </a:r>
          </a:p>
        </p:txBody>
      </p:sp>
      <p:cxnSp>
        <p:nvCxnSpPr>
          <p:cNvPr id="3145733" name="直接连接符 14">
            <a:extLst>
              <a:ext uri="{FF2B5EF4-FFF2-40B4-BE49-F238E27FC236}">
                <a16:creationId xmlns:a16="http://schemas.microsoft.com/office/drawing/2014/main" id="{412E70C9-269C-1918-0C63-9A694783EFC5}"/>
              </a:ext>
            </a:extLst>
          </p:cNvPr>
          <p:cNvCxnSpPr>
            <a:cxnSpLocks/>
          </p:cNvCxnSpPr>
          <p:nvPr/>
        </p:nvCxnSpPr>
        <p:spPr>
          <a:xfrm>
            <a:off x="1258012" y="1647567"/>
            <a:ext cx="911546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26" name="observation-tool_18366">
            <a:extLst>
              <a:ext uri="{FF2B5EF4-FFF2-40B4-BE49-F238E27FC236}">
                <a16:creationId xmlns:a16="http://schemas.microsoft.com/office/drawing/2014/main" id="{5DB9FA29-6C35-B10C-64DE-E45652B6807C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267621" y="1228040"/>
            <a:ext cx="352483" cy="351959"/>
          </a:xfrm>
          <a:custGeom>
            <a:avLst/>
            <a:gdLst>
              <a:gd name="T0" fmla="*/ 2078 w 5401"/>
              <a:gd name="T1" fmla="*/ 4156 h 5401"/>
              <a:gd name="T2" fmla="*/ 2959 w 5401"/>
              <a:gd name="T3" fmla="*/ 3957 h 5401"/>
              <a:gd name="T4" fmla="*/ 4127 w 5401"/>
              <a:gd name="T5" fmla="*/ 5126 h 5401"/>
              <a:gd name="T6" fmla="*/ 5125 w 5401"/>
              <a:gd name="T7" fmla="*/ 5126 h 5401"/>
              <a:gd name="T8" fmla="*/ 5125 w 5401"/>
              <a:gd name="T9" fmla="*/ 4127 h 5401"/>
              <a:gd name="T10" fmla="*/ 3958 w 5401"/>
              <a:gd name="T11" fmla="*/ 2959 h 5401"/>
              <a:gd name="T12" fmla="*/ 4156 w 5401"/>
              <a:gd name="T13" fmla="*/ 2078 h 5401"/>
              <a:gd name="T14" fmla="*/ 2078 w 5401"/>
              <a:gd name="T15" fmla="*/ 0 h 5401"/>
              <a:gd name="T16" fmla="*/ 0 w 5401"/>
              <a:gd name="T17" fmla="*/ 2078 h 5401"/>
              <a:gd name="T18" fmla="*/ 2078 w 5401"/>
              <a:gd name="T19" fmla="*/ 4156 h 5401"/>
              <a:gd name="T20" fmla="*/ 2078 w 5401"/>
              <a:gd name="T21" fmla="*/ 606 h 5401"/>
              <a:gd name="T22" fmla="*/ 3551 w 5401"/>
              <a:gd name="T23" fmla="*/ 2078 h 5401"/>
              <a:gd name="T24" fmla="*/ 2078 w 5401"/>
              <a:gd name="T25" fmla="*/ 3551 h 5401"/>
              <a:gd name="T26" fmla="*/ 606 w 5401"/>
              <a:gd name="T27" fmla="*/ 2078 h 5401"/>
              <a:gd name="T28" fmla="*/ 2078 w 5401"/>
              <a:gd name="T29" fmla="*/ 606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401" h="5401">
                <a:moveTo>
                  <a:pt x="2078" y="4156"/>
                </a:moveTo>
                <a:cubicBezTo>
                  <a:pt x="2393" y="4156"/>
                  <a:pt x="2691" y="4084"/>
                  <a:pt x="2959" y="3957"/>
                </a:cubicBezTo>
                <a:lnTo>
                  <a:pt x="4127" y="5126"/>
                </a:lnTo>
                <a:cubicBezTo>
                  <a:pt x="4403" y="5401"/>
                  <a:pt x="4850" y="5401"/>
                  <a:pt x="5125" y="5126"/>
                </a:cubicBezTo>
                <a:cubicBezTo>
                  <a:pt x="5401" y="4850"/>
                  <a:pt x="5401" y="4403"/>
                  <a:pt x="5125" y="4127"/>
                </a:cubicBezTo>
                <a:lnTo>
                  <a:pt x="3958" y="2959"/>
                </a:lnTo>
                <a:cubicBezTo>
                  <a:pt x="4084" y="2691"/>
                  <a:pt x="4156" y="2393"/>
                  <a:pt x="4156" y="2078"/>
                </a:cubicBezTo>
                <a:cubicBezTo>
                  <a:pt x="4156" y="932"/>
                  <a:pt x="3224" y="0"/>
                  <a:pt x="2078" y="0"/>
                </a:cubicBezTo>
                <a:cubicBezTo>
                  <a:pt x="933" y="0"/>
                  <a:pt x="0" y="932"/>
                  <a:pt x="0" y="2078"/>
                </a:cubicBezTo>
                <a:cubicBezTo>
                  <a:pt x="0" y="3224"/>
                  <a:pt x="933" y="4156"/>
                  <a:pt x="2078" y="4156"/>
                </a:cubicBezTo>
                <a:close/>
                <a:moveTo>
                  <a:pt x="2078" y="606"/>
                </a:moveTo>
                <a:cubicBezTo>
                  <a:pt x="2890" y="606"/>
                  <a:pt x="3551" y="1266"/>
                  <a:pt x="3551" y="2078"/>
                </a:cubicBezTo>
                <a:cubicBezTo>
                  <a:pt x="3551" y="2891"/>
                  <a:pt x="2890" y="3551"/>
                  <a:pt x="2078" y="3551"/>
                </a:cubicBezTo>
                <a:cubicBezTo>
                  <a:pt x="1266" y="3551"/>
                  <a:pt x="606" y="2891"/>
                  <a:pt x="606" y="2078"/>
                </a:cubicBezTo>
                <a:cubicBezTo>
                  <a:pt x="606" y="1266"/>
                  <a:pt x="1266" y="606"/>
                  <a:pt x="2078" y="606"/>
                </a:cubicBezTo>
                <a:close/>
              </a:path>
            </a:pathLst>
          </a:custGeom>
          <a:blipFill dpi="0" rotWithShape="1">
            <a:blip r:embed="rId3">
              <a:alphaModFix amt="89000"/>
              <a:duotone>
                <a:prstClr val="black"/>
                <a:schemeClr val="accent1">
                  <a:lumMod val="40000"/>
                  <a:lumOff val="60000"/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CBF818B-9788-5616-5373-CA99646B1B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90281"/>
            <a:ext cx="7465325" cy="401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836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E9CFA-0269-2BB2-4D9D-AB4C9341F5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矩形 17">
            <a:extLst>
              <a:ext uri="{FF2B5EF4-FFF2-40B4-BE49-F238E27FC236}">
                <a16:creationId xmlns:a16="http://schemas.microsoft.com/office/drawing/2014/main" id="{4A7B7B73-AA55-CBB4-2682-3737E95E79D1}"/>
              </a:ext>
            </a:extLst>
          </p:cNvPr>
          <p:cNvSpPr/>
          <p:nvPr/>
        </p:nvSpPr>
        <p:spPr>
          <a:xfrm>
            <a:off x="1365383" y="2406398"/>
            <a:ext cx="10738935" cy="3314317"/>
          </a:xfrm>
          <a:prstGeom prst="rect">
            <a:avLst/>
          </a:prstGeom>
          <a:noFill/>
          <a:ln w="47625">
            <a:gradFill flip="none" rotWithShape="1">
              <a:gsLst>
                <a:gs pos="15000">
                  <a:schemeClr val="accent1">
                    <a:lumMod val="5000"/>
                    <a:lumOff val="95000"/>
                    <a:alpha val="0"/>
                  </a:schemeClr>
                </a:gs>
                <a:gs pos="77000">
                  <a:schemeClr val="accent1">
                    <a:lumMod val="60000"/>
                    <a:lumOff val="40000"/>
                    <a:alpha val="80000"/>
                  </a:schemeClr>
                </a:gs>
                <a:gs pos="100000">
                  <a:schemeClr val="accent1">
                    <a:alpha val="76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97160" name="图片 1">
            <a:extLst>
              <a:ext uri="{FF2B5EF4-FFF2-40B4-BE49-F238E27FC236}">
                <a16:creationId xmlns:a16="http://schemas.microsoft.com/office/drawing/2014/main" id="{5A5BFD2C-6924-0F34-0723-29B188FFCEC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>
            <a:extLst>
              <a:ext uri="{FF2B5EF4-FFF2-40B4-BE49-F238E27FC236}">
                <a16:creationId xmlns:a16="http://schemas.microsoft.com/office/drawing/2014/main" id="{5EB8C9B1-8F2B-46BA-AF74-7CA082131A0E}"/>
              </a:ext>
            </a:extLst>
          </p:cNvPr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>
              <a:extLst>
                <a:ext uri="{FF2B5EF4-FFF2-40B4-BE49-F238E27FC236}">
                  <a16:creationId xmlns:a16="http://schemas.microsoft.com/office/drawing/2014/main" id="{34104F0B-42D8-7A2F-C809-5F8EDB5B3087}"/>
                </a:ext>
              </a:extLst>
            </p:cNvPr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2309 h 932312"/>
                <a:gd name="connsiteX1" fmla="*/ 914403 w 1778000"/>
                <a:gd name="connsiteY1" fmla="*/ 0 h 932312"/>
                <a:gd name="connsiteX2" fmla="*/ 1778000 w 1778000"/>
                <a:gd name="connsiteY2" fmla="*/ 976 h 932312"/>
                <a:gd name="connsiteX3" fmla="*/ 814919 w 1778000"/>
                <a:gd name="connsiteY3" fmla="*/ 932312 h 932312"/>
                <a:gd name="connsiteX4" fmla="*/ 0 w 1778000"/>
                <a:gd name="connsiteY4" fmla="*/ 932309 h 932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>
              <a:extLst>
                <a:ext uri="{FF2B5EF4-FFF2-40B4-BE49-F238E27FC236}">
                  <a16:creationId xmlns:a16="http://schemas.microsoft.com/office/drawing/2014/main" id="{261ED097-3C2D-FFC9-602B-0391A2EBE5AE}"/>
                </a:ext>
              </a:extLst>
            </p:cNvPr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>
            <a:extLst>
              <a:ext uri="{FF2B5EF4-FFF2-40B4-BE49-F238E27FC236}">
                <a16:creationId xmlns:a16="http://schemas.microsoft.com/office/drawing/2014/main" id="{85A653A9-3AD3-F433-62B4-8761F1836007}"/>
              </a:ext>
            </a:extLst>
          </p:cNvPr>
          <p:cNvCxnSpPr>
            <a:cxnSpLocks/>
          </p:cNvCxnSpPr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>
            <a:extLst>
              <a:ext uri="{FF2B5EF4-FFF2-40B4-BE49-F238E27FC236}">
                <a16:creationId xmlns:a16="http://schemas.microsoft.com/office/drawing/2014/main" id="{75DCF904-71A4-0DA1-87F0-B00FA365A26C}"/>
              </a:ext>
            </a:extLst>
          </p:cNvPr>
          <p:cNvSpPr txBox="1"/>
          <p:nvPr/>
        </p:nvSpPr>
        <p:spPr>
          <a:xfrm>
            <a:off x="720312" y="365535"/>
            <a:ext cx="6093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模块架构</a:t>
            </a:r>
            <a:r>
              <a:rPr lang="en-US" altLang="zh-CN" sz="36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——</a:t>
            </a:r>
            <a:r>
              <a:rPr lang="zh-CN" altLang="en-US" sz="36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关键模块说明</a:t>
            </a:r>
          </a:p>
        </p:txBody>
      </p:sp>
      <p:sp>
        <p:nvSpPr>
          <p:cNvPr id="1048623" name="文本框 16">
            <a:extLst>
              <a:ext uri="{FF2B5EF4-FFF2-40B4-BE49-F238E27FC236}">
                <a16:creationId xmlns:a16="http://schemas.microsoft.com/office/drawing/2014/main" id="{7720FE34-E22C-DC5C-8BA4-8094CA72790D}"/>
              </a:ext>
            </a:extLst>
          </p:cNvPr>
          <p:cNvSpPr txBox="1"/>
          <p:nvPr/>
        </p:nvSpPr>
        <p:spPr>
          <a:xfrm>
            <a:off x="720312" y="1137285"/>
            <a:ext cx="29577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spc="100" dirty="0">
                <a:solidFill>
                  <a:srgbClr val="32588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收藏功能实现</a:t>
            </a:r>
            <a:endParaRPr lang="zh-CN" altLang="en-US" sz="2800" dirty="0">
              <a:solidFill>
                <a:srgbClr val="325885"/>
              </a:solidFill>
            </a:endParaRPr>
          </a:p>
        </p:txBody>
      </p:sp>
      <p:cxnSp>
        <p:nvCxnSpPr>
          <p:cNvPr id="3145733" name="直接连接符 14">
            <a:extLst>
              <a:ext uri="{FF2B5EF4-FFF2-40B4-BE49-F238E27FC236}">
                <a16:creationId xmlns:a16="http://schemas.microsoft.com/office/drawing/2014/main" id="{99E67D02-F8E7-BAF8-692C-9205421FDA10}"/>
              </a:ext>
            </a:extLst>
          </p:cNvPr>
          <p:cNvCxnSpPr>
            <a:cxnSpLocks/>
          </p:cNvCxnSpPr>
          <p:nvPr/>
        </p:nvCxnSpPr>
        <p:spPr>
          <a:xfrm>
            <a:off x="1258012" y="1647567"/>
            <a:ext cx="911546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26" name="observation-tool_18366">
            <a:extLst>
              <a:ext uri="{FF2B5EF4-FFF2-40B4-BE49-F238E27FC236}">
                <a16:creationId xmlns:a16="http://schemas.microsoft.com/office/drawing/2014/main" id="{7126A0B8-E48E-AA23-F521-2ED82BDD1759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267621" y="1228040"/>
            <a:ext cx="352483" cy="351959"/>
          </a:xfrm>
          <a:custGeom>
            <a:avLst/>
            <a:gdLst>
              <a:gd name="T0" fmla="*/ 2078 w 5401"/>
              <a:gd name="T1" fmla="*/ 4156 h 5401"/>
              <a:gd name="T2" fmla="*/ 2959 w 5401"/>
              <a:gd name="T3" fmla="*/ 3957 h 5401"/>
              <a:gd name="T4" fmla="*/ 4127 w 5401"/>
              <a:gd name="T5" fmla="*/ 5126 h 5401"/>
              <a:gd name="T6" fmla="*/ 5125 w 5401"/>
              <a:gd name="T7" fmla="*/ 5126 h 5401"/>
              <a:gd name="T8" fmla="*/ 5125 w 5401"/>
              <a:gd name="T9" fmla="*/ 4127 h 5401"/>
              <a:gd name="T10" fmla="*/ 3958 w 5401"/>
              <a:gd name="T11" fmla="*/ 2959 h 5401"/>
              <a:gd name="T12" fmla="*/ 4156 w 5401"/>
              <a:gd name="T13" fmla="*/ 2078 h 5401"/>
              <a:gd name="T14" fmla="*/ 2078 w 5401"/>
              <a:gd name="T15" fmla="*/ 0 h 5401"/>
              <a:gd name="T16" fmla="*/ 0 w 5401"/>
              <a:gd name="T17" fmla="*/ 2078 h 5401"/>
              <a:gd name="T18" fmla="*/ 2078 w 5401"/>
              <a:gd name="T19" fmla="*/ 4156 h 5401"/>
              <a:gd name="T20" fmla="*/ 2078 w 5401"/>
              <a:gd name="T21" fmla="*/ 606 h 5401"/>
              <a:gd name="T22" fmla="*/ 3551 w 5401"/>
              <a:gd name="T23" fmla="*/ 2078 h 5401"/>
              <a:gd name="T24" fmla="*/ 2078 w 5401"/>
              <a:gd name="T25" fmla="*/ 3551 h 5401"/>
              <a:gd name="T26" fmla="*/ 606 w 5401"/>
              <a:gd name="T27" fmla="*/ 2078 h 5401"/>
              <a:gd name="T28" fmla="*/ 2078 w 5401"/>
              <a:gd name="T29" fmla="*/ 606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401" h="5401">
                <a:moveTo>
                  <a:pt x="2078" y="4156"/>
                </a:moveTo>
                <a:cubicBezTo>
                  <a:pt x="2393" y="4156"/>
                  <a:pt x="2691" y="4084"/>
                  <a:pt x="2959" y="3957"/>
                </a:cubicBezTo>
                <a:lnTo>
                  <a:pt x="4127" y="5126"/>
                </a:lnTo>
                <a:cubicBezTo>
                  <a:pt x="4403" y="5401"/>
                  <a:pt x="4850" y="5401"/>
                  <a:pt x="5125" y="5126"/>
                </a:cubicBezTo>
                <a:cubicBezTo>
                  <a:pt x="5401" y="4850"/>
                  <a:pt x="5401" y="4403"/>
                  <a:pt x="5125" y="4127"/>
                </a:cubicBezTo>
                <a:lnTo>
                  <a:pt x="3958" y="2959"/>
                </a:lnTo>
                <a:cubicBezTo>
                  <a:pt x="4084" y="2691"/>
                  <a:pt x="4156" y="2393"/>
                  <a:pt x="4156" y="2078"/>
                </a:cubicBezTo>
                <a:cubicBezTo>
                  <a:pt x="4156" y="932"/>
                  <a:pt x="3224" y="0"/>
                  <a:pt x="2078" y="0"/>
                </a:cubicBezTo>
                <a:cubicBezTo>
                  <a:pt x="933" y="0"/>
                  <a:pt x="0" y="932"/>
                  <a:pt x="0" y="2078"/>
                </a:cubicBezTo>
                <a:cubicBezTo>
                  <a:pt x="0" y="3224"/>
                  <a:pt x="933" y="4156"/>
                  <a:pt x="2078" y="4156"/>
                </a:cubicBezTo>
                <a:close/>
                <a:moveTo>
                  <a:pt x="2078" y="606"/>
                </a:moveTo>
                <a:cubicBezTo>
                  <a:pt x="2890" y="606"/>
                  <a:pt x="3551" y="1266"/>
                  <a:pt x="3551" y="2078"/>
                </a:cubicBezTo>
                <a:cubicBezTo>
                  <a:pt x="3551" y="2891"/>
                  <a:pt x="2890" y="3551"/>
                  <a:pt x="2078" y="3551"/>
                </a:cubicBezTo>
                <a:cubicBezTo>
                  <a:pt x="1266" y="3551"/>
                  <a:pt x="606" y="2891"/>
                  <a:pt x="606" y="2078"/>
                </a:cubicBezTo>
                <a:cubicBezTo>
                  <a:pt x="606" y="1266"/>
                  <a:pt x="1266" y="606"/>
                  <a:pt x="2078" y="606"/>
                </a:cubicBezTo>
                <a:close/>
              </a:path>
            </a:pathLst>
          </a:custGeom>
          <a:blipFill dpi="0" rotWithShape="1">
            <a:blip r:embed="rId3">
              <a:alphaModFix amt="89000"/>
              <a:duotone>
                <a:prstClr val="black"/>
                <a:schemeClr val="accent1">
                  <a:lumMod val="40000"/>
                  <a:lumOff val="60000"/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6EC0D07-B939-94FB-D51D-A4665D1C1E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" y="1823397"/>
            <a:ext cx="7634439" cy="50346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05CC021-7E1A-1F85-34F8-63C1D844D0F4}"/>
              </a:ext>
            </a:extLst>
          </p:cNvPr>
          <p:cNvSpPr txBox="1"/>
          <p:nvPr/>
        </p:nvSpPr>
        <p:spPr>
          <a:xfrm>
            <a:off x="7634435" y="2968388"/>
            <a:ext cx="44698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通过前端请求接收代收藏数据，结合</a:t>
            </a:r>
            <a:r>
              <a:rPr lang="en-US" altLang="zh-CN" sz="2400" dirty="0" err="1"/>
              <a:t>load_data</a:t>
            </a:r>
            <a:r>
              <a:rPr lang="en-US" altLang="zh-CN" sz="2400" dirty="0"/>
              <a:t>()</a:t>
            </a:r>
            <a:r>
              <a:rPr lang="zh-CN" altLang="en-US" sz="2400" dirty="0"/>
              <a:t>读取现有收藏进行去重校验，再通过</a:t>
            </a:r>
            <a:r>
              <a:rPr lang="en-US" altLang="zh-CN" sz="2400" dirty="0" err="1"/>
              <a:t>save_data</a:t>
            </a:r>
            <a:r>
              <a:rPr lang="en-US" altLang="zh-CN" sz="2400" dirty="0"/>
              <a:t>()</a:t>
            </a:r>
            <a:r>
              <a:rPr lang="zh-CN" altLang="en-US" sz="2400" dirty="0"/>
              <a:t>持久化新收藏，确保数据唯一性和可追溯性</a:t>
            </a:r>
          </a:p>
        </p:txBody>
      </p:sp>
    </p:spTree>
    <p:extLst>
      <p:ext uri="{BB962C8B-B14F-4D97-AF65-F5344CB8AC3E}">
        <p14:creationId xmlns:p14="http://schemas.microsoft.com/office/powerpoint/2010/main" val="1428265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矩形 6"/>
          <p:cNvSpPr/>
          <p:nvPr/>
        </p:nvSpPr>
        <p:spPr>
          <a:xfrm>
            <a:off x="481658" y="1447651"/>
            <a:ext cx="1438214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800" b="1" cap="none" spc="0" dirty="0">
                <a:ln w="0"/>
                <a:solidFill>
                  <a:schemeClr val="bg2">
                    <a:lumMod val="90000"/>
                  </a:schemeClr>
                </a:solidFill>
                <a:effectLst/>
              </a:rPr>
              <a:t>04</a:t>
            </a:r>
            <a:endParaRPr lang="zh-CN" altLang="en-US" sz="8800" b="1" cap="none" spc="0" dirty="0">
              <a:ln w="0"/>
              <a:solidFill>
                <a:schemeClr val="bg2">
                  <a:lumMod val="90000"/>
                </a:schemeClr>
              </a:solidFill>
              <a:effectLst/>
            </a:endParaRPr>
          </a:p>
        </p:txBody>
      </p:sp>
      <p:sp>
        <p:nvSpPr>
          <p:cNvPr id="1048683" name="文本框 8"/>
          <p:cNvSpPr txBox="1"/>
          <p:nvPr/>
        </p:nvSpPr>
        <p:spPr>
          <a:xfrm>
            <a:off x="481658" y="2995110"/>
            <a:ext cx="731599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6000" dirty="0">
                <a:blipFill dpi="0" rotWithShape="1">
                  <a:blip r:embed="rId2"/>
                  <a:srcRect/>
                  <a:tile tx="0" ty="0" sx="100000" sy="100000" flip="none" algn="br"/>
                </a:blip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功能展示</a:t>
            </a:r>
          </a:p>
        </p:txBody>
      </p:sp>
      <p:cxnSp>
        <p:nvCxnSpPr>
          <p:cNvPr id="3145752" name="直接连接符 11"/>
          <p:cNvCxnSpPr>
            <a:cxnSpLocks/>
          </p:cNvCxnSpPr>
          <p:nvPr/>
        </p:nvCxnSpPr>
        <p:spPr>
          <a:xfrm>
            <a:off x="5708337" y="6050179"/>
            <a:ext cx="648366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45753" name="直接连接符 12"/>
          <p:cNvCxnSpPr>
            <a:cxnSpLocks/>
          </p:cNvCxnSpPr>
          <p:nvPr/>
        </p:nvCxnSpPr>
        <p:spPr>
          <a:xfrm>
            <a:off x="7495953" y="6544340"/>
            <a:ext cx="469604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45754" name="直接连接符 15"/>
          <p:cNvCxnSpPr>
            <a:cxnSpLocks/>
          </p:cNvCxnSpPr>
          <p:nvPr/>
        </p:nvCxnSpPr>
        <p:spPr>
          <a:xfrm>
            <a:off x="11710341" y="3"/>
            <a:ext cx="0" cy="68579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97168" name="图片 2"/>
          <p:cNvPicPr>
            <a:picLocks noChangeAspect="1"/>
          </p:cNvPicPr>
          <p:nvPr/>
        </p:nvPicPr>
        <p:blipFill rotWithShape="1">
          <a:blip r:embed="rId2"/>
          <a:srcRect l="17260" r="17260"/>
          <a:stretch>
            <a:fillRect/>
          </a:stretch>
        </p:blipFill>
        <p:spPr>
          <a:xfrm>
            <a:off x="7113277" y="1267681"/>
            <a:ext cx="4319999" cy="432263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16E0D-8B28-90CD-68E7-E4394ABE8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图片 5">
            <a:extLst>
              <a:ext uri="{FF2B5EF4-FFF2-40B4-BE49-F238E27FC236}">
                <a16:creationId xmlns:a16="http://schemas.microsoft.com/office/drawing/2014/main" id="{B577747C-D5FC-CF1B-1D30-D8C25DCF6F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58" r="20741"/>
          <a:stretch>
            <a:fillRect/>
          </a:stretch>
        </p:blipFill>
        <p:spPr>
          <a:xfrm>
            <a:off x="6765146" y="1269000"/>
            <a:ext cx="4320000" cy="4320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  <p:sp>
        <p:nvSpPr>
          <p:cNvPr id="1048627" name="矩形 6">
            <a:extLst>
              <a:ext uri="{FF2B5EF4-FFF2-40B4-BE49-F238E27FC236}">
                <a16:creationId xmlns:a16="http://schemas.microsoft.com/office/drawing/2014/main" id="{ACA8D099-0776-8CCA-4C85-4AD70C6EC7A5}"/>
              </a:ext>
            </a:extLst>
          </p:cNvPr>
          <p:cNvSpPr/>
          <p:nvPr/>
        </p:nvSpPr>
        <p:spPr>
          <a:xfrm>
            <a:off x="387747" y="1460006"/>
            <a:ext cx="143821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800" b="1" cap="none" spc="0" dirty="0">
                <a:ln w="0"/>
                <a:solidFill>
                  <a:schemeClr val="bg2">
                    <a:lumMod val="90000"/>
                  </a:schemeClr>
                </a:solidFill>
                <a:effectLst/>
              </a:rPr>
              <a:t>05</a:t>
            </a:r>
            <a:endParaRPr lang="zh-CN" altLang="en-US" sz="8800" b="1" cap="none" spc="0" dirty="0">
              <a:ln w="0"/>
              <a:solidFill>
                <a:schemeClr val="bg2">
                  <a:lumMod val="90000"/>
                </a:schemeClr>
              </a:solidFill>
              <a:effectLst/>
            </a:endParaRPr>
          </a:p>
        </p:txBody>
      </p:sp>
      <p:sp>
        <p:nvSpPr>
          <p:cNvPr id="1048628" name="文本框 8">
            <a:extLst>
              <a:ext uri="{FF2B5EF4-FFF2-40B4-BE49-F238E27FC236}">
                <a16:creationId xmlns:a16="http://schemas.microsoft.com/office/drawing/2014/main" id="{2C153988-EC7F-6431-73F2-DB19D22E81C5}"/>
              </a:ext>
            </a:extLst>
          </p:cNvPr>
          <p:cNvSpPr txBox="1"/>
          <p:nvPr/>
        </p:nvSpPr>
        <p:spPr>
          <a:xfrm>
            <a:off x="387747" y="3110023"/>
            <a:ext cx="731599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6000" dirty="0">
                <a:blipFill dpi="0" rotWithShape="1">
                  <a:blip r:embed="rId3"/>
                  <a:srcRect/>
                  <a:tile tx="0" ty="0" sx="100000" sy="100000" flip="none" algn="tr"/>
                </a:blip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总结与反思</a:t>
            </a:r>
          </a:p>
        </p:txBody>
      </p:sp>
      <p:cxnSp>
        <p:nvCxnSpPr>
          <p:cNvPr id="3145734" name="直接连接符 11">
            <a:extLst>
              <a:ext uri="{FF2B5EF4-FFF2-40B4-BE49-F238E27FC236}">
                <a16:creationId xmlns:a16="http://schemas.microsoft.com/office/drawing/2014/main" id="{2AB19DA0-8EB8-669C-F511-AA10A13B6AC7}"/>
              </a:ext>
            </a:extLst>
          </p:cNvPr>
          <p:cNvCxnSpPr>
            <a:cxnSpLocks/>
          </p:cNvCxnSpPr>
          <p:nvPr/>
        </p:nvCxnSpPr>
        <p:spPr>
          <a:xfrm>
            <a:off x="5708337" y="6050179"/>
            <a:ext cx="648366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45735" name="直接连接符 12">
            <a:extLst>
              <a:ext uri="{FF2B5EF4-FFF2-40B4-BE49-F238E27FC236}">
                <a16:creationId xmlns:a16="http://schemas.microsoft.com/office/drawing/2014/main" id="{8624D2B4-C73B-422F-7577-D469B7FE9438}"/>
              </a:ext>
            </a:extLst>
          </p:cNvPr>
          <p:cNvCxnSpPr>
            <a:cxnSpLocks/>
          </p:cNvCxnSpPr>
          <p:nvPr/>
        </p:nvCxnSpPr>
        <p:spPr>
          <a:xfrm>
            <a:off x="7495953" y="6544340"/>
            <a:ext cx="469604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45736" name="直接连接符 15">
            <a:extLst>
              <a:ext uri="{FF2B5EF4-FFF2-40B4-BE49-F238E27FC236}">
                <a16:creationId xmlns:a16="http://schemas.microsoft.com/office/drawing/2014/main" id="{3F15F5D2-9CD7-B7BA-FB75-37019D6AD18F}"/>
              </a:ext>
            </a:extLst>
          </p:cNvPr>
          <p:cNvCxnSpPr>
            <a:cxnSpLocks/>
          </p:cNvCxnSpPr>
          <p:nvPr/>
        </p:nvCxnSpPr>
        <p:spPr>
          <a:xfrm>
            <a:off x="11710341" y="3"/>
            <a:ext cx="0" cy="68579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97163" name="图片 2">
            <a:extLst>
              <a:ext uri="{FF2B5EF4-FFF2-40B4-BE49-F238E27FC236}">
                <a16:creationId xmlns:a16="http://schemas.microsoft.com/office/drawing/2014/main" id="{B1E9F049-931C-4F89-CF5B-FC96D5B567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34" b="16634"/>
          <a:stretch/>
        </p:blipFill>
        <p:spPr>
          <a:xfrm>
            <a:off x="6765145" y="1269000"/>
            <a:ext cx="4320000" cy="432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487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3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3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2309 h 932312"/>
                <a:gd name="connsiteX1" fmla="*/ 914403 w 1778000"/>
                <a:gd name="connsiteY1" fmla="*/ 0 h 932312"/>
                <a:gd name="connsiteX2" fmla="*/ 1778000 w 1778000"/>
                <a:gd name="connsiteY2" fmla="*/ 976 h 932312"/>
                <a:gd name="connsiteX3" fmla="*/ 814919 w 1778000"/>
                <a:gd name="connsiteY3" fmla="*/ 932312 h 932312"/>
                <a:gd name="connsiteX4" fmla="*/ 0 w 1778000"/>
                <a:gd name="connsiteY4" fmla="*/ 932309 h 932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3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7" name="直接连接符 7"/>
          <p:cNvCxnSpPr>
            <a:cxnSpLocks/>
          </p:cNvCxnSpPr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32" name="文本框 11"/>
          <p:cNvSpPr txBox="1"/>
          <p:nvPr/>
        </p:nvSpPr>
        <p:spPr>
          <a:xfrm>
            <a:off x="720312" y="365257"/>
            <a:ext cx="6093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总结与反思</a:t>
            </a:r>
          </a:p>
        </p:txBody>
      </p:sp>
      <p:sp>
        <p:nvSpPr>
          <p:cNvPr id="1048633" name="矩形: 圆角 10"/>
          <p:cNvSpPr/>
          <p:nvPr/>
        </p:nvSpPr>
        <p:spPr>
          <a:xfrm>
            <a:off x="747550" y="1615312"/>
            <a:ext cx="3198248" cy="5242688"/>
          </a:xfrm>
          <a:prstGeom prst="roundRect">
            <a:avLst>
              <a:gd name="adj" fmla="val 4724"/>
            </a:avLst>
          </a:prstGeom>
          <a:solidFill>
            <a:schemeClr val="bg1"/>
          </a:solidFill>
          <a:ln>
            <a:noFill/>
          </a:ln>
          <a:effectLst>
            <a:outerShdw blurRad="254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dirty="0">
                <a:latin typeface="+mn-ea"/>
                <a:sym typeface="+mn-ea"/>
              </a:rPr>
              <a:t>The campus covers an area of more than 7000 mu, with</a:t>
            </a:r>
            <a:endParaRPr lang="zh-CN" altLang="en-US" dirty="0"/>
          </a:p>
        </p:txBody>
      </p:sp>
      <p:sp>
        <p:nvSpPr>
          <p:cNvPr id="1048634" name="矩形: 圆角 13"/>
          <p:cNvSpPr/>
          <p:nvPr/>
        </p:nvSpPr>
        <p:spPr>
          <a:xfrm>
            <a:off x="4694145" y="1615312"/>
            <a:ext cx="3198248" cy="5242688"/>
          </a:xfrm>
          <a:prstGeom prst="roundRect">
            <a:avLst>
              <a:gd name="adj" fmla="val 4724"/>
            </a:avLst>
          </a:prstGeom>
          <a:solidFill>
            <a:schemeClr val="bg1"/>
          </a:solidFill>
          <a:ln>
            <a:noFill/>
          </a:ln>
          <a:effectLst>
            <a:outerShdw blurRad="254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800" dirty="0">
                <a:latin typeface="+mn-ea"/>
                <a:sym typeface="+mn-ea"/>
              </a:rPr>
              <a:t>It is known as "Forest University". The school has a complete teaching and research support system and complete public service facilities.</a:t>
            </a:r>
          </a:p>
          <a:p>
            <a:r>
              <a:rPr lang="en-US" altLang="zh-CN" sz="1800" dirty="0">
                <a:latin typeface="+mn-ea"/>
                <a:sym typeface="+mn-ea"/>
              </a:rPr>
              <a:t>The campus covers an area of more than 7000 mu, with verdant trees, green grass, elegant environment, beautiful scenery and 72% green coverage. </a:t>
            </a:r>
            <a:endParaRPr lang="zh-CN" altLang="en-US" sz="1800" dirty="0"/>
          </a:p>
        </p:txBody>
      </p:sp>
      <p:sp>
        <p:nvSpPr>
          <p:cNvPr id="1048635" name="矩形: 圆角 14"/>
          <p:cNvSpPr/>
          <p:nvPr/>
        </p:nvSpPr>
        <p:spPr>
          <a:xfrm>
            <a:off x="8640740" y="1615312"/>
            <a:ext cx="3198248" cy="5242688"/>
          </a:xfrm>
          <a:prstGeom prst="roundRect">
            <a:avLst>
              <a:gd name="adj" fmla="val 4724"/>
            </a:avLst>
          </a:prstGeom>
          <a:solidFill>
            <a:schemeClr val="bg1"/>
          </a:solidFill>
          <a:ln>
            <a:noFill/>
          </a:ln>
          <a:effectLst>
            <a:outerShdw blurRad="254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8636" name="圆角矩形 7"/>
          <p:cNvSpPr/>
          <p:nvPr/>
        </p:nvSpPr>
        <p:spPr>
          <a:xfrm>
            <a:off x="8630107" y="1600909"/>
            <a:ext cx="3198248" cy="2103336"/>
          </a:xfrm>
          <a:prstGeom prst="roundRect">
            <a:avLst>
              <a:gd name="adj" fmla="val 8889"/>
            </a:avLst>
          </a:prstGeom>
          <a:blipFill rotWithShape="1"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048637" name="圆角矩形 9"/>
          <p:cNvSpPr/>
          <p:nvPr/>
        </p:nvSpPr>
        <p:spPr>
          <a:xfrm>
            <a:off x="4694144" y="1600908"/>
            <a:ext cx="3208881" cy="2103335"/>
          </a:xfrm>
          <a:prstGeom prst="roundRect">
            <a:avLst>
              <a:gd name="adj" fmla="val 8889"/>
            </a:avLst>
          </a:prstGeom>
          <a:blipFill rotWithShape="1">
            <a:blip r:embed="rId4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048638" name="圆角矩形 8"/>
          <p:cNvSpPr/>
          <p:nvPr/>
        </p:nvSpPr>
        <p:spPr>
          <a:xfrm>
            <a:off x="720312" y="1600908"/>
            <a:ext cx="3198248" cy="2081046"/>
          </a:xfrm>
          <a:prstGeom prst="roundRect">
            <a:avLst>
              <a:gd name="adj" fmla="val 8889"/>
            </a:avLst>
          </a:prstGeom>
          <a:blipFill rotWithShape="1">
            <a:blip r:embed="rId5">
              <a:duotone>
                <a:prstClr val="black"/>
                <a:schemeClr val="accent1">
                  <a:lumMod val="40000"/>
                  <a:lumOff val="60000"/>
                  <a:tint val="45000"/>
                  <a:satMod val="400000"/>
                </a:schemeClr>
              </a:duotone>
            </a:blip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048639" name="矩形: 圆角 17"/>
          <p:cNvSpPr/>
          <p:nvPr/>
        </p:nvSpPr>
        <p:spPr>
          <a:xfrm>
            <a:off x="1482318" y="3438237"/>
            <a:ext cx="1728711" cy="49911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27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成果总结</a:t>
            </a:r>
          </a:p>
        </p:txBody>
      </p:sp>
      <p:sp>
        <p:nvSpPr>
          <p:cNvPr id="1048640" name="矩形: 圆角 18"/>
          <p:cNvSpPr/>
          <p:nvPr/>
        </p:nvSpPr>
        <p:spPr>
          <a:xfrm>
            <a:off x="5428913" y="3469091"/>
            <a:ext cx="1728711" cy="49911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27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不足与改进</a:t>
            </a:r>
          </a:p>
        </p:txBody>
      </p:sp>
      <p:sp>
        <p:nvSpPr>
          <p:cNvPr id="1048641" name="矩形: 圆角 19"/>
          <p:cNvSpPr/>
          <p:nvPr/>
        </p:nvSpPr>
        <p:spPr>
          <a:xfrm>
            <a:off x="9205392" y="3421177"/>
            <a:ext cx="2068942" cy="49911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27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AI</a:t>
            </a:r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工具使用说明</a:t>
            </a:r>
          </a:p>
        </p:txBody>
      </p:sp>
      <p:sp>
        <p:nvSpPr>
          <p:cNvPr id="1048642" name="文本框 5"/>
          <p:cNvSpPr txBox="1"/>
          <p:nvPr/>
        </p:nvSpPr>
        <p:spPr>
          <a:xfrm>
            <a:off x="854204" y="4031652"/>
            <a:ext cx="29849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完成目标：</a:t>
            </a:r>
            <a:r>
              <a:rPr lang="zh-CN" altLang="en-US" sz="2400" dirty="0"/>
              <a:t>实现全部核心功能，</a:t>
            </a:r>
            <a:r>
              <a:rPr lang="en-US" altLang="zh-CN" sz="2400" dirty="0"/>
              <a:t>Web </a:t>
            </a:r>
            <a:r>
              <a:rPr lang="zh-CN" altLang="en-US" sz="2400" dirty="0"/>
              <a:t>版本可直接部署使用。</a:t>
            </a:r>
          </a:p>
          <a:p>
            <a:r>
              <a:rPr lang="zh-CN" altLang="en-US" sz="2400" b="1" dirty="0"/>
              <a:t>技术掌握：</a:t>
            </a:r>
            <a:r>
              <a:rPr lang="zh-CN" altLang="en-US" sz="2400" dirty="0"/>
              <a:t>团队成员理解随机算法、界面开发及数据存储逻辑。</a:t>
            </a:r>
          </a:p>
        </p:txBody>
      </p:sp>
      <p:sp>
        <p:nvSpPr>
          <p:cNvPr id="1048643" name="文本框 21"/>
          <p:cNvSpPr txBox="1"/>
          <p:nvPr/>
        </p:nvSpPr>
        <p:spPr>
          <a:xfrm>
            <a:off x="4800799" y="4031651"/>
            <a:ext cx="29849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b="1" dirty="0"/>
              <a:t>不足：</a:t>
            </a:r>
            <a:r>
              <a:rPr lang="zh-CN" altLang="en-US" sz="2100" dirty="0"/>
              <a:t>词库规模有限，缺乏 </a:t>
            </a:r>
            <a:r>
              <a:rPr lang="en-US" altLang="zh-CN" sz="2100" dirty="0"/>
              <a:t>AI </a:t>
            </a:r>
            <a:r>
              <a:rPr lang="zh-CN" altLang="en-US" sz="2100" dirty="0"/>
              <a:t>深度学习模型（如 </a:t>
            </a:r>
            <a:r>
              <a:rPr lang="en-US" altLang="zh-CN" sz="2100" dirty="0"/>
              <a:t>LSTM</a:t>
            </a:r>
            <a:r>
              <a:rPr lang="zh-CN" altLang="en-US" sz="2100" dirty="0"/>
              <a:t>）生成原创名字。</a:t>
            </a:r>
          </a:p>
          <a:p>
            <a:r>
              <a:rPr lang="zh-CN" altLang="en-US" sz="2100" b="1" dirty="0"/>
              <a:t>改进方向：</a:t>
            </a:r>
            <a:r>
              <a:rPr lang="zh-CN" altLang="en-US" sz="2100" dirty="0"/>
              <a:t>接入预训练语言模型（如 </a:t>
            </a:r>
            <a:r>
              <a:rPr lang="en-US" altLang="zh-CN" sz="2100" dirty="0"/>
              <a:t>GPT</a:t>
            </a:r>
            <a:r>
              <a:rPr lang="zh-CN" altLang="en-US" sz="2100" dirty="0"/>
              <a:t>），提升名字的独特性和风格一致性。</a:t>
            </a:r>
          </a:p>
        </p:txBody>
      </p:sp>
      <p:sp>
        <p:nvSpPr>
          <p:cNvPr id="1048644" name="文本框 22"/>
          <p:cNvSpPr txBox="1"/>
          <p:nvPr/>
        </p:nvSpPr>
        <p:spPr>
          <a:xfrm>
            <a:off x="8747394" y="4031651"/>
            <a:ext cx="29849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使用场景：</a:t>
            </a:r>
            <a:r>
              <a:rPr lang="zh-CN" altLang="en-US" sz="2400" dirty="0"/>
              <a:t>代码调试（如 </a:t>
            </a:r>
            <a:r>
              <a:rPr lang="en-US" altLang="zh-CN" sz="2400" dirty="0" err="1"/>
              <a:t>Tkinter</a:t>
            </a:r>
            <a:r>
              <a:rPr lang="en-US" altLang="zh-CN" sz="2400" dirty="0"/>
              <a:t> </a:t>
            </a:r>
            <a:r>
              <a:rPr lang="zh-CN" altLang="en-US" sz="2400" dirty="0"/>
              <a:t>界面布局）、报告撰写思路。</a:t>
            </a:r>
          </a:p>
          <a:p>
            <a:r>
              <a:rPr lang="zh-CN" altLang="en-US" sz="2400" b="1" dirty="0"/>
              <a:t>关键 </a:t>
            </a:r>
            <a:r>
              <a:rPr lang="en-US" altLang="zh-CN" sz="2400" b="1" dirty="0"/>
              <a:t>Prompt</a:t>
            </a:r>
            <a:r>
              <a:rPr lang="zh-CN" altLang="en-US" sz="2400" b="1" dirty="0"/>
              <a:t>：</a:t>
            </a:r>
            <a:r>
              <a:rPr lang="zh-CN" altLang="en-US" sz="2400" dirty="0"/>
              <a:t>“如何用 </a:t>
            </a:r>
            <a:r>
              <a:rPr lang="en-US" altLang="zh-CN" sz="2400" dirty="0"/>
              <a:t>Flask </a:t>
            </a:r>
            <a:r>
              <a:rPr lang="zh-CN" altLang="en-US" sz="2400" dirty="0"/>
              <a:t>实现 </a:t>
            </a:r>
            <a:r>
              <a:rPr lang="en-US" altLang="zh-CN" sz="2400" dirty="0"/>
              <a:t>Web </a:t>
            </a:r>
            <a:r>
              <a:rPr lang="zh-CN" altLang="en-US" sz="2400" dirty="0"/>
              <a:t>界面的数据交互？”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8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8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48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48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48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48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6" grpId="0" bldLvl="0" animBg="1"/>
      <p:bldP spid="1048637" grpId="0" bldLvl="0" animBg="1"/>
      <p:bldP spid="1048638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图片占位符 10"/>
          <p:cNvPicPr>
            <a:picLocks noChangeAspect="1"/>
          </p:cNvPicPr>
          <p:nvPr/>
        </p:nvPicPr>
        <p:blipFill rotWithShape="1">
          <a:blip r:embed="rId2"/>
          <a:srcRect l="19084" t="8356" r="1467" b="8356"/>
          <a:stretch>
            <a:fillRect/>
          </a:stretch>
        </p:blipFill>
        <p:spPr>
          <a:xfrm>
            <a:off x="0" y="0"/>
            <a:ext cx="7283115" cy="6858000"/>
          </a:xfrm>
          <a:prstGeom prst="rect">
            <a:avLst/>
          </a:prstGeom>
        </p:spPr>
      </p:pic>
      <p:sp>
        <p:nvSpPr>
          <p:cNvPr id="1048720" name="矩形 2"/>
          <p:cNvSpPr/>
          <p:nvPr/>
        </p:nvSpPr>
        <p:spPr>
          <a:xfrm>
            <a:off x="0" y="0"/>
            <a:ext cx="1218184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43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721" name="矩形 1"/>
          <p:cNvSpPr/>
          <p:nvPr/>
        </p:nvSpPr>
        <p:spPr>
          <a:xfrm>
            <a:off x="10160" y="-12700"/>
            <a:ext cx="12181840" cy="68707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  <a:alpha val="0"/>
                </a:schemeClr>
              </a:gs>
              <a:gs pos="67000">
                <a:schemeClr val="accent1">
                  <a:lumMod val="20000"/>
                  <a:lumOff val="80000"/>
                </a:schemeClr>
              </a:gs>
              <a:gs pos="99000">
                <a:schemeClr val="accent5">
                  <a:lumMod val="30000"/>
                  <a:lumOff val="70000"/>
                </a:schemeClr>
              </a:gs>
              <a:gs pos="100000">
                <a:schemeClr val="accent5">
                  <a:lumMod val="45000"/>
                  <a:lumOff val="5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6000" b="1" i="0" u="none" strike="noStrike" kern="1200" cap="none" spc="300" normalizeH="0" baseline="0" noProof="0" dirty="0">
              <a:ln>
                <a:noFill/>
              </a:ln>
              <a:solidFill>
                <a:srgbClr val="315682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97172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06186" y="0"/>
            <a:ext cx="3823147" cy="1292431"/>
          </a:xfrm>
          <a:prstGeom prst="rect">
            <a:avLst/>
          </a:prstGeom>
        </p:spPr>
      </p:pic>
      <p:sp>
        <p:nvSpPr>
          <p:cNvPr id="1048722" name="文本框 7"/>
          <p:cNvSpPr txBox="1"/>
          <p:nvPr/>
        </p:nvSpPr>
        <p:spPr>
          <a:xfrm>
            <a:off x="7499161" y="2616174"/>
            <a:ext cx="47690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spc="3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THANKS</a:t>
            </a:r>
            <a:endParaRPr lang="zh-CN" altLang="en-US" sz="8000" b="1" spc="300" dirty="0">
              <a:solidFill>
                <a:srgbClr val="31568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048725" name="矩形 12"/>
          <p:cNvSpPr/>
          <p:nvPr/>
        </p:nvSpPr>
        <p:spPr>
          <a:xfrm>
            <a:off x="7902843" y="3736738"/>
            <a:ext cx="5037196" cy="34544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pc="3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华中科技大学</a:t>
            </a:r>
            <a:r>
              <a:rPr lang="en-US" altLang="zh-CN" spc="3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2023</a:t>
            </a:r>
            <a:r>
              <a:rPr lang="zh-CN" altLang="en-US" spc="3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级  电气学院 </a:t>
            </a:r>
          </a:p>
        </p:txBody>
      </p:sp>
      <p:sp>
        <p:nvSpPr>
          <p:cNvPr id="1048726" name="文本框 14"/>
          <p:cNvSpPr txBox="1"/>
          <p:nvPr/>
        </p:nvSpPr>
        <p:spPr>
          <a:xfrm>
            <a:off x="8437956" y="6304362"/>
            <a:ext cx="6558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spc="1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明德厚学   求是创新</a:t>
            </a:r>
          </a:p>
        </p:txBody>
      </p:sp>
      <p:sp>
        <p:nvSpPr>
          <p:cNvPr id="3" name="文本框 9">
            <a:extLst>
              <a:ext uri="{FF2B5EF4-FFF2-40B4-BE49-F238E27FC236}">
                <a16:creationId xmlns:a16="http://schemas.microsoft.com/office/drawing/2014/main" id="{EBC4BEE7-855A-88CD-AF25-79BA994A887F}"/>
              </a:ext>
            </a:extLst>
          </p:cNvPr>
          <p:cNvSpPr txBox="1"/>
          <p:nvPr/>
        </p:nvSpPr>
        <p:spPr>
          <a:xfrm>
            <a:off x="6681413" y="3993163"/>
            <a:ext cx="5778614" cy="2345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spc="1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答辩小组：第三组</a:t>
            </a:r>
            <a:endParaRPr lang="en-US" altLang="zh-CN" sz="2000" spc="100" dirty="0">
              <a:solidFill>
                <a:srgbClr val="31568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spc="1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团队成员：康怡、谢欣瑶、马慧凌、肖骊璇</a:t>
            </a:r>
            <a:endParaRPr lang="en-US" altLang="zh-CN" sz="2000" spc="100" dirty="0">
              <a:solidFill>
                <a:srgbClr val="31568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spc="1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指导教师：郑玮</a:t>
            </a:r>
            <a:endParaRPr lang="en-US" altLang="zh-CN" sz="2000" spc="100" dirty="0">
              <a:solidFill>
                <a:srgbClr val="31568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spc="1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答辩学生：肖骊璇</a:t>
            </a:r>
            <a:endParaRPr lang="en-US" altLang="zh-CN" sz="2000" spc="100" dirty="0">
              <a:solidFill>
                <a:srgbClr val="31568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spc="1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日期：</a:t>
            </a:r>
            <a:r>
              <a:rPr lang="en-US" altLang="zh-CN" sz="2000" spc="1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2025</a:t>
            </a:r>
            <a:r>
              <a:rPr lang="zh-CN" altLang="en-US" sz="2000" spc="1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年</a:t>
            </a:r>
            <a:r>
              <a:rPr lang="en-US" altLang="zh-CN" sz="2000" spc="1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7</a:t>
            </a:r>
            <a:r>
              <a:rPr lang="zh-CN" altLang="en-US" sz="2000" spc="1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月</a:t>
            </a:r>
            <a:r>
              <a:rPr lang="en-US" altLang="zh-CN" sz="2000" spc="1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11</a:t>
            </a:r>
            <a:r>
              <a:rPr lang="zh-CN" altLang="en-US" sz="2000" spc="1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日</a:t>
            </a:r>
            <a:endParaRPr lang="zh-CN" altLang="en-US" sz="1600" spc="100" dirty="0">
              <a:solidFill>
                <a:srgbClr val="31568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4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59b77bab208b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84380" cy="685736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-36830"/>
            <a:ext cx="12211050" cy="6894830"/>
          </a:xfrm>
          <a:prstGeom prst="rect">
            <a:avLst/>
          </a:prstGeom>
          <a:gradFill>
            <a:gsLst>
              <a:gs pos="0">
                <a:schemeClr val="tx2">
                  <a:lumMod val="75000"/>
                  <a:lumOff val="25000"/>
                  <a:alpha val="0"/>
                </a:schemeClr>
              </a:gs>
              <a:gs pos="91000">
                <a:srgbClr val="BAD5E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 rot="5400000">
            <a:off x="-1520228" y="3336668"/>
            <a:ext cx="3952874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00" dirty="0">
                <a:solidFill>
                  <a:schemeClr val="bg1"/>
                </a:solidFill>
                <a:effectLst>
                  <a:outerShdw blurRad="381000" algn="ctr" rotWithShape="0">
                    <a:prstClr val="black">
                      <a:alpha val="25000"/>
                    </a:prstClr>
                  </a:outerShdw>
                </a:effectLst>
                <a:cs typeface="+mn-ea"/>
                <a:sym typeface="+mn-lt"/>
              </a:rPr>
              <a:t>DESIGNED BY IBOTU</a:t>
            </a:r>
          </a:p>
        </p:txBody>
      </p:sp>
      <p:sp>
        <p:nvSpPr>
          <p:cNvPr id="9" name="图文框 8"/>
          <p:cNvSpPr/>
          <p:nvPr/>
        </p:nvSpPr>
        <p:spPr>
          <a:xfrm>
            <a:off x="11296103" y="426488"/>
            <a:ext cx="517962" cy="517962"/>
          </a:xfrm>
          <a:prstGeom prst="frame">
            <a:avLst>
              <a:gd name="adj1" fmla="val 5842"/>
            </a:avLst>
          </a:prstGeom>
          <a:solidFill>
            <a:schemeClr val="accent1">
              <a:lumMod val="75000"/>
              <a:alpha val="30000"/>
            </a:schemeClr>
          </a:solidFill>
          <a:ln>
            <a:noFill/>
          </a:ln>
          <a:effectLst>
            <a:outerShdw blurRad="381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effectLst>
                <a:outerShdw blurRad="381000" algn="ctr" rotWithShape="0">
                  <a:prstClr val="black">
                    <a:alpha val="25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192360" y="467044"/>
            <a:ext cx="723900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>
                <a:solidFill>
                  <a:schemeClr val="accent1">
                    <a:lumMod val="75000"/>
                    <a:alpha val="50000"/>
                  </a:schemeClr>
                </a:solidFill>
                <a:effectLst>
                  <a:outerShdw blurRad="381000" algn="ctr" rotWithShape="0">
                    <a:prstClr val="black">
                      <a:alpha val="25000"/>
                    </a:prstClr>
                  </a:outerShdw>
                </a:effectLst>
                <a:cs typeface="+mn-ea"/>
                <a:sym typeface="+mn-lt"/>
              </a:rPr>
              <a:t>VITO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194051" y="651597"/>
            <a:ext cx="723900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>
                <a:solidFill>
                  <a:schemeClr val="accent1">
                    <a:lumMod val="75000"/>
                    <a:alpha val="50000"/>
                  </a:schemeClr>
                </a:solidFill>
                <a:effectLst>
                  <a:outerShdw blurRad="381000" algn="ctr" rotWithShape="0">
                    <a:prstClr val="black">
                      <a:alpha val="25000"/>
                    </a:prstClr>
                  </a:outerShdw>
                </a:effectLst>
                <a:cs typeface="+mn-ea"/>
                <a:sym typeface="+mn-lt"/>
              </a:rPr>
              <a:t>RAY</a:t>
            </a:r>
          </a:p>
        </p:txBody>
      </p:sp>
      <p:sp>
        <p:nvSpPr>
          <p:cNvPr id="12" name="矩形 11"/>
          <p:cNvSpPr/>
          <p:nvPr/>
        </p:nvSpPr>
        <p:spPr>
          <a:xfrm>
            <a:off x="405679" y="1011726"/>
            <a:ext cx="517962" cy="45719"/>
          </a:xfrm>
          <a:prstGeom prst="rect">
            <a:avLst/>
          </a:prstGeom>
          <a:gradFill>
            <a:gsLst>
              <a:gs pos="50000">
                <a:schemeClr val="accent1">
                  <a:lumMod val="75000"/>
                  <a:alpha val="27000"/>
                </a:schemeClr>
              </a:gs>
              <a:gs pos="0">
                <a:schemeClr val="bg1">
                  <a:lumMod val="95000"/>
                </a:schemeClr>
              </a:gs>
              <a:gs pos="100000">
                <a:schemeClr val="tx2">
                  <a:lumMod val="50000"/>
                  <a:lumOff val="50000"/>
                </a:schemeClr>
              </a:gs>
            </a:gsLst>
            <a:lin ang="5400000" scaled="1"/>
          </a:gradFill>
          <a:ln>
            <a:noFill/>
          </a:ln>
          <a:effectLst>
            <a:outerShdw blurRad="381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effectLst>
                <a:outerShdw blurRad="381000" algn="ctr" rotWithShape="0">
                  <a:prstClr val="black">
                    <a:alpha val="25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20843" y="426488"/>
            <a:ext cx="1060425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1" dirty="0">
                <a:solidFill>
                  <a:schemeClr val="accent1">
                    <a:lumMod val="75000"/>
                    <a:alpha val="50000"/>
                  </a:schemeClr>
                </a:solidFill>
                <a:effectLst>
                  <a:outerShdw blurRad="381000" algn="ctr" rotWithShape="0">
                    <a:prstClr val="black">
                      <a:alpha val="25000"/>
                    </a:prstClr>
                  </a:outerShdw>
                </a:effectLst>
                <a:cs typeface="+mn-ea"/>
                <a:sym typeface="+mn-lt"/>
              </a:rPr>
              <a:t>HEY</a:t>
            </a:r>
          </a:p>
          <a:p>
            <a:pPr>
              <a:lnSpc>
                <a:spcPct val="120000"/>
              </a:lnSpc>
            </a:pPr>
            <a:r>
              <a:rPr lang="en-US" altLang="zh-CN" sz="1200" b="1" dirty="0">
                <a:solidFill>
                  <a:schemeClr val="accent1">
                    <a:lumMod val="75000"/>
                    <a:alpha val="50000"/>
                  </a:schemeClr>
                </a:solidFill>
                <a:effectLst>
                  <a:outerShdw blurRad="381000" algn="ctr" rotWithShape="0">
                    <a:prstClr val="black">
                      <a:alpha val="25000"/>
                    </a:prstClr>
                  </a:outerShdw>
                </a:effectLst>
                <a:cs typeface="+mn-ea"/>
                <a:sym typeface="+mn-lt"/>
              </a:rPr>
              <a:t>WAKE UP!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00078" y="5610246"/>
            <a:ext cx="1060426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1" dirty="0">
                <a:solidFill>
                  <a:schemeClr val="bg1"/>
                </a:solidFill>
                <a:effectLst>
                  <a:outerShdw blurRad="381000" algn="ctr" rotWithShape="0">
                    <a:prstClr val="black">
                      <a:alpha val="25000"/>
                    </a:prstClr>
                  </a:outerShdw>
                </a:effectLst>
                <a:cs typeface="+mn-ea"/>
                <a:sym typeface="+mn-lt"/>
              </a:rPr>
              <a:t>DO SOME</a:t>
            </a:r>
          </a:p>
          <a:p>
            <a:pPr>
              <a:lnSpc>
                <a:spcPct val="120000"/>
              </a:lnSpc>
            </a:pPr>
            <a:r>
              <a:rPr lang="en-US" altLang="zh-CN" sz="1200" b="1" dirty="0">
                <a:solidFill>
                  <a:schemeClr val="bg1"/>
                </a:solidFill>
                <a:effectLst>
                  <a:outerShdw blurRad="381000" algn="ctr" rotWithShape="0">
                    <a:prstClr val="black">
                      <a:alpha val="25000"/>
                    </a:prstClr>
                  </a:outerShdw>
                </a:effectLst>
                <a:cs typeface="+mn-ea"/>
                <a:sym typeface="+mn-lt"/>
              </a:rPr>
              <a:t>THINGS!</a:t>
            </a:r>
            <a:endParaRPr lang="zh-CN" altLang="en-US" sz="1200" b="1" dirty="0">
              <a:solidFill>
                <a:schemeClr val="bg1"/>
              </a:solidFill>
              <a:effectLst>
                <a:outerShdw blurRad="381000" algn="ctr" rotWithShape="0">
                  <a:prstClr val="black">
                    <a:alpha val="25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334115" y="5721985"/>
            <a:ext cx="440690" cy="76200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  <a:effectLst>
            <a:outerShdw blurRad="381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/>
              </a:solidFill>
              <a:effectLst>
                <a:outerShdw blurRad="381000" algn="ctr" rotWithShape="0">
                  <a:prstClr val="black">
                    <a:alpha val="25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 rot="5400000">
            <a:off x="9745942" y="3336668"/>
            <a:ext cx="3952874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00" dirty="0">
                <a:solidFill>
                  <a:schemeClr val="bg1"/>
                </a:solidFill>
                <a:effectLst>
                  <a:outerShdw blurRad="381000" algn="ctr" rotWithShape="0">
                    <a:prstClr val="black">
                      <a:alpha val="25000"/>
                    </a:prstClr>
                  </a:outerShdw>
                </a:effectLst>
                <a:cs typeface="+mn-ea"/>
                <a:sym typeface="+mn-lt"/>
              </a:rPr>
              <a:t>DESIGNED BY IBOTU</a:t>
            </a:r>
          </a:p>
        </p:txBody>
      </p:sp>
      <p:sp>
        <p:nvSpPr>
          <p:cNvPr id="28" name="矩形 27"/>
          <p:cNvSpPr/>
          <p:nvPr/>
        </p:nvSpPr>
        <p:spPr>
          <a:xfrm>
            <a:off x="4331970" y="1285875"/>
            <a:ext cx="3501390" cy="796290"/>
          </a:xfrm>
          <a:prstGeom prst="rect">
            <a:avLst/>
          </a:prstGeom>
          <a:noFill/>
          <a:ln w="63500" cmpd="sng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165725" y="1329816"/>
            <a:ext cx="19227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b="1" dirty="0">
                <a:solidFill>
                  <a:srgbClr val="30557F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+mn-ea"/>
                <a:sym typeface="+mn-lt"/>
              </a:rPr>
              <a:t>目录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1122416" y="2491849"/>
            <a:ext cx="9668140" cy="2083962"/>
            <a:chOff x="3072" y="4329"/>
            <a:chExt cx="13921" cy="2877"/>
          </a:xfrm>
        </p:grpSpPr>
        <p:grpSp>
          <p:nvGrpSpPr>
            <p:cNvPr id="3" name="组合 2"/>
            <p:cNvGrpSpPr/>
            <p:nvPr/>
          </p:nvGrpSpPr>
          <p:grpSpPr>
            <a:xfrm>
              <a:off x="3072" y="4404"/>
              <a:ext cx="1347" cy="1161"/>
              <a:chOff x="1728074" y="2700338"/>
              <a:chExt cx="855106" cy="736995"/>
            </a:xfrm>
          </p:grpSpPr>
          <p:grpSp>
            <p:nvGrpSpPr>
              <p:cNvPr id="18" name="组合 17"/>
              <p:cNvGrpSpPr/>
              <p:nvPr/>
            </p:nvGrpSpPr>
            <p:grpSpPr>
              <a:xfrm rot="10800000">
                <a:off x="1787130" y="2700338"/>
                <a:ext cx="736995" cy="736995"/>
                <a:chOff x="1448992" y="2928938"/>
                <a:chExt cx="733425" cy="733425"/>
              </a:xfrm>
            </p:grpSpPr>
            <p:sp>
              <p:nvSpPr>
                <p:cNvPr id="21" name="椭圆 20"/>
                <p:cNvSpPr/>
                <p:nvPr/>
              </p:nvSpPr>
              <p:spPr>
                <a:xfrm>
                  <a:off x="1520430" y="3000376"/>
                  <a:ext cx="590550" cy="590550"/>
                </a:xfrm>
                <a:prstGeom prst="ellipse">
                  <a:avLst/>
                </a:prstGeom>
                <a:noFill/>
                <a:ln w="1270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93000">
                        <a:schemeClr val="accent1">
                          <a:lumMod val="30000"/>
                          <a:lumOff val="70000"/>
                          <a:alpha val="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3" name="椭圆 22"/>
                <p:cNvSpPr/>
                <p:nvPr/>
              </p:nvSpPr>
              <p:spPr>
                <a:xfrm rot="10800000">
                  <a:off x="1448992" y="2928938"/>
                  <a:ext cx="733425" cy="733425"/>
                </a:xfrm>
                <a:prstGeom prst="ellipse">
                  <a:avLst/>
                </a:prstGeom>
                <a:noFill/>
                <a:ln w="1270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93000">
                        <a:schemeClr val="accent1">
                          <a:lumMod val="30000"/>
                          <a:lumOff val="70000"/>
                          <a:alpha val="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4" name="文本框 23"/>
              <p:cNvSpPr txBox="1"/>
              <p:nvPr/>
            </p:nvSpPr>
            <p:spPr>
              <a:xfrm>
                <a:off x="1728074" y="2837169"/>
                <a:ext cx="855106" cy="458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>
                    <a:solidFill>
                      <a:srgbClr val="30557F"/>
                    </a:solidFill>
                    <a:cs typeface="+mn-ea"/>
                    <a:sym typeface="+mn-lt"/>
                  </a:rPr>
                  <a:t>01</a:t>
                </a:r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10582" y="4329"/>
              <a:ext cx="1347" cy="1161"/>
              <a:chOff x="1728074" y="2700338"/>
              <a:chExt cx="855106" cy="736995"/>
            </a:xfrm>
          </p:grpSpPr>
          <p:grpSp>
            <p:nvGrpSpPr>
              <p:cNvPr id="50" name="组合 49"/>
              <p:cNvGrpSpPr/>
              <p:nvPr/>
            </p:nvGrpSpPr>
            <p:grpSpPr>
              <a:xfrm rot="10800000">
                <a:off x="1787130" y="2700338"/>
                <a:ext cx="736995" cy="736995"/>
                <a:chOff x="1448992" y="2928938"/>
                <a:chExt cx="733425" cy="733425"/>
              </a:xfrm>
            </p:grpSpPr>
            <p:sp>
              <p:nvSpPr>
                <p:cNvPr id="52" name="椭圆 51"/>
                <p:cNvSpPr/>
                <p:nvPr/>
              </p:nvSpPr>
              <p:spPr>
                <a:xfrm>
                  <a:off x="1520430" y="3000376"/>
                  <a:ext cx="590550" cy="590550"/>
                </a:xfrm>
                <a:prstGeom prst="ellipse">
                  <a:avLst/>
                </a:prstGeom>
                <a:noFill/>
                <a:ln w="1270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93000">
                        <a:schemeClr val="accent1">
                          <a:lumMod val="30000"/>
                          <a:lumOff val="70000"/>
                          <a:alpha val="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53" name="椭圆 52"/>
                <p:cNvSpPr/>
                <p:nvPr/>
              </p:nvSpPr>
              <p:spPr>
                <a:xfrm rot="10800000">
                  <a:off x="1448992" y="2928938"/>
                  <a:ext cx="733425" cy="733425"/>
                </a:xfrm>
                <a:prstGeom prst="ellipse">
                  <a:avLst/>
                </a:prstGeom>
                <a:noFill/>
                <a:ln w="1270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93000">
                        <a:schemeClr val="accent1">
                          <a:lumMod val="30000"/>
                          <a:lumOff val="70000"/>
                          <a:alpha val="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51" name="文本框 50"/>
              <p:cNvSpPr txBox="1"/>
              <p:nvPr/>
            </p:nvSpPr>
            <p:spPr>
              <a:xfrm>
                <a:off x="1728074" y="2837169"/>
                <a:ext cx="855106" cy="458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>
                    <a:solidFill>
                      <a:srgbClr val="30557F"/>
                    </a:solidFill>
                    <a:cs typeface="+mn-ea"/>
                    <a:sym typeface="+mn-lt"/>
                  </a:rPr>
                  <a:t>02</a:t>
                </a: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3072" y="6024"/>
              <a:ext cx="1347" cy="1161"/>
              <a:chOff x="1728074" y="2700338"/>
              <a:chExt cx="855106" cy="736995"/>
            </a:xfrm>
          </p:grpSpPr>
          <p:grpSp>
            <p:nvGrpSpPr>
              <p:cNvPr id="59" name="组合 58"/>
              <p:cNvGrpSpPr/>
              <p:nvPr/>
            </p:nvGrpSpPr>
            <p:grpSpPr>
              <a:xfrm rot="10800000">
                <a:off x="1787130" y="2700338"/>
                <a:ext cx="736995" cy="736995"/>
                <a:chOff x="1448992" y="2928938"/>
                <a:chExt cx="733425" cy="733425"/>
              </a:xfrm>
            </p:grpSpPr>
            <p:sp>
              <p:nvSpPr>
                <p:cNvPr id="61" name="椭圆 60"/>
                <p:cNvSpPr/>
                <p:nvPr/>
              </p:nvSpPr>
              <p:spPr>
                <a:xfrm>
                  <a:off x="1520430" y="3000376"/>
                  <a:ext cx="590550" cy="590550"/>
                </a:xfrm>
                <a:prstGeom prst="ellipse">
                  <a:avLst/>
                </a:prstGeom>
                <a:noFill/>
                <a:ln w="1270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93000">
                        <a:schemeClr val="accent1">
                          <a:lumMod val="30000"/>
                          <a:lumOff val="70000"/>
                          <a:alpha val="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62" name="椭圆 61"/>
                <p:cNvSpPr/>
                <p:nvPr/>
              </p:nvSpPr>
              <p:spPr>
                <a:xfrm rot="10800000">
                  <a:off x="1448992" y="2928938"/>
                  <a:ext cx="733425" cy="733425"/>
                </a:xfrm>
                <a:prstGeom prst="ellipse">
                  <a:avLst/>
                </a:prstGeom>
                <a:noFill/>
                <a:ln w="1270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93000">
                        <a:schemeClr val="accent1">
                          <a:lumMod val="30000"/>
                          <a:lumOff val="70000"/>
                          <a:alpha val="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60" name="文本框 59"/>
              <p:cNvSpPr txBox="1"/>
              <p:nvPr/>
            </p:nvSpPr>
            <p:spPr>
              <a:xfrm>
                <a:off x="1728074" y="2837169"/>
                <a:ext cx="855106" cy="458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>
                    <a:solidFill>
                      <a:srgbClr val="30557F"/>
                    </a:solidFill>
                    <a:cs typeface="+mn-ea"/>
                    <a:sym typeface="+mn-lt"/>
                  </a:rPr>
                  <a:t>03</a:t>
                </a:r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>
              <a:off x="10556" y="6045"/>
              <a:ext cx="1347" cy="1161"/>
              <a:chOff x="1728025" y="2700338"/>
              <a:chExt cx="855106" cy="736995"/>
            </a:xfrm>
          </p:grpSpPr>
          <p:grpSp>
            <p:nvGrpSpPr>
              <p:cNvPr id="68" name="组合 67"/>
              <p:cNvGrpSpPr/>
              <p:nvPr/>
            </p:nvGrpSpPr>
            <p:grpSpPr>
              <a:xfrm rot="10800000">
                <a:off x="1787130" y="2700338"/>
                <a:ext cx="736995" cy="736995"/>
                <a:chOff x="1448992" y="2928938"/>
                <a:chExt cx="733425" cy="733425"/>
              </a:xfrm>
            </p:grpSpPr>
            <p:sp>
              <p:nvSpPr>
                <p:cNvPr id="70" name="椭圆 69"/>
                <p:cNvSpPr/>
                <p:nvPr/>
              </p:nvSpPr>
              <p:spPr>
                <a:xfrm>
                  <a:off x="1520430" y="3000376"/>
                  <a:ext cx="590550" cy="590550"/>
                </a:xfrm>
                <a:prstGeom prst="ellipse">
                  <a:avLst/>
                </a:prstGeom>
                <a:noFill/>
                <a:ln w="1270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93000">
                        <a:schemeClr val="accent1">
                          <a:lumMod val="30000"/>
                          <a:lumOff val="70000"/>
                          <a:alpha val="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71" name="椭圆 70"/>
                <p:cNvSpPr/>
                <p:nvPr/>
              </p:nvSpPr>
              <p:spPr>
                <a:xfrm rot="10800000">
                  <a:off x="1448992" y="2928938"/>
                  <a:ext cx="733425" cy="733425"/>
                </a:xfrm>
                <a:prstGeom prst="ellipse">
                  <a:avLst/>
                </a:prstGeom>
                <a:noFill/>
                <a:ln w="1270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93000">
                        <a:schemeClr val="accent1">
                          <a:lumMod val="30000"/>
                          <a:lumOff val="70000"/>
                          <a:alpha val="0"/>
                        </a:schemeClr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69" name="文本框 68"/>
              <p:cNvSpPr txBox="1"/>
              <p:nvPr/>
            </p:nvSpPr>
            <p:spPr>
              <a:xfrm>
                <a:off x="1728025" y="2837169"/>
                <a:ext cx="855106" cy="458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>
                    <a:solidFill>
                      <a:srgbClr val="30557F"/>
                    </a:solidFill>
                    <a:cs typeface="+mn-ea"/>
                    <a:sym typeface="+mn-lt"/>
                  </a:rPr>
                  <a:t>04</a:t>
                </a:r>
              </a:p>
            </p:txBody>
          </p:sp>
        </p:grpSp>
        <p:sp>
          <p:nvSpPr>
            <p:cNvPr id="72" name="矩形 71"/>
            <p:cNvSpPr/>
            <p:nvPr/>
          </p:nvSpPr>
          <p:spPr>
            <a:xfrm>
              <a:off x="5021" y="4997"/>
              <a:ext cx="291" cy="4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en-US" altLang="zh-CN" sz="1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11939" y="5005"/>
              <a:ext cx="291" cy="4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en-US" altLang="zh-CN" sz="1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5051" y="6656"/>
              <a:ext cx="291" cy="4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en-US" altLang="zh-CN" sz="1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11964" y="6626"/>
              <a:ext cx="291" cy="4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en-US" altLang="zh-CN" sz="1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021" y="4404"/>
              <a:ext cx="3999" cy="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800" dirty="0">
                  <a:solidFill>
                    <a:srgbClr val="30557F"/>
                  </a:solidFill>
                  <a:effectLst/>
                  <a:latin typeface="华文楷体" panose="02010600040101010101" pitchFamily="2" charset="-122"/>
                  <a:ea typeface="华文楷体" panose="02010600040101010101" pitchFamily="2" charset="-122"/>
                  <a:cs typeface="+mn-ea"/>
                  <a:sym typeface="+mn-lt"/>
                </a:rPr>
                <a:t>项目背景与目标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1903" y="4404"/>
              <a:ext cx="5090" cy="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800" dirty="0">
                  <a:solidFill>
                    <a:srgbClr val="30557F"/>
                  </a:solidFill>
                  <a:effectLst/>
                  <a:latin typeface="华文楷体" panose="02010600040101010101" pitchFamily="2" charset="-122"/>
                  <a:ea typeface="华文楷体" panose="02010600040101010101" pitchFamily="2" charset="-122"/>
                  <a:cs typeface="+mn-ea"/>
                  <a:sym typeface="+mn-lt"/>
                </a:rPr>
                <a:t>团队分工与开发过程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051" y="6024"/>
              <a:ext cx="5361" cy="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800" dirty="0">
                  <a:solidFill>
                    <a:srgbClr val="30557F"/>
                  </a:solidFill>
                  <a:effectLst/>
                  <a:latin typeface="华文楷体" panose="02010600040101010101" pitchFamily="2" charset="-122"/>
                  <a:ea typeface="华文楷体" panose="02010600040101010101" pitchFamily="2" charset="-122"/>
                  <a:cs typeface="+mn-ea"/>
                  <a:sym typeface="+mn-lt"/>
                </a:rPr>
                <a:t>技术路线与实现方案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1929" y="6045"/>
              <a:ext cx="3645" cy="7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800" dirty="0">
                  <a:solidFill>
                    <a:srgbClr val="30557F"/>
                  </a:solidFill>
                  <a:effectLst/>
                  <a:latin typeface="华文楷体" panose="02010600040101010101" pitchFamily="2" charset="-122"/>
                  <a:ea typeface="华文楷体" panose="02010600040101010101" pitchFamily="2" charset="-122"/>
                  <a:cs typeface="+mn-ea"/>
                  <a:sym typeface="+mn-lt"/>
                </a:rPr>
                <a:t>功能展示</a:t>
              </a:r>
            </a:p>
          </p:txBody>
        </p:sp>
      </p:grpSp>
      <p:sp>
        <p:nvSpPr>
          <p:cNvPr id="65" name="椭圆 64">
            <a:extLst>
              <a:ext uri="{FF2B5EF4-FFF2-40B4-BE49-F238E27FC236}">
                <a16:creationId xmlns:a16="http://schemas.microsoft.com/office/drawing/2014/main" id="{049E1587-59E9-3EB2-91FB-1720FC70229B}"/>
              </a:ext>
            </a:extLst>
          </p:cNvPr>
          <p:cNvSpPr/>
          <p:nvPr/>
        </p:nvSpPr>
        <p:spPr>
          <a:xfrm rot="10800000">
            <a:off x="3870710" y="5151787"/>
            <a:ext cx="593590" cy="593618"/>
          </a:xfrm>
          <a:prstGeom prst="ellipse">
            <a:avLst/>
          </a:prstGeom>
          <a:noFill/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93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ED355AD3-953E-47A7-AA6A-29BFE23A2BC3}"/>
              </a:ext>
            </a:extLst>
          </p:cNvPr>
          <p:cNvSpPr txBox="1"/>
          <p:nvPr/>
        </p:nvSpPr>
        <p:spPr>
          <a:xfrm>
            <a:off x="3660269" y="5236981"/>
            <a:ext cx="98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30557F"/>
                </a:solidFill>
                <a:cs typeface="+mn-ea"/>
                <a:sym typeface="+mn-lt"/>
              </a:rPr>
              <a:t>05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E4A2A4D-0021-F690-9818-D08A8B7509F0}"/>
              </a:ext>
            </a:extLst>
          </p:cNvPr>
          <p:cNvSpPr txBox="1"/>
          <p:nvPr/>
        </p:nvSpPr>
        <p:spPr>
          <a:xfrm>
            <a:off x="4835842" y="5254942"/>
            <a:ext cx="2539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solidFill>
                  <a:srgbClr val="30557F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+mn-ea"/>
                <a:sym typeface="+mn-lt"/>
              </a:rPr>
              <a:t>总结与反思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 bldLvl="0" animBg="1"/>
      <p:bldP spid="10" grpId="0"/>
      <p:bldP spid="11" grpId="0"/>
      <p:bldP spid="12" grpId="0" bldLvl="0" animBg="1"/>
      <p:bldP spid="13" grpId="0"/>
      <p:bldP spid="14" grpId="0"/>
      <p:bldP spid="16" grpId="0" bldLvl="0" animBg="1"/>
      <p:bldP spid="6" grpId="0"/>
      <p:bldP spid="28" grpId="0" bldLvl="0" animBg="1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矩形 6"/>
          <p:cNvSpPr/>
          <p:nvPr/>
        </p:nvSpPr>
        <p:spPr>
          <a:xfrm>
            <a:off x="387747" y="1460006"/>
            <a:ext cx="1452879" cy="13995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800" b="1" cap="none" spc="0" dirty="0">
                <a:ln w="0"/>
                <a:solidFill>
                  <a:schemeClr val="bg2">
                    <a:lumMod val="90000"/>
                  </a:schemeClr>
                </a:solidFill>
                <a:effectLst/>
              </a:rPr>
              <a:t>01</a:t>
            </a:r>
            <a:endParaRPr lang="zh-CN" altLang="en-US" sz="8800" b="1" cap="none" spc="0" dirty="0">
              <a:ln w="0"/>
              <a:solidFill>
                <a:schemeClr val="bg2">
                  <a:lumMod val="90000"/>
                </a:schemeClr>
              </a:solidFill>
              <a:effectLst/>
            </a:endParaRPr>
          </a:p>
        </p:txBody>
      </p:sp>
      <p:sp>
        <p:nvSpPr>
          <p:cNvPr id="1048618" name="文本框 8"/>
          <p:cNvSpPr txBox="1"/>
          <p:nvPr/>
        </p:nvSpPr>
        <p:spPr>
          <a:xfrm>
            <a:off x="387747" y="3110023"/>
            <a:ext cx="731599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6000" dirty="0">
                <a:blipFill dpi="0" rotWithShape="1">
                  <a:blip r:embed="rId2"/>
                  <a:srcRect/>
                  <a:tile tx="0" ty="0" sx="100000" sy="100000" flip="none" algn="br"/>
                </a:blip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项目背景与目标</a:t>
            </a:r>
          </a:p>
        </p:txBody>
      </p:sp>
      <p:cxnSp>
        <p:nvCxnSpPr>
          <p:cNvPr id="3145729" name="直接连接符 11"/>
          <p:cNvCxnSpPr>
            <a:cxnSpLocks/>
          </p:cNvCxnSpPr>
          <p:nvPr/>
        </p:nvCxnSpPr>
        <p:spPr>
          <a:xfrm>
            <a:off x="5708337" y="6050179"/>
            <a:ext cx="648366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45730" name="直接连接符 12"/>
          <p:cNvCxnSpPr>
            <a:cxnSpLocks/>
          </p:cNvCxnSpPr>
          <p:nvPr/>
        </p:nvCxnSpPr>
        <p:spPr>
          <a:xfrm>
            <a:off x="7495953" y="6544340"/>
            <a:ext cx="469604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45731" name="直接连接符 15"/>
          <p:cNvCxnSpPr>
            <a:cxnSpLocks/>
          </p:cNvCxnSpPr>
          <p:nvPr/>
        </p:nvCxnSpPr>
        <p:spPr>
          <a:xfrm>
            <a:off x="11710341" y="3"/>
            <a:ext cx="0" cy="68579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97159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072" y="1259712"/>
            <a:ext cx="4315611" cy="432170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63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85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2309 h 932312"/>
                <a:gd name="connsiteX1" fmla="*/ 914403 w 1778000"/>
                <a:gd name="connsiteY1" fmla="*/ 0 h 932312"/>
                <a:gd name="connsiteX2" fmla="*/ 1778000 w 1778000"/>
                <a:gd name="connsiteY2" fmla="*/ 976 h 932312"/>
                <a:gd name="connsiteX3" fmla="*/ 814919 w 1778000"/>
                <a:gd name="connsiteY3" fmla="*/ 932312 h 932312"/>
                <a:gd name="connsiteX4" fmla="*/ 0 w 1778000"/>
                <a:gd name="connsiteY4" fmla="*/ 932309 h 932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86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55" name="直接连接符 7"/>
          <p:cNvCxnSpPr>
            <a:cxnSpLocks/>
          </p:cNvCxnSpPr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87" name="文本框 11"/>
          <p:cNvSpPr txBox="1"/>
          <p:nvPr/>
        </p:nvSpPr>
        <p:spPr>
          <a:xfrm>
            <a:off x="707612" y="350241"/>
            <a:ext cx="6093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dirty="0">
                <a:blipFill dpi="0" rotWithShape="1">
                  <a:blip r:embed="rId3"/>
                  <a:srcRect/>
                  <a:tile tx="0" ty="0" sx="100000" sy="100000" flip="none" algn="br"/>
                </a:blip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项目背景与目标</a:t>
            </a:r>
          </a:p>
        </p:txBody>
      </p:sp>
      <p:graphicFrame>
        <p:nvGraphicFramePr>
          <p:cNvPr id="4194306" name="图表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7300852"/>
              </p:ext>
            </p:extLst>
          </p:nvPr>
        </p:nvGraphicFramePr>
        <p:xfrm>
          <a:off x="95993" y="1776835"/>
          <a:ext cx="3775146" cy="3585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64" name="组合 13"/>
          <p:cNvGrpSpPr/>
          <p:nvPr/>
        </p:nvGrpSpPr>
        <p:grpSpPr>
          <a:xfrm>
            <a:off x="3994796" y="1053371"/>
            <a:ext cx="2181844" cy="584775"/>
            <a:chOff x="745406" y="3857085"/>
            <a:chExt cx="894091" cy="584775"/>
          </a:xfrm>
        </p:grpSpPr>
        <p:sp>
          <p:nvSpPr>
            <p:cNvPr id="1048688" name="文本框 14"/>
            <p:cNvSpPr txBox="1"/>
            <p:nvPr/>
          </p:nvSpPr>
          <p:spPr>
            <a:xfrm>
              <a:off x="745406" y="3857085"/>
              <a:ext cx="3186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01</a:t>
              </a:r>
              <a:endParaRPr lang="zh-CN" altLang="en-US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48689" name="文本框 15"/>
            <p:cNvSpPr txBox="1"/>
            <p:nvPr/>
          </p:nvSpPr>
          <p:spPr>
            <a:xfrm>
              <a:off x="1011117" y="3970683"/>
              <a:ext cx="6283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spc="100" dirty="0">
                  <a:solidFill>
                    <a:srgbClr val="30557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选题依据</a:t>
              </a:r>
            </a:p>
          </p:txBody>
        </p:sp>
      </p:grpSp>
      <p:grpSp>
        <p:nvGrpSpPr>
          <p:cNvPr id="65" name="组合 12"/>
          <p:cNvGrpSpPr/>
          <p:nvPr/>
        </p:nvGrpSpPr>
        <p:grpSpPr>
          <a:xfrm>
            <a:off x="3994796" y="3108403"/>
            <a:ext cx="2181844" cy="584775"/>
            <a:chOff x="745406" y="3857085"/>
            <a:chExt cx="894091" cy="584775"/>
          </a:xfrm>
        </p:grpSpPr>
        <p:sp>
          <p:nvSpPr>
            <p:cNvPr id="1048690" name="文本框 16"/>
            <p:cNvSpPr txBox="1"/>
            <p:nvPr/>
          </p:nvSpPr>
          <p:spPr>
            <a:xfrm>
              <a:off x="745406" y="3857085"/>
              <a:ext cx="3186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02</a:t>
              </a:r>
              <a:endParaRPr lang="zh-CN" altLang="en-US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48691" name="文本框 18"/>
            <p:cNvSpPr txBox="1"/>
            <p:nvPr/>
          </p:nvSpPr>
          <p:spPr>
            <a:xfrm>
              <a:off x="1011117" y="3970683"/>
              <a:ext cx="6283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spc="100" dirty="0">
                  <a:solidFill>
                    <a:srgbClr val="30557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业界现状</a:t>
              </a:r>
            </a:p>
          </p:txBody>
        </p:sp>
      </p:grpSp>
      <p:grpSp>
        <p:nvGrpSpPr>
          <p:cNvPr id="66" name="组合 19"/>
          <p:cNvGrpSpPr/>
          <p:nvPr/>
        </p:nvGrpSpPr>
        <p:grpSpPr>
          <a:xfrm>
            <a:off x="3994796" y="4811526"/>
            <a:ext cx="2181844" cy="584775"/>
            <a:chOff x="745406" y="3857085"/>
            <a:chExt cx="894091" cy="584775"/>
          </a:xfrm>
        </p:grpSpPr>
        <p:sp>
          <p:nvSpPr>
            <p:cNvPr id="1048692" name="文本框 20"/>
            <p:cNvSpPr txBox="1"/>
            <p:nvPr/>
          </p:nvSpPr>
          <p:spPr>
            <a:xfrm>
              <a:off x="745406" y="3857085"/>
              <a:ext cx="3186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03</a:t>
              </a:r>
              <a:endParaRPr lang="zh-CN" altLang="en-US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48693" name="文本框 21"/>
            <p:cNvSpPr txBox="1"/>
            <p:nvPr/>
          </p:nvSpPr>
          <p:spPr>
            <a:xfrm>
              <a:off x="1011117" y="3970683"/>
              <a:ext cx="6283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spc="100" dirty="0">
                  <a:solidFill>
                    <a:srgbClr val="30557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项目目标</a:t>
              </a:r>
            </a:p>
          </p:txBody>
        </p:sp>
      </p:grpSp>
      <p:sp>
        <p:nvSpPr>
          <p:cNvPr id="1048694" name="文本框 5"/>
          <p:cNvSpPr txBox="1"/>
          <p:nvPr/>
        </p:nvSpPr>
        <p:spPr>
          <a:xfrm>
            <a:off x="4383608" y="1587866"/>
            <a:ext cx="78083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实际问题：创作（如小说、游戏设计）缺乏符合风格的人名 </a:t>
            </a:r>
            <a:r>
              <a:rPr lang="en-US" altLang="zh-CN" dirty="0"/>
              <a:t>/ </a:t>
            </a:r>
            <a:r>
              <a:rPr lang="zh-CN" altLang="en-US" dirty="0"/>
              <a:t>地名灵感，手动构思效率低。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意义：通过 </a:t>
            </a:r>
            <a:r>
              <a:rPr lang="en-US" altLang="zh-CN" dirty="0"/>
              <a:t>AI </a:t>
            </a:r>
            <a:r>
              <a:rPr lang="zh-CN" altLang="en-US" dirty="0"/>
              <a:t>辅助生成符合 “奇幻 </a:t>
            </a:r>
            <a:r>
              <a:rPr lang="en-US" altLang="zh-CN" dirty="0"/>
              <a:t>/ </a:t>
            </a:r>
            <a:r>
              <a:rPr lang="zh-CN" altLang="en-US" dirty="0"/>
              <a:t>科幻 </a:t>
            </a:r>
            <a:r>
              <a:rPr lang="en-US" altLang="zh-CN" dirty="0"/>
              <a:t>/ </a:t>
            </a:r>
            <a:r>
              <a:rPr lang="zh-CN" altLang="en-US" dirty="0"/>
              <a:t>古风” 等风格的名字，降低创作门槛。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用户：小说作者、游戏策划</a:t>
            </a:r>
          </a:p>
        </p:txBody>
      </p:sp>
      <p:sp>
        <p:nvSpPr>
          <p:cNvPr id="1048695" name="文本框 22"/>
          <p:cNvSpPr txBox="1"/>
          <p:nvPr/>
        </p:nvSpPr>
        <p:spPr>
          <a:xfrm>
            <a:off x="4383607" y="3640042"/>
            <a:ext cx="7996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现有工具局限：多为随机组合字符，缺乏风格一致性和含义关联。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本项目优势：结合风格化词库与语义关联，生成符合风格、有内涵的名字</a:t>
            </a:r>
          </a:p>
        </p:txBody>
      </p:sp>
      <p:sp>
        <p:nvSpPr>
          <p:cNvPr id="1048696" name="文本框 23"/>
          <p:cNvSpPr txBox="1"/>
          <p:nvPr/>
        </p:nvSpPr>
        <p:spPr>
          <a:xfrm>
            <a:off x="4383607" y="5362065"/>
            <a:ext cx="7186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核心目标：开发一款可运行的名字生成器，支持 “人名 </a:t>
            </a:r>
            <a:r>
              <a:rPr lang="en-US" altLang="zh-CN" dirty="0"/>
              <a:t>/ </a:t>
            </a:r>
            <a:r>
              <a:rPr lang="zh-CN" altLang="en-US" dirty="0"/>
              <a:t>地名</a:t>
            </a:r>
            <a:r>
              <a:rPr lang="en-US" altLang="zh-CN" dirty="0"/>
              <a:t>+</a:t>
            </a:r>
            <a:r>
              <a:rPr lang="zh-CN" altLang="en-US" dirty="0"/>
              <a:t>风格” 的组合生成。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附加目标：开发完整的一个</a:t>
            </a:r>
            <a:r>
              <a:rPr lang="en-US" altLang="zh-CN" dirty="0"/>
              <a:t>web </a:t>
            </a:r>
            <a:r>
              <a:rPr lang="zh-CN" altLang="en-US" dirty="0"/>
              <a:t>界面，提升用户体验。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图片 5"/>
          <p:cNvPicPr>
            <a:picLocks noChangeAspect="1"/>
          </p:cNvPicPr>
          <p:nvPr/>
        </p:nvPicPr>
        <p:blipFill rotWithShape="1">
          <a:blip r:embed="rId2"/>
          <a:srcRect l="23158" r="20741"/>
          <a:stretch>
            <a:fillRect/>
          </a:stretch>
        </p:blipFill>
        <p:spPr>
          <a:xfrm>
            <a:off x="6765146" y="1269000"/>
            <a:ext cx="4320000" cy="4320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  <p:sp>
        <p:nvSpPr>
          <p:cNvPr id="1048627" name="矩形 6"/>
          <p:cNvSpPr/>
          <p:nvPr/>
        </p:nvSpPr>
        <p:spPr>
          <a:xfrm>
            <a:off x="387747" y="1460006"/>
            <a:ext cx="1438214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800" b="1" cap="none" spc="0" dirty="0">
                <a:ln w="0"/>
                <a:solidFill>
                  <a:schemeClr val="bg2">
                    <a:lumMod val="90000"/>
                  </a:schemeClr>
                </a:solidFill>
                <a:effectLst/>
              </a:rPr>
              <a:t>02</a:t>
            </a:r>
            <a:endParaRPr lang="zh-CN" altLang="en-US" sz="8800" b="1" cap="none" spc="0" dirty="0">
              <a:ln w="0"/>
              <a:solidFill>
                <a:schemeClr val="bg2">
                  <a:lumMod val="90000"/>
                </a:schemeClr>
              </a:solidFill>
              <a:effectLst/>
            </a:endParaRPr>
          </a:p>
        </p:txBody>
      </p:sp>
      <p:sp>
        <p:nvSpPr>
          <p:cNvPr id="1048628" name="文本框 8"/>
          <p:cNvSpPr txBox="1"/>
          <p:nvPr/>
        </p:nvSpPr>
        <p:spPr>
          <a:xfrm>
            <a:off x="-154119" y="3151311"/>
            <a:ext cx="731599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6000" dirty="0">
                <a:blipFill dpi="0" rotWithShape="1">
                  <a:blip r:embed="rId3"/>
                  <a:srcRect/>
                  <a:tile tx="0" ty="0" sx="100000" sy="100000" flip="none" algn="tr"/>
                </a:blip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团队分工与开发过程</a:t>
            </a:r>
          </a:p>
        </p:txBody>
      </p:sp>
      <p:cxnSp>
        <p:nvCxnSpPr>
          <p:cNvPr id="3145734" name="直接连接符 11"/>
          <p:cNvCxnSpPr>
            <a:cxnSpLocks/>
          </p:cNvCxnSpPr>
          <p:nvPr/>
        </p:nvCxnSpPr>
        <p:spPr>
          <a:xfrm>
            <a:off x="5708337" y="6050179"/>
            <a:ext cx="648366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45735" name="直接连接符 12"/>
          <p:cNvCxnSpPr>
            <a:cxnSpLocks/>
          </p:cNvCxnSpPr>
          <p:nvPr/>
        </p:nvCxnSpPr>
        <p:spPr>
          <a:xfrm>
            <a:off x="7495953" y="6544340"/>
            <a:ext cx="469604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45736" name="直接连接符 15"/>
          <p:cNvCxnSpPr>
            <a:cxnSpLocks/>
          </p:cNvCxnSpPr>
          <p:nvPr/>
        </p:nvCxnSpPr>
        <p:spPr>
          <a:xfrm>
            <a:off x="11710341" y="3"/>
            <a:ext cx="0" cy="68579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97163" name="图片 2"/>
          <p:cNvPicPr>
            <a:picLocks noChangeAspect="1"/>
          </p:cNvPicPr>
          <p:nvPr/>
        </p:nvPicPr>
        <p:blipFill rotWithShape="1">
          <a:blip r:embed="rId3"/>
          <a:srcRect l="43805" t="98" r="1" b="-98"/>
          <a:stretch>
            <a:fillRect/>
          </a:stretch>
        </p:blipFill>
        <p:spPr>
          <a:xfrm>
            <a:off x="6765145" y="1269000"/>
            <a:ext cx="4320000" cy="432425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BD8525-1168-E74E-9558-45F8531EF0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图片 1">
            <a:extLst>
              <a:ext uri="{FF2B5EF4-FFF2-40B4-BE49-F238E27FC236}">
                <a16:creationId xmlns:a16="http://schemas.microsoft.com/office/drawing/2014/main" id="{D01C050A-9D4E-2D8D-43B8-8DFC9AB8D5E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63" name="组合 2">
            <a:extLst>
              <a:ext uri="{FF2B5EF4-FFF2-40B4-BE49-F238E27FC236}">
                <a16:creationId xmlns:a16="http://schemas.microsoft.com/office/drawing/2014/main" id="{8C983CAA-E9DC-DE05-04C6-D7988F321D58}"/>
              </a:ext>
            </a:extLst>
          </p:cNvPr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85" name="平行四边形 4">
              <a:extLst>
                <a:ext uri="{FF2B5EF4-FFF2-40B4-BE49-F238E27FC236}">
                  <a16:creationId xmlns:a16="http://schemas.microsoft.com/office/drawing/2014/main" id="{D0194794-81AB-88F5-9745-8B9710DEBE98}"/>
                </a:ext>
              </a:extLst>
            </p:cNvPr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2309 h 932312"/>
                <a:gd name="connsiteX1" fmla="*/ 914403 w 1778000"/>
                <a:gd name="connsiteY1" fmla="*/ 0 h 932312"/>
                <a:gd name="connsiteX2" fmla="*/ 1778000 w 1778000"/>
                <a:gd name="connsiteY2" fmla="*/ 976 h 932312"/>
                <a:gd name="connsiteX3" fmla="*/ 814919 w 1778000"/>
                <a:gd name="connsiteY3" fmla="*/ 932312 h 932312"/>
                <a:gd name="connsiteX4" fmla="*/ 0 w 1778000"/>
                <a:gd name="connsiteY4" fmla="*/ 932309 h 932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86" name="平行四边形 4">
              <a:extLst>
                <a:ext uri="{FF2B5EF4-FFF2-40B4-BE49-F238E27FC236}">
                  <a16:creationId xmlns:a16="http://schemas.microsoft.com/office/drawing/2014/main" id="{6EBF76FE-3FD2-4B3D-B48A-377E0011D83E}"/>
                </a:ext>
              </a:extLst>
            </p:cNvPr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55" name="直接连接符 7">
            <a:extLst>
              <a:ext uri="{FF2B5EF4-FFF2-40B4-BE49-F238E27FC236}">
                <a16:creationId xmlns:a16="http://schemas.microsoft.com/office/drawing/2014/main" id="{EB009D9D-5929-6FF4-876D-776EEBF933B2}"/>
              </a:ext>
            </a:extLst>
          </p:cNvPr>
          <p:cNvCxnSpPr>
            <a:cxnSpLocks/>
          </p:cNvCxnSpPr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87" name="文本框 11">
            <a:extLst>
              <a:ext uri="{FF2B5EF4-FFF2-40B4-BE49-F238E27FC236}">
                <a16:creationId xmlns:a16="http://schemas.microsoft.com/office/drawing/2014/main" id="{303A956C-AB77-994F-D84B-67B06ECF7D22}"/>
              </a:ext>
            </a:extLst>
          </p:cNvPr>
          <p:cNvSpPr txBox="1"/>
          <p:nvPr/>
        </p:nvSpPr>
        <p:spPr>
          <a:xfrm>
            <a:off x="707612" y="350241"/>
            <a:ext cx="6093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dirty="0">
                <a:blipFill dpi="0" rotWithShape="1">
                  <a:blip r:embed="rId3"/>
                  <a:srcRect/>
                  <a:tile tx="0" ty="0" sx="100000" sy="100000" flip="none" algn="br"/>
                </a:blip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团队分工</a:t>
            </a:r>
          </a:p>
        </p:txBody>
      </p:sp>
      <p:sp>
        <p:nvSpPr>
          <p:cNvPr id="4" name="图文框 3">
            <a:extLst>
              <a:ext uri="{FF2B5EF4-FFF2-40B4-BE49-F238E27FC236}">
                <a16:creationId xmlns:a16="http://schemas.microsoft.com/office/drawing/2014/main" id="{11E52AF2-4937-94DF-A3B0-6A696C5AE019}"/>
              </a:ext>
            </a:extLst>
          </p:cNvPr>
          <p:cNvSpPr/>
          <p:nvPr/>
        </p:nvSpPr>
        <p:spPr>
          <a:xfrm>
            <a:off x="11121343" y="5827493"/>
            <a:ext cx="517962" cy="517962"/>
          </a:xfrm>
          <a:prstGeom prst="frame">
            <a:avLst>
              <a:gd name="adj1" fmla="val 5842"/>
            </a:avLst>
          </a:prstGeom>
          <a:solidFill>
            <a:schemeClr val="accent1">
              <a:lumMod val="75000"/>
              <a:alpha val="43000"/>
            </a:schemeClr>
          </a:solidFill>
          <a:ln>
            <a:noFill/>
          </a:ln>
          <a:effectLst>
            <a:outerShdw blurRad="381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  <a:effectLst>
                <a:outerShdw blurRad="381000" algn="ctr" rotWithShape="0">
                  <a:prstClr val="black">
                    <a:alpha val="25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5" name="文本框 9">
            <a:extLst>
              <a:ext uri="{FF2B5EF4-FFF2-40B4-BE49-F238E27FC236}">
                <a16:creationId xmlns:a16="http://schemas.microsoft.com/office/drawing/2014/main" id="{25EAD655-8C49-E49B-7A57-A2A9190B7508}"/>
              </a:ext>
            </a:extLst>
          </p:cNvPr>
          <p:cNvSpPr txBox="1"/>
          <p:nvPr/>
        </p:nvSpPr>
        <p:spPr>
          <a:xfrm>
            <a:off x="11017600" y="5868049"/>
            <a:ext cx="723900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b="1" dirty="0">
                <a:solidFill>
                  <a:schemeClr val="accent1">
                    <a:lumMod val="75000"/>
                    <a:alpha val="50000"/>
                  </a:schemeClr>
                </a:solidFill>
                <a:effectLst>
                  <a:outerShdw blurRad="381000" algn="ctr" rotWithShape="0">
                    <a:prstClr val="black">
                      <a:alpha val="25000"/>
                    </a:prstClr>
                  </a:outerShdw>
                </a:effectLst>
                <a:cs typeface="+mn-ea"/>
                <a:sym typeface="+mn-lt"/>
              </a:rPr>
              <a:t>VITO</a:t>
            </a:r>
          </a:p>
        </p:txBody>
      </p:sp>
      <p:sp>
        <p:nvSpPr>
          <p:cNvPr id="6" name="文本框 10">
            <a:extLst>
              <a:ext uri="{FF2B5EF4-FFF2-40B4-BE49-F238E27FC236}">
                <a16:creationId xmlns:a16="http://schemas.microsoft.com/office/drawing/2014/main" id="{6D1E7F17-B81F-0F51-A01E-FB7ACBA5BB5B}"/>
              </a:ext>
            </a:extLst>
          </p:cNvPr>
          <p:cNvSpPr txBox="1"/>
          <p:nvPr/>
        </p:nvSpPr>
        <p:spPr>
          <a:xfrm>
            <a:off x="11019291" y="6052602"/>
            <a:ext cx="723900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b="1" dirty="0">
                <a:solidFill>
                  <a:schemeClr val="accent1">
                    <a:lumMod val="75000"/>
                    <a:alpha val="50000"/>
                  </a:schemeClr>
                </a:solidFill>
                <a:effectLst>
                  <a:outerShdw blurRad="381000" algn="ctr" rotWithShape="0">
                    <a:prstClr val="black">
                      <a:alpha val="25000"/>
                    </a:prstClr>
                  </a:outerShdw>
                </a:effectLst>
                <a:cs typeface="+mn-ea"/>
                <a:sym typeface="+mn-lt"/>
              </a:rPr>
              <a:t>RAY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5670A36-587C-7122-4ADB-2601862E84C4}"/>
              </a:ext>
            </a:extLst>
          </p:cNvPr>
          <p:cNvGrpSpPr/>
          <p:nvPr/>
        </p:nvGrpSpPr>
        <p:grpSpPr>
          <a:xfrm>
            <a:off x="1600513" y="2738044"/>
            <a:ext cx="1218696" cy="1208860"/>
            <a:chOff x="1842202" y="2509700"/>
            <a:chExt cx="1312745" cy="130215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6A7ACB83-DED9-72AF-236B-ECCB8B8D5028}"/>
                </a:ext>
              </a:extLst>
            </p:cNvPr>
            <p:cNvSpPr/>
            <p:nvPr/>
          </p:nvSpPr>
          <p:spPr>
            <a:xfrm rot="20700000">
              <a:off x="1842202" y="2509700"/>
              <a:ext cx="1302150" cy="1302150"/>
            </a:xfrm>
            <a:prstGeom prst="rect">
              <a:avLst/>
            </a:prstGeom>
            <a:noFill/>
            <a:ln>
              <a:gradFill>
                <a:gsLst>
                  <a:gs pos="0">
                    <a:schemeClr val="accent1"/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AF21BD5-3D17-FD51-E681-BA327A539670}"/>
                </a:ext>
              </a:extLst>
            </p:cNvPr>
            <p:cNvSpPr/>
            <p:nvPr/>
          </p:nvSpPr>
          <p:spPr>
            <a:xfrm rot="900000">
              <a:off x="1852797" y="2509700"/>
              <a:ext cx="1302150" cy="1302150"/>
            </a:xfrm>
            <a:prstGeom prst="rect">
              <a:avLst/>
            </a:prstGeom>
            <a:noFill/>
            <a:ln>
              <a:gradFill flip="none" rotWithShape="1">
                <a:gsLst>
                  <a:gs pos="0">
                    <a:schemeClr val="accent1"/>
                  </a:gs>
                  <a:gs pos="100000">
                    <a:schemeClr val="accent2">
                      <a:alpha val="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brightness-setting_68801">
            <a:extLst>
              <a:ext uri="{FF2B5EF4-FFF2-40B4-BE49-F238E27FC236}">
                <a16:creationId xmlns:a16="http://schemas.microsoft.com/office/drawing/2014/main" id="{69527BF1-7AB0-7C8A-A978-856F41EC70DB}"/>
              </a:ext>
            </a:extLst>
          </p:cNvPr>
          <p:cNvSpPr>
            <a:spLocks noChangeAspect="1"/>
          </p:cNvSpPr>
          <p:nvPr/>
        </p:nvSpPr>
        <p:spPr bwMode="auto">
          <a:xfrm>
            <a:off x="1951276" y="3081791"/>
            <a:ext cx="573431" cy="572494"/>
          </a:xfrm>
          <a:custGeom>
            <a:avLst/>
            <a:gdLst>
              <a:gd name="connsiteX0" fmla="*/ 302479 w 605734"/>
              <a:gd name="connsiteY0" fmla="*/ 518585 h 604745"/>
              <a:gd name="connsiteX1" fmla="*/ 345630 w 605734"/>
              <a:gd name="connsiteY1" fmla="*/ 561665 h 604745"/>
              <a:gd name="connsiteX2" fmla="*/ 302479 w 605734"/>
              <a:gd name="connsiteY2" fmla="*/ 604745 h 604745"/>
              <a:gd name="connsiteX3" fmla="*/ 259328 w 605734"/>
              <a:gd name="connsiteY3" fmla="*/ 561665 h 604745"/>
              <a:gd name="connsiteX4" fmla="*/ 302479 w 605734"/>
              <a:gd name="connsiteY4" fmla="*/ 518585 h 604745"/>
              <a:gd name="connsiteX5" fmla="*/ 490324 w 605734"/>
              <a:gd name="connsiteY5" fmla="*/ 446396 h 604745"/>
              <a:gd name="connsiteX6" fmla="*/ 533546 w 605734"/>
              <a:gd name="connsiteY6" fmla="*/ 489547 h 604745"/>
              <a:gd name="connsiteX7" fmla="*/ 490324 w 605734"/>
              <a:gd name="connsiteY7" fmla="*/ 532698 h 604745"/>
              <a:gd name="connsiteX8" fmla="*/ 447102 w 605734"/>
              <a:gd name="connsiteY8" fmla="*/ 489547 h 604745"/>
              <a:gd name="connsiteX9" fmla="*/ 490324 w 605734"/>
              <a:gd name="connsiteY9" fmla="*/ 446396 h 604745"/>
              <a:gd name="connsiteX10" fmla="*/ 114880 w 605734"/>
              <a:gd name="connsiteY10" fmla="*/ 446396 h 604745"/>
              <a:gd name="connsiteX11" fmla="*/ 158066 w 605734"/>
              <a:gd name="connsiteY11" fmla="*/ 489547 h 604745"/>
              <a:gd name="connsiteX12" fmla="*/ 114880 w 605734"/>
              <a:gd name="connsiteY12" fmla="*/ 532698 h 604745"/>
              <a:gd name="connsiteX13" fmla="*/ 71694 w 605734"/>
              <a:gd name="connsiteY13" fmla="*/ 489547 h 604745"/>
              <a:gd name="connsiteX14" fmla="*/ 114880 w 605734"/>
              <a:gd name="connsiteY14" fmla="*/ 446396 h 604745"/>
              <a:gd name="connsiteX15" fmla="*/ 562583 w 605734"/>
              <a:gd name="connsiteY15" fmla="*/ 259680 h 604745"/>
              <a:gd name="connsiteX16" fmla="*/ 605734 w 605734"/>
              <a:gd name="connsiteY16" fmla="*/ 302760 h 604745"/>
              <a:gd name="connsiteX17" fmla="*/ 562583 w 605734"/>
              <a:gd name="connsiteY17" fmla="*/ 345840 h 604745"/>
              <a:gd name="connsiteX18" fmla="*/ 519432 w 605734"/>
              <a:gd name="connsiteY18" fmla="*/ 302760 h 604745"/>
              <a:gd name="connsiteX19" fmla="*/ 562583 w 605734"/>
              <a:gd name="connsiteY19" fmla="*/ 259680 h 604745"/>
              <a:gd name="connsiteX20" fmla="*/ 43151 w 605734"/>
              <a:gd name="connsiteY20" fmla="*/ 259680 h 604745"/>
              <a:gd name="connsiteX21" fmla="*/ 86302 w 605734"/>
              <a:gd name="connsiteY21" fmla="*/ 302760 h 604745"/>
              <a:gd name="connsiteX22" fmla="*/ 43151 w 605734"/>
              <a:gd name="connsiteY22" fmla="*/ 345840 h 604745"/>
              <a:gd name="connsiteX23" fmla="*/ 0 w 605734"/>
              <a:gd name="connsiteY23" fmla="*/ 302760 h 604745"/>
              <a:gd name="connsiteX24" fmla="*/ 43151 w 605734"/>
              <a:gd name="connsiteY24" fmla="*/ 259680 h 604745"/>
              <a:gd name="connsiteX25" fmla="*/ 302479 w 605734"/>
              <a:gd name="connsiteY25" fmla="*/ 144024 h 604745"/>
              <a:gd name="connsiteX26" fmla="*/ 461428 w 605734"/>
              <a:gd name="connsiteY26" fmla="*/ 302726 h 604745"/>
              <a:gd name="connsiteX27" fmla="*/ 302479 w 605734"/>
              <a:gd name="connsiteY27" fmla="*/ 461428 h 604745"/>
              <a:gd name="connsiteX28" fmla="*/ 143530 w 605734"/>
              <a:gd name="connsiteY28" fmla="*/ 302726 h 604745"/>
              <a:gd name="connsiteX29" fmla="*/ 302479 w 605734"/>
              <a:gd name="connsiteY29" fmla="*/ 144024 h 604745"/>
              <a:gd name="connsiteX30" fmla="*/ 490324 w 605734"/>
              <a:gd name="connsiteY30" fmla="*/ 72118 h 604745"/>
              <a:gd name="connsiteX31" fmla="*/ 533546 w 605734"/>
              <a:gd name="connsiteY31" fmla="*/ 115198 h 604745"/>
              <a:gd name="connsiteX32" fmla="*/ 490324 w 605734"/>
              <a:gd name="connsiteY32" fmla="*/ 158278 h 604745"/>
              <a:gd name="connsiteX33" fmla="*/ 447102 w 605734"/>
              <a:gd name="connsiteY33" fmla="*/ 115198 h 604745"/>
              <a:gd name="connsiteX34" fmla="*/ 490324 w 605734"/>
              <a:gd name="connsiteY34" fmla="*/ 72118 h 604745"/>
              <a:gd name="connsiteX35" fmla="*/ 114880 w 605734"/>
              <a:gd name="connsiteY35" fmla="*/ 72118 h 604745"/>
              <a:gd name="connsiteX36" fmla="*/ 158066 w 605734"/>
              <a:gd name="connsiteY36" fmla="*/ 115198 h 604745"/>
              <a:gd name="connsiteX37" fmla="*/ 114880 w 605734"/>
              <a:gd name="connsiteY37" fmla="*/ 158278 h 604745"/>
              <a:gd name="connsiteX38" fmla="*/ 71694 w 605734"/>
              <a:gd name="connsiteY38" fmla="*/ 115198 h 604745"/>
              <a:gd name="connsiteX39" fmla="*/ 114880 w 605734"/>
              <a:gd name="connsiteY39" fmla="*/ 72118 h 604745"/>
              <a:gd name="connsiteX40" fmla="*/ 302620 w 605734"/>
              <a:gd name="connsiteY40" fmla="*/ 0 h 604745"/>
              <a:gd name="connsiteX41" fmla="*/ 345771 w 605734"/>
              <a:gd name="connsiteY41" fmla="*/ 43080 h 604745"/>
              <a:gd name="connsiteX42" fmla="*/ 302620 w 605734"/>
              <a:gd name="connsiteY42" fmla="*/ 86160 h 604745"/>
              <a:gd name="connsiteX43" fmla="*/ 259469 w 605734"/>
              <a:gd name="connsiteY43" fmla="*/ 43080 h 604745"/>
              <a:gd name="connsiteX44" fmla="*/ 302620 w 605734"/>
              <a:gd name="connsiteY44" fmla="*/ 0 h 604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05734" h="604745">
                <a:moveTo>
                  <a:pt x="302479" y="518585"/>
                </a:moveTo>
                <a:cubicBezTo>
                  <a:pt x="326311" y="518585"/>
                  <a:pt x="345630" y="537873"/>
                  <a:pt x="345630" y="561665"/>
                </a:cubicBezTo>
                <a:cubicBezTo>
                  <a:pt x="345630" y="585457"/>
                  <a:pt x="326311" y="604745"/>
                  <a:pt x="302479" y="604745"/>
                </a:cubicBezTo>
                <a:cubicBezTo>
                  <a:pt x="278647" y="604745"/>
                  <a:pt x="259328" y="585457"/>
                  <a:pt x="259328" y="561665"/>
                </a:cubicBezTo>
                <a:cubicBezTo>
                  <a:pt x="259328" y="537873"/>
                  <a:pt x="278647" y="518585"/>
                  <a:pt x="302479" y="518585"/>
                </a:cubicBezTo>
                <a:close/>
                <a:moveTo>
                  <a:pt x="490324" y="446396"/>
                </a:moveTo>
                <a:cubicBezTo>
                  <a:pt x="514195" y="446396"/>
                  <a:pt x="533546" y="465715"/>
                  <a:pt x="533546" y="489547"/>
                </a:cubicBezTo>
                <a:cubicBezTo>
                  <a:pt x="533546" y="513379"/>
                  <a:pt x="514195" y="532698"/>
                  <a:pt x="490324" y="532698"/>
                </a:cubicBezTo>
                <a:cubicBezTo>
                  <a:pt x="466453" y="532698"/>
                  <a:pt x="447102" y="513379"/>
                  <a:pt x="447102" y="489547"/>
                </a:cubicBezTo>
                <a:cubicBezTo>
                  <a:pt x="447102" y="465715"/>
                  <a:pt x="466453" y="446396"/>
                  <a:pt x="490324" y="446396"/>
                </a:cubicBezTo>
                <a:close/>
                <a:moveTo>
                  <a:pt x="114880" y="446396"/>
                </a:moveTo>
                <a:cubicBezTo>
                  <a:pt x="138731" y="446396"/>
                  <a:pt x="158066" y="465715"/>
                  <a:pt x="158066" y="489547"/>
                </a:cubicBezTo>
                <a:cubicBezTo>
                  <a:pt x="158066" y="513379"/>
                  <a:pt x="138731" y="532698"/>
                  <a:pt x="114880" y="532698"/>
                </a:cubicBezTo>
                <a:cubicBezTo>
                  <a:pt x="91029" y="532698"/>
                  <a:pt x="71694" y="513379"/>
                  <a:pt x="71694" y="489547"/>
                </a:cubicBezTo>
                <a:cubicBezTo>
                  <a:pt x="71694" y="465715"/>
                  <a:pt x="91029" y="446396"/>
                  <a:pt x="114880" y="446396"/>
                </a:cubicBezTo>
                <a:close/>
                <a:moveTo>
                  <a:pt x="562583" y="259680"/>
                </a:moveTo>
                <a:cubicBezTo>
                  <a:pt x="586415" y="259680"/>
                  <a:pt x="605734" y="278968"/>
                  <a:pt x="605734" y="302760"/>
                </a:cubicBezTo>
                <a:cubicBezTo>
                  <a:pt x="605734" y="326552"/>
                  <a:pt x="586415" y="345840"/>
                  <a:pt x="562583" y="345840"/>
                </a:cubicBezTo>
                <a:cubicBezTo>
                  <a:pt x="538751" y="345840"/>
                  <a:pt x="519432" y="326552"/>
                  <a:pt x="519432" y="302760"/>
                </a:cubicBezTo>
                <a:cubicBezTo>
                  <a:pt x="519432" y="278968"/>
                  <a:pt x="538751" y="259680"/>
                  <a:pt x="562583" y="259680"/>
                </a:cubicBezTo>
                <a:close/>
                <a:moveTo>
                  <a:pt x="43151" y="259680"/>
                </a:moveTo>
                <a:cubicBezTo>
                  <a:pt x="66983" y="259680"/>
                  <a:pt x="86302" y="278968"/>
                  <a:pt x="86302" y="302760"/>
                </a:cubicBezTo>
                <a:cubicBezTo>
                  <a:pt x="86302" y="326552"/>
                  <a:pt x="66983" y="345840"/>
                  <a:pt x="43151" y="345840"/>
                </a:cubicBezTo>
                <a:cubicBezTo>
                  <a:pt x="19319" y="345840"/>
                  <a:pt x="0" y="326552"/>
                  <a:pt x="0" y="302760"/>
                </a:cubicBezTo>
                <a:cubicBezTo>
                  <a:pt x="0" y="278968"/>
                  <a:pt x="19319" y="259680"/>
                  <a:pt x="43151" y="259680"/>
                </a:cubicBezTo>
                <a:close/>
                <a:moveTo>
                  <a:pt x="302479" y="144024"/>
                </a:moveTo>
                <a:cubicBezTo>
                  <a:pt x="390264" y="144024"/>
                  <a:pt x="461428" y="215077"/>
                  <a:pt x="461428" y="302726"/>
                </a:cubicBezTo>
                <a:cubicBezTo>
                  <a:pt x="461428" y="390375"/>
                  <a:pt x="390264" y="461428"/>
                  <a:pt x="302479" y="461428"/>
                </a:cubicBezTo>
                <a:cubicBezTo>
                  <a:pt x="214694" y="461428"/>
                  <a:pt x="143530" y="390375"/>
                  <a:pt x="143530" y="302726"/>
                </a:cubicBezTo>
                <a:cubicBezTo>
                  <a:pt x="143530" y="215077"/>
                  <a:pt x="214694" y="144024"/>
                  <a:pt x="302479" y="144024"/>
                </a:cubicBezTo>
                <a:close/>
                <a:moveTo>
                  <a:pt x="490324" y="72118"/>
                </a:moveTo>
                <a:cubicBezTo>
                  <a:pt x="514195" y="72118"/>
                  <a:pt x="533546" y="91406"/>
                  <a:pt x="533546" y="115198"/>
                </a:cubicBezTo>
                <a:cubicBezTo>
                  <a:pt x="533546" y="138990"/>
                  <a:pt x="514195" y="158278"/>
                  <a:pt x="490324" y="158278"/>
                </a:cubicBezTo>
                <a:cubicBezTo>
                  <a:pt x="466453" y="158278"/>
                  <a:pt x="447102" y="138990"/>
                  <a:pt x="447102" y="115198"/>
                </a:cubicBezTo>
                <a:cubicBezTo>
                  <a:pt x="447102" y="91406"/>
                  <a:pt x="466453" y="72118"/>
                  <a:pt x="490324" y="72118"/>
                </a:cubicBezTo>
                <a:close/>
                <a:moveTo>
                  <a:pt x="114880" y="72118"/>
                </a:moveTo>
                <a:cubicBezTo>
                  <a:pt x="138731" y="72118"/>
                  <a:pt x="158066" y="91406"/>
                  <a:pt x="158066" y="115198"/>
                </a:cubicBezTo>
                <a:cubicBezTo>
                  <a:pt x="158066" y="138990"/>
                  <a:pt x="138731" y="158278"/>
                  <a:pt x="114880" y="158278"/>
                </a:cubicBezTo>
                <a:cubicBezTo>
                  <a:pt x="91029" y="158278"/>
                  <a:pt x="71694" y="138990"/>
                  <a:pt x="71694" y="115198"/>
                </a:cubicBezTo>
                <a:cubicBezTo>
                  <a:pt x="71694" y="91406"/>
                  <a:pt x="91029" y="72118"/>
                  <a:pt x="114880" y="72118"/>
                </a:cubicBezTo>
                <a:close/>
                <a:moveTo>
                  <a:pt x="302620" y="0"/>
                </a:moveTo>
                <a:cubicBezTo>
                  <a:pt x="326452" y="0"/>
                  <a:pt x="345771" y="19288"/>
                  <a:pt x="345771" y="43080"/>
                </a:cubicBezTo>
                <a:cubicBezTo>
                  <a:pt x="345771" y="66872"/>
                  <a:pt x="326452" y="86160"/>
                  <a:pt x="302620" y="86160"/>
                </a:cubicBezTo>
                <a:cubicBezTo>
                  <a:pt x="278788" y="86160"/>
                  <a:pt x="259469" y="66872"/>
                  <a:pt x="259469" y="43080"/>
                </a:cubicBezTo>
                <a:cubicBezTo>
                  <a:pt x="259469" y="19288"/>
                  <a:pt x="278788" y="0"/>
                  <a:pt x="302620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background_281144">
            <a:extLst>
              <a:ext uri="{FF2B5EF4-FFF2-40B4-BE49-F238E27FC236}">
                <a16:creationId xmlns:a16="http://schemas.microsoft.com/office/drawing/2014/main" id="{4D4FB3BD-A480-52AD-997D-10B871490DBA}"/>
              </a:ext>
            </a:extLst>
          </p:cNvPr>
          <p:cNvSpPr>
            <a:spLocks noChangeAspect="1"/>
          </p:cNvSpPr>
          <p:nvPr/>
        </p:nvSpPr>
        <p:spPr bwMode="auto">
          <a:xfrm>
            <a:off x="4530988" y="3081791"/>
            <a:ext cx="573430" cy="572564"/>
          </a:xfrm>
          <a:custGeom>
            <a:avLst/>
            <a:gdLst>
              <a:gd name="T0" fmla="*/ 4551 w 6827"/>
              <a:gd name="T1" fmla="*/ 2276 h 6827"/>
              <a:gd name="T2" fmla="*/ 4551 w 6827"/>
              <a:gd name="T3" fmla="*/ 0 h 6827"/>
              <a:gd name="T4" fmla="*/ 0 w 6827"/>
              <a:gd name="T5" fmla="*/ 0 h 6827"/>
              <a:gd name="T6" fmla="*/ 0 w 6827"/>
              <a:gd name="T7" fmla="*/ 4551 h 6827"/>
              <a:gd name="T8" fmla="*/ 2276 w 6827"/>
              <a:gd name="T9" fmla="*/ 4551 h 6827"/>
              <a:gd name="T10" fmla="*/ 2276 w 6827"/>
              <a:gd name="T11" fmla="*/ 6827 h 6827"/>
              <a:gd name="T12" fmla="*/ 6827 w 6827"/>
              <a:gd name="T13" fmla="*/ 6827 h 6827"/>
              <a:gd name="T14" fmla="*/ 6827 w 6827"/>
              <a:gd name="T15" fmla="*/ 2276 h 6827"/>
              <a:gd name="T16" fmla="*/ 4551 w 6827"/>
              <a:gd name="T17" fmla="*/ 2276 h 6827"/>
              <a:gd name="T18" fmla="*/ 4137 w 6827"/>
              <a:gd name="T19" fmla="*/ 4551 h 6827"/>
              <a:gd name="T20" fmla="*/ 4551 w 6827"/>
              <a:gd name="T21" fmla="*/ 4551 h 6827"/>
              <a:gd name="T22" fmla="*/ 4551 w 6827"/>
              <a:gd name="T23" fmla="*/ 4137 h 6827"/>
              <a:gd name="T24" fmla="*/ 4965 w 6827"/>
              <a:gd name="T25" fmla="*/ 4137 h 6827"/>
              <a:gd name="T26" fmla="*/ 4965 w 6827"/>
              <a:gd name="T27" fmla="*/ 4965 h 6827"/>
              <a:gd name="T28" fmla="*/ 4137 w 6827"/>
              <a:gd name="T29" fmla="*/ 4965 h 6827"/>
              <a:gd name="T30" fmla="*/ 4137 w 6827"/>
              <a:gd name="T31" fmla="*/ 4551 h 6827"/>
              <a:gd name="T32" fmla="*/ 621 w 6827"/>
              <a:gd name="T33" fmla="*/ 3931 h 6827"/>
              <a:gd name="T34" fmla="*/ 621 w 6827"/>
              <a:gd name="T35" fmla="*/ 621 h 6827"/>
              <a:gd name="T36" fmla="*/ 3930 w 6827"/>
              <a:gd name="T37" fmla="*/ 621 h 6827"/>
              <a:gd name="T38" fmla="*/ 3930 w 6827"/>
              <a:gd name="T39" fmla="*/ 3930 h 6827"/>
              <a:gd name="T40" fmla="*/ 621 w 6827"/>
              <a:gd name="T41" fmla="*/ 3930 h 6827"/>
              <a:gd name="T42" fmla="*/ 621 w 6827"/>
              <a:gd name="T43" fmla="*/ 3931 h 6827"/>
              <a:gd name="T44" fmla="*/ 6206 w 6827"/>
              <a:gd name="T45" fmla="*/ 6206 h 6827"/>
              <a:gd name="T46" fmla="*/ 2896 w 6827"/>
              <a:gd name="T47" fmla="*/ 6206 h 6827"/>
              <a:gd name="T48" fmla="*/ 2896 w 6827"/>
              <a:gd name="T49" fmla="*/ 4551 h 6827"/>
              <a:gd name="T50" fmla="*/ 3517 w 6827"/>
              <a:gd name="T51" fmla="*/ 4551 h 6827"/>
              <a:gd name="T52" fmla="*/ 3517 w 6827"/>
              <a:gd name="T53" fmla="*/ 5585 h 6827"/>
              <a:gd name="T54" fmla="*/ 5585 w 6827"/>
              <a:gd name="T55" fmla="*/ 5585 h 6827"/>
              <a:gd name="T56" fmla="*/ 5585 w 6827"/>
              <a:gd name="T57" fmla="*/ 3517 h 6827"/>
              <a:gd name="T58" fmla="*/ 4551 w 6827"/>
              <a:gd name="T59" fmla="*/ 3517 h 6827"/>
              <a:gd name="T60" fmla="*/ 4551 w 6827"/>
              <a:gd name="T61" fmla="*/ 2896 h 6827"/>
              <a:gd name="T62" fmla="*/ 6206 w 6827"/>
              <a:gd name="T63" fmla="*/ 2896 h 6827"/>
              <a:gd name="T64" fmla="*/ 6206 w 6827"/>
              <a:gd name="T65" fmla="*/ 6206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827" h="6827">
                <a:moveTo>
                  <a:pt x="4551" y="2276"/>
                </a:moveTo>
                <a:lnTo>
                  <a:pt x="4551" y="0"/>
                </a:lnTo>
                <a:lnTo>
                  <a:pt x="0" y="0"/>
                </a:lnTo>
                <a:lnTo>
                  <a:pt x="0" y="4551"/>
                </a:lnTo>
                <a:lnTo>
                  <a:pt x="2276" y="4551"/>
                </a:lnTo>
                <a:lnTo>
                  <a:pt x="2276" y="6827"/>
                </a:lnTo>
                <a:lnTo>
                  <a:pt x="6827" y="6827"/>
                </a:lnTo>
                <a:lnTo>
                  <a:pt x="6827" y="2276"/>
                </a:lnTo>
                <a:lnTo>
                  <a:pt x="4551" y="2276"/>
                </a:lnTo>
                <a:close/>
                <a:moveTo>
                  <a:pt x="4137" y="4551"/>
                </a:moveTo>
                <a:lnTo>
                  <a:pt x="4551" y="4551"/>
                </a:lnTo>
                <a:lnTo>
                  <a:pt x="4551" y="4137"/>
                </a:lnTo>
                <a:lnTo>
                  <a:pt x="4965" y="4137"/>
                </a:lnTo>
                <a:lnTo>
                  <a:pt x="4965" y="4965"/>
                </a:lnTo>
                <a:lnTo>
                  <a:pt x="4137" y="4965"/>
                </a:lnTo>
                <a:lnTo>
                  <a:pt x="4137" y="4551"/>
                </a:lnTo>
                <a:close/>
                <a:moveTo>
                  <a:pt x="621" y="3931"/>
                </a:moveTo>
                <a:lnTo>
                  <a:pt x="621" y="621"/>
                </a:lnTo>
                <a:lnTo>
                  <a:pt x="3930" y="621"/>
                </a:lnTo>
                <a:lnTo>
                  <a:pt x="3930" y="3930"/>
                </a:lnTo>
                <a:lnTo>
                  <a:pt x="621" y="3930"/>
                </a:lnTo>
                <a:lnTo>
                  <a:pt x="621" y="3931"/>
                </a:lnTo>
                <a:close/>
                <a:moveTo>
                  <a:pt x="6206" y="6206"/>
                </a:moveTo>
                <a:lnTo>
                  <a:pt x="2896" y="6206"/>
                </a:lnTo>
                <a:lnTo>
                  <a:pt x="2896" y="4551"/>
                </a:lnTo>
                <a:lnTo>
                  <a:pt x="3517" y="4551"/>
                </a:lnTo>
                <a:lnTo>
                  <a:pt x="3517" y="5585"/>
                </a:lnTo>
                <a:lnTo>
                  <a:pt x="5585" y="5585"/>
                </a:lnTo>
                <a:lnTo>
                  <a:pt x="5585" y="3517"/>
                </a:lnTo>
                <a:lnTo>
                  <a:pt x="4551" y="3517"/>
                </a:lnTo>
                <a:lnTo>
                  <a:pt x="4551" y="2896"/>
                </a:lnTo>
                <a:lnTo>
                  <a:pt x="6206" y="2896"/>
                </a:lnTo>
                <a:lnTo>
                  <a:pt x="6206" y="6206"/>
                </a:lnTo>
                <a:close/>
              </a:path>
            </a:pathLst>
          </a:custGeom>
          <a:solidFill>
            <a:schemeClr val="accent1">
              <a:lumMod val="50000"/>
              <a:alpha val="66000"/>
            </a:schemeClr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F189533-BF70-3918-09AE-7A1D1E4A7F2D}"/>
              </a:ext>
            </a:extLst>
          </p:cNvPr>
          <p:cNvGrpSpPr/>
          <p:nvPr/>
        </p:nvGrpSpPr>
        <p:grpSpPr>
          <a:xfrm>
            <a:off x="4213273" y="2738044"/>
            <a:ext cx="1218696" cy="1208860"/>
            <a:chOff x="1842202" y="2509700"/>
            <a:chExt cx="1312745" cy="1302150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BE1D89A9-A7A6-6211-13F1-D7469C88EAA2}"/>
                </a:ext>
              </a:extLst>
            </p:cNvPr>
            <p:cNvSpPr/>
            <p:nvPr/>
          </p:nvSpPr>
          <p:spPr>
            <a:xfrm rot="20700000">
              <a:off x="1842202" y="2509700"/>
              <a:ext cx="1302150" cy="1302150"/>
            </a:xfrm>
            <a:prstGeom prst="rect">
              <a:avLst/>
            </a:prstGeom>
            <a:noFill/>
            <a:ln>
              <a:gradFill>
                <a:gsLst>
                  <a:gs pos="0">
                    <a:schemeClr val="accent1"/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B56C32A-C55D-2DF2-0AF6-9AFFEAFA6297}"/>
                </a:ext>
              </a:extLst>
            </p:cNvPr>
            <p:cNvSpPr/>
            <p:nvPr/>
          </p:nvSpPr>
          <p:spPr>
            <a:xfrm rot="900000">
              <a:off x="1852797" y="2509700"/>
              <a:ext cx="1302150" cy="1302150"/>
            </a:xfrm>
            <a:prstGeom prst="rect">
              <a:avLst/>
            </a:prstGeom>
            <a:noFill/>
            <a:ln>
              <a:gradFill flip="none" rotWithShape="1">
                <a:gsLst>
                  <a:gs pos="0">
                    <a:schemeClr val="accent1"/>
                  </a:gs>
                  <a:gs pos="100000">
                    <a:schemeClr val="accent2">
                      <a:alpha val="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adobe-flash-player_121141">
            <a:extLst>
              <a:ext uri="{FF2B5EF4-FFF2-40B4-BE49-F238E27FC236}">
                <a16:creationId xmlns:a16="http://schemas.microsoft.com/office/drawing/2014/main" id="{00D01A19-24E4-C8B5-990A-DE20746E20F5}"/>
              </a:ext>
            </a:extLst>
          </p:cNvPr>
          <p:cNvSpPr>
            <a:spLocks noChangeAspect="1"/>
          </p:cNvSpPr>
          <p:nvPr/>
        </p:nvSpPr>
        <p:spPr bwMode="auto">
          <a:xfrm>
            <a:off x="7153584" y="3101070"/>
            <a:ext cx="573430" cy="572631"/>
          </a:xfrm>
          <a:custGeom>
            <a:avLst/>
            <a:gdLst>
              <a:gd name="T0" fmla="*/ 0 w 6067"/>
              <a:gd name="T1" fmla="*/ 0 h 6067"/>
              <a:gd name="T2" fmla="*/ 0 w 6067"/>
              <a:gd name="T3" fmla="*/ 6067 h 6067"/>
              <a:gd name="T4" fmla="*/ 6067 w 6067"/>
              <a:gd name="T5" fmla="*/ 6067 h 6067"/>
              <a:gd name="T6" fmla="*/ 6067 w 6067"/>
              <a:gd name="T7" fmla="*/ 0 h 6067"/>
              <a:gd name="T8" fmla="*/ 0 w 6067"/>
              <a:gd name="T9" fmla="*/ 0 h 6067"/>
              <a:gd name="T10" fmla="*/ 3283 w 6067"/>
              <a:gd name="T11" fmla="*/ 1955 h 6067"/>
              <a:gd name="T12" fmla="*/ 2088 w 6067"/>
              <a:gd name="T13" fmla="*/ 1955 h 6067"/>
              <a:gd name="T14" fmla="*/ 2088 w 6067"/>
              <a:gd name="T15" fmla="*/ 2665 h 6067"/>
              <a:gd name="T16" fmla="*/ 3205 w 6067"/>
              <a:gd name="T17" fmla="*/ 2665 h 6067"/>
              <a:gd name="T18" fmla="*/ 3205 w 6067"/>
              <a:gd name="T19" fmla="*/ 3236 h 6067"/>
              <a:gd name="T20" fmla="*/ 2088 w 6067"/>
              <a:gd name="T21" fmla="*/ 3236 h 6067"/>
              <a:gd name="T22" fmla="*/ 2088 w 6067"/>
              <a:gd name="T23" fmla="*/ 4487 h 6067"/>
              <a:gd name="T24" fmla="*/ 1383 w 6067"/>
              <a:gd name="T25" fmla="*/ 4487 h 6067"/>
              <a:gd name="T26" fmla="*/ 1383 w 6067"/>
              <a:gd name="T27" fmla="*/ 1379 h 6067"/>
              <a:gd name="T28" fmla="*/ 3283 w 6067"/>
              <a:gd name="T29" fmla="*/ 1379 h 6067"/>
              <a:gd name="T30" fmla="*/ 3283 w 6067"/>
              <a:gd name="T31" fmla="*/ 1955 h 6067"/>
              <a:gd name="T32" fmla="*/ 4683 w 6067"/>
              <a:gd name="T33" fmla="*/ 4688 h 6067"/>
              <a:gd name="T34" fmla="*/ 3611 w 6067"/>
              <a:gd name="T35" fmla="*/ 3711 h 6067"/>
              <a:gd name="T36" fmla="*/ 3611 w 6067"/>
              <a:gd name="T37" fmla="*/ 1379 h 6067"/>
              <a:gd name="T38" fmla="*/ 4380 w 6067"/>
              <a:gd name="T39" fmla="*/ 1379 h 6067"/>
              <a:gd name="T40" fmla="*/ 4380 w 6067"/>
              <a:gd name="T41" fmla="*/ 3739 h 6067"/>
              <a:gd name="T42" fmla="*/ 4683 w 6067"/>
              <a:gd name="T43" fmla="*/ 3918 h 6067"/>
              <a:gd name="T44" fmla="*/ 4683 w 6067"/>
              <a:gd name="T45" fmla="*/ 4688 h 6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067" h="6067">
                <a:moveTo>
                  <a:pt x="0" y="0"/>
                </a:moveTo>
                <a:lnTo>
                  <a:pt x="0" y="6067"/>
                </a:lnTo>
                <a:lnTo>
                  <a:pt x="6067" y="6067"/>
                </a:lnTo>
                <a:lnTo>
                  <a:pt x="6067" y="0"/>
                </a:lnTo>
                <a:lnTo>
                  <a:pt x="0" y="0"/>
                </a:lnTo>
                <a:close/>
                <a:moveTo>
                  <a:pt x="3283" y="1955"/>
                </a:moveTo>
                <a:lnTo>
                  <a:pt x="2088" y="1955"/>
                </a:lnTo>
                <a:lnTo>
                  <a:pt x="2088" y="2665"/>
                </a:lnTo>
                <a:lnTo>
                  <a:pt x="3205" y="2665"/>
                </a:lnTo>
                <a:lnTo>
                  <a:pt x="3205" y="3236"/>
                </a:lnTo>
                <a:lnTo>
                  <a:pt x="2088" y="3236"/>
                </a:lnTo>
                <a:lnTo>
                  <a:pt x="2088" y="4487"/>
                </a:lnTo>
                <a:lnTo>
                  <a:pt x="1383" y="4487"/>
                </a:lnTo>
                <a:lnTo>
                  <a:pt x="1383" y="1379"/>
                </a:lnTo>
                <a:lnTo>
                  <a:pt x="3283" y="1379"/>
                </a:lnTo>
                <a:lnTo>
                  <a:pt x="3283" y="1955"/>
                </a:lnTo>
                <a:close/>
                <a:moveTo>
                  <a:pt x="4683" y="4688"/>
                </a:moveTo>
                <a:cubicBezTo>
                  <a:pt x="3889" y="4688"/>
                  <a:pt x="3611" y="4248"/>
                  <a:pt x="3611" y="3711"/>
                </a:cubicBezTo>
                <a:lnTo>
                  <a:pt x="3611" y="1379"/>
                </a:lnTo>
                <a:lnTo>
                  <a:pt x="4380" y="1379"/>
                </a:lnTo>
                <a:lnTo>
                  <a:pt x="4380" y="3739"/>
                </a:lnTo>
                <a:cubicBezTo>
                  <a:pt x="4380" y="3854"/>
                  <a:pt x="4569" y="3918"/>
                  <a:pt x="4683" y="3918"/>
                </a:cubicBezTo>
                <a:lnTo>
                  <a:pt x="4683" y="4688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76BDA40-3952-55B9-EC26-96766BA7A4DD}"/>
              </a:ext>
            </a:extLst>
          </p:cNvPr>
          <p:cNvGrpSpPr/>
          <p:nvPr/>
        </p:nvGrpSpPr>
        <p:grpSpPr>
          <a:xfrm>
            <a:off x="6826033" y="2738044"/>
            <a:ext cx="1218696" cy="1208860"/>
            <a:chOff x="1842202" y="2509700"/>
            <a:chExt cx="1312745" cy="1302150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6E767A2-A17F-72B9-53DF-409B47F67F2F}"/>
                </a:ext>
              </a:extLst>
            </p:cNvPr>
            <p:cNvSpPr/>
            <p:nvPr/>
          </p:nvSpPr>
          <p:spPr>
            <a:xfrm rot="20700000">
              <a:off x="1842202" y="2509700"/>
              <a:ext cx="1302150" cy="1302150"/>
            </a:xfrm>
            <a:prstGeom prst="rect">
              <a:avLst/>
            </a:prstGeom>
            <a:noFill/>
            <a:ln>
              <a:gradFill>
                <a:gsLst>
                  <a:gs pos="0">
                    <a:schemeClr val="accent1"/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DDCE381-C195-6FAF-89E4-FA924892B38D}"/>
                </a:ext>
              </a:extLst>
            </p:cNvPr>
            <p:cNvSpPr/>
            <p:nvPr/>
          </p:nvSpPr>
          <p:spPr>
            <a:xfrm rot="900000">
              <a:off x="1852797" y="2509700"/>
              <a:ext cx="1302150" cy="1302150"/>
            </a:xfrm>
            <a:prstGeom prst="rect">
              <a:avLst/>
            </a:prstGeom>
            <a:noFill/>
            <a:ln>
              <a:gradFill flip="none" rotWithShape="1">
                <a:gsLst>
                  <a:gs pos="0">
                    <a:schemeClr val="accent1"/>
                  </a:gs>
                  <a:gs pos="100000">
                    <a:schemeClr val="accent2">
                      <a:alpha val="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3" name="ball-bag_125519">
            <a:extLst>
              <a:ext uri="{FF2B5EF4-FFF2-40B4-BE49-F238E27FC236}">
                <a16:creationId xmlns:a16="http://schemas.microsoft.com/office/drawing/2014/main" id="{9635B035-B73C-94E2-BD38-AF506F64497B}"/>
              </a:ext>
            </a:extLst>
          </p:cNvPr>
          <p:cNvSpPr>
            <a:spLocks noChangeAspect="1"/>
          </p:cNvSpPr>
          <p:nvPr/>
        </p:nvSpPr>
        <p:spPr bwMode="auto">
          <a:xfrm>
            <a:off x="9780536" y="3080854"/>
            <a:ext cx="429240" cy="573431"/>
          </a:xfrm>
          <a:custGeom>
            <a:avLst/>
            <a:gdLst>
              <a:gd name="connsiteX0" fmla="*/ 445574 w 454794"/>
              <a:gd name="connsiteY0" fmla="*/ 395025 h 607568"/>
              <a:gd name="connsiteX1" fmla="*/ 454794 w 454794"/>
              <a:gd name="connsiteY1" fmla="*/ 395025 h 607568"/>
              <a:gd name="connsiteX2" fmla="*/ 454794 w 454794"/>
              <a:gd name="connsiteY2" fmla="*/ 563371 h 607568"/>
              <a:gd name="connsiteX3" fmla="*/ 410538 w 454794"/>
              <a:gd name="connsiteY3" fmla="*/ 607568 h 607568"/>
              <a:gd name="connsiteX4" fmla="*/ 277463 w 454794"/>
              <a:gd name="connsiteY4" fmla="*/ 607568 h 607568"/>
              <a:gd name="connsiteX5" fmla="*/ 277463 w 454794"/>
              <a:gd name="connsiteY5" fmla="*/ 562757 h 607568"/>
              <a:gd name="connsiteX6" fmla="*/ 445574 w 454794"/>
              <a:gd name="connsiteY6" fmla="*/ 395025 h 607568"/>
              <a:gd name="connsiteX7" fmla="*/ 0 w 454794"/>
              <a:gd name="connsiteY7" fmla="*/ 395025 h 607568"/>
              <a:gd name="connsiteX8" fmla="*/ 9217 w 454794"/>
              <a:gd name="connsiteY8" fmla="*/ 395025 h 607568"/>
              <a:gd name="connsiteX9" fmla="*/ 177260 w 454794"/>
              <a:gd name="connsiteY9" fmla="*/ 562757 h 607568"/>
              <a:gd name="connsiteX10" fmla="*/ 177260 w 454794"/>
              <a:gd name="connsiteY10" fmla="*/ 607568 h 607568"/>
              <a:gd name="connsiteX11" fmla="*/ 44238 w 454794"/>
              <a:gd name="connsiteY11" fmla="*/ 607568 h 607568"/>
              <a:gd name="connsiteX12" fmla="*/ 0 w 454794"/>
              <a:gd name="connsiteY12" fmla="*/ 563371 h 607568"/>
              <a:gd name="connsiteX13" fmla="*/ 185144 w 454794"/>
              <a:gd name="connsiteY13" fmla="*/ 153409 h 607568"/>
              <a:gd name="connsiteX14" fmla="*/ 269650 w 454794"/>
              <a:gd name="connsiteY14" fmla="*/ 153409 h 607568"/>
              <a:gd name="connsiteX15" fmla="*/ 454794 w 454794"/>
              <a:gd name="connsiteY15" fmla="*/ 338295 h 607568"/>
              <a:gd name="connsiteX16" fmla="*/ 454794 w 454794"/>
              <a:gd name="connsiteY16" fmla="*/ 365912 h 607568"/>
              <a:gd name="connsiteX17" fmla="*/ 445575 w 454794"/>
              <a:gd name="connsiteY17" fmla="*/ 365912 h 607568"/>
              <a:gd name="connsiteX18" fmla="*/ 248447 w 454794"/>
              <a:gd name="connsiteY18" fmla="*/ 562766 h 607568"/>
              <a:gd name="connsiteX19" fmla="*/ 248447 w 454794"/>
              <a:gd name="connsiteY19" fmla="*/ 607568 h 607568"/>
              <a:gd name="connsiteX20" fmla="*/ 206348 w 454794"/>
              <a:gd name="connsiteY20" fmla="*/ 607568 h 607568"/>
              <a:gd name="connsiteX21" fmla="*/ 206348 w 454794"/>
              <a:gd name="connsiteY21" fmla="*/ 562766 h 607568"/>
              <a:gd name="connsiteX22" fmla="*/ 9219 w 454794"/>
              <a:gd name="connsiteY22" fmla="*/ 365912 h 607568"/>
              <a:gd name="connsiteX23" fmla="*/ 0 w 454794"/>
              <a:gd name="connsiteY23" fmla="*/ 365912 h 607568"/>
              <a:gd name="connsiteX24" fmla="*/ 0 w 454794"/>
              <a:gd name="connsiteY24" fmla="*/ 338295 h 607568"/>
              <a:gd name="connsiteX25" fmla="*/ 185144 w 454794"/>
              <a:gd name="connsiteY25" fmla="*/ 153409 h 607568"/>
              <a:gd name="connsiteX26" fmla="*/ 180337 w 454794"/>
              <a:gd name="connsiteY26" fmla="*/ 0 h 607568"/>
              <a:gd name="connsiteX27" fmla="*/ 274387 w 454794"/>
              <a:gd name="connsiteY27" fmla="*/ 0 h 607568"/>
              <a:gd name="connsiteX28" fmla="*/ 351839 w 454794"/>
              <a:gd name="connsiteY28" fmla="*/ 77329 h 607568"/>
              <a:gd name="connsiteX29" fmla="*/ 351839 w 454794"/>
              <a:gd name="connsiteY29" fmla="*/ 140849 h 607568"/>
              <a:gd name="connsiteX30" fmla="*/ 310347 w 454794"/>
              <a:gd name="connsiteY30" fmla="*/ 128268 h 607568"/>
              <a:gd name="connsiteX31" fmla="*/ 310347 w 454794"/>
              <a:gd name="connsiteY31" fmla="*/ 77329 h 607568"/>
              <a:gd name="connsiteX32" fmla="*/ 274387 w 454794"/>
              <a:gd name="connsiteY32" fmla="*/ 41426 h 607568"/>
              <a:gd name="connsiteX33" fmla="*/ 180337 w 454794"/>
              <a:gd name="connsiteY33" fmla="*/ 41426 h 607568"/>
              <a:gd name="connsiteX34" fmla="*/ 144377 w 454794"/>
              <a:gd name="connsiteY34" fmla="*/ 77329 h 607568"/>
              <a:gd name="connsiteX35" fmla="*/ 144377 w 454794"/>
              <a:gd name="connsiteY35" fmla="*/ 128268 h 607568"/>
              <a:gd name="connsiteX36" fmla="*/ 102884 w 454794"/>
              <a:gd name="connsiteY36" fmla="*/ 140849 h 607568"/>
              <a:gd name="connsiteX37" fmla="*/ 102884 w 454794"/>
              <a:gd name="connsiteY37" fmla="*/ 77329 h 607568"/>
              <a:gd name="connsiteX38" fmla="*/ 180337 w 454794"/>
              <a:gd name="connsiteY38" fmla="*/ 0 h 60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54794" h="607568">
                <a:moveTo>
                  <a:pt x="445574" y="395025"/>
                </a:moveTo>
                <a:lnTo>
                  <a:pt x="454794" y="395025"/>
                </a:lnTo>
                <a:lnTo>
                  <a:pt x="454794" y="563371"/>
                </a:lnTo>
                <a:cubicBezTo>
                  <a:pt x="454794" y="587772"/>
                  <a:pt x="434971" y="607568"/>
                  <a:pt x="410538" y="607568"/>
                </a:cubicBezTo>
                <a:lnTo>
                  <a:pt x="277463" y="607568"/>
                </a:lnTo>
                <a:lnTo>
                  <a:pt x="277463" y="562757"/>
                </a:lnTo>
                <a:cubicBezTo>
                  <a:pt x="277463" y="470221"/>
                  <a:pt x="352913" y="395025"/>
                  <a:pt x="445574" y="395025"/>
                </a:cubicBezTo>
                <a:close/>
                <a:moveTo>
                  <a:pt x="0" y="395025"/>
                </a:moveTo>
                <a:lnTo>
                  <a:pt x="9217" y="395025"/>
                </a:lnTo>
                <a:cubicBezTo>
                  <a:pt x="101840" y="395025"/>
                  <a:pt x="177260" y="470221"/>
                  <a:pt x="177260" y="562757"/>
                </a:cubicBezTo>
                <a:lnTo>
                  <a:pt x="177260" y="607568"/>
                </a:lnTo>
                <a:lnTo>
                  <a:pt x="44238" y="607568"/>
                </a:lnTo>
                <a:cubicBezTo>
                  <a:pt x="19815" y="607568"/>
                  <a:pt x="0" y="587772"/>
                  <a:pt x="0" y="563371"/>
                </a:cubicBezTo>
                <a:close/>
                <a:moveTo>
                  <a:pt x="185144" y="153409"/>
                </a:moveTo>
                <a:lnTo>
                  <a:pt x="269650" y="153409"/>
                </a:lnTo>
                <a:cubicBezTo>
                  <a:pt x="371671" y="153409"/>
                  <a:pt x="454794" y="236416"/>
                  <a:pt x="454794" y="338295"/>
                </a:cubicBezTo>
                <a:lnTo>
                  <a:pt x="454794" y="365912"/>
                </a:lnTo>
                <a:lnTo>
                  <a:pt x="445575" y="365912"/>
                </a:lnTo>
                <a:cubicBezTo>
                  <a:pt x="336947" y="365912"/>
                  <a:pt x="248447" y="454289"/>
                  <a:pt x="248447" y="562766"/>
                </a:cubicBezTo>
                <a:lnTo>
                  <a:pt x="248447" y="607568"/>
                </a:lnTo>
                <a:lnTo>
                  <a:pt x="206348" y="607568"/>
                </a:lnTo>
                <a:lnTo>
                  <a:pt x="206348" y="562766"/>
                </a:lnTo>
                <a:cubicBezTo>
                  <a:pt x="206348" y="454289"/>
                  <a:pt x="117847" y="365912"/>
                  <a:pt x="9219" y="365912"/>
                </a:cubicBezTo>
                <a:lnTo>
                  <a:pt x="0" y="365912"/>
                </a:lnTo>
                <a:lnTo>
                  <a:pt x="0" y="338295"/>
                </a:lnTo>
                <a:cubicBezTo>
                  <a:pt x="0" y="236416"/>
                  <a:pt x="83123" y="153409"/>
                  <a:pt x="185144" y="153409"/>
                </a:cubicBezTo>
                <a:close/>
                <a:moveTo>
                  <a:pt x="180337" y="0"/>
                </a:moveTo>
                <a:lnTo>
                  <a:pt x="274387" y="0"/>
                </a:lnTo>
                <a:cubicBezTo>
                  <a:pt x="317108" y="0"/>
                  <a:pt x="351839" y="34675"/>
                  <a:pt x="351839" y="77329"/>
                </a:cubicBezTo>
                <a:lnTo>
                  <a:pt x="351839" y="140849"/>
                </a:lnTo>
                <a:cubicBezTo>
                  <a:pt x="338623" y="135326"/>
                  <a:pt x="324639" y="131029"/>
                  <a:pt x="310347" y="128268"/>
                </a:cubicBezTo>
                <a:lnTo>
                  <a:pt x="310347" y="77329"/>
                </a:lnTo>
                <a:cubicBezTo>
                  <a:pt x="310347" y="57536"/>
                  <a:pt x="294211" y="41426"/>
                  <a:pt x="274387" y="41426"/>
                </a:cubicBezTo>
                <a:lnTo>
                  <a:pt x="180337" y="41426"/>
                </a:lnTo>
                <a:cubicBezTo>
                  <a:pt x="160513" y="41426"/>
                  <a:pt x="144377" y="57536"/>
                  <a:pt x="144377" y="77329"/>
                </a:cubicBezTo>
                <a:lnTo>
                  <a:pt x="144377" y="128268"/>
                </a:lnTo>
                <a:cubicBezTo>
                  <a:pt x="130085" y="131029"/>
                  <a:pt x="116100" y="135326"/>
                  <a:pt x="102884" y="140849"/>
                </a:cubicBezTo>
                <a:lnTo>
                  <a:pt x="102884" y="77329"/>
                </a:lnTo>
                <a:cubicBezTo>
                  <a:pt x="102884" y="34675"/>
                  <a:pt x="137615" y="0"/>
                  <a:pt x="180337" y="0"/>
                </a:cubicBezTo>
                <a:close/>
              </a:path>
            </a:pathLst>
          </a:custGeom>
          <a:solidFill>
            <a:schemeClr val="accent1">
              <a:lumMod val="50000"/>
              <a:alpha val="66000"/>
            </a:schemeClr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95FECD2-9AF7-4834-2125-EB08EA1386F3}"/>
              </a:ext>
            </a:extLst>
          </p:cNvPr>
          <p:cNvGrpSpPr/>
          <p:nvPr/>
        </p:nvGrpSpPr>
        <p:grpSpPr>
          <a:xfrm>
            <a:off x="9380890" y="2738044"/>
            <a:ext cx="1218696" cy="1208860"/>
            <a:chOff x="1842202" y="2509700"/>
            <a:chExt cx="1312745" cy="130215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70DFB8E-C216-05C1-5B42-513F0870881E}"/>
                </a:ext>
              </a:extLst>
            </p:cNvPr>
            <p:cNvSpPr/>
            <p:nvPr/>
          </p:nvSpPr>
          <p:spPr>
            <a:xfrm rot="20700000">
              <a:off x="1842202" y="2509700"/>
              <a:ext cx="1302150" cy="1302150"/>
            </a:xfrm>
            <a:prstGeom prst="rect">
              <a:avLst/>
            </a:prstGeom>
            <a:noFill/>
            <a:ln>
              <a:gradFill>
                <a:gsLst>
                  <a:gs pos="0">
                    <a:schemeClr val="accent1"/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A77D60E-006C-E550-2FC1-126A9E885109}"/>
                </a:ext>
              </a:extLst>
            </p:cNvPr>
            <p:cNvSpPr/>
            <p:nvPr/>
          </p:nvSpPr>
          <p:spPr>
            <a:xfrm rot="900000">
              <a:off x="1852797" y="2509700"/>
              <a:ext cx="1302150" cy="1302150"/>
            </a:xfrm>
            <a:prstGeom prst="rect">
              <a:avLst/>
            </a:prstGeom>
            <a:noFill/>
            <a:ln>
              <a:gradFill flip="none" rotWithShape="1">
                <a:gsLst>
                  <a:gs pos="0">
                    <a:schemeClr val="accent1"/>
                  </a:gs>
                  <a:gs pos="100000">
                    <a:schemeClr val="accent2">
                      <a:alpha val="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5" name="文本框 32">
            <a:extLst>
              <a:ext uri="{FF2B5EF4-FFF2-40B4-BE49-F238E27FC236}">
                <a16:creationId xmlns:a16="http://schemas.microsoft.com/office/drawing/2014/main" id="{8F577D0E-B1FA-C49C-2970-2FBB1F6F6B6B}"/>
              </a:ext>
            </a:extLst>
          </p:cNvPr>
          <p:cNvSpPr txBox="1"/>
          <p:nvPr/>
        </p:nvSpPr>
        <p:spPr>
          <a:xfrm>
            <a:off x="487322" y="4645981"/>
            <a:ext cx="3669132" cy="13569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dirty="0"/>
              <a:t>初期词库构建</a:t>
            </a:r>
            <a:endParaRPr lang="en-US" altLang="zh-CN" dirty="0"/>
          </a:p>
          <a:p>
            <a:pPr algn="ctr">
              <a:lnSpc>
                <a:spcPct val="130000"/>
              </a:lnSpc>
            </a:pPr>
            <a:r>
              <a:rPr lang="zh-CN" altLang="en-US" dirty="0"/>
              <a:t>构建网页的模板结构</a:t>
            </a:r>
            <a:endParaRPr lang="en-US" altLang="zh-CN" dirty="0"/>
          </a:p>
          <a:p>
            <a:pPr algn="ctr">
              <a:lnSpc>
                <a:spcPct val="130000"/>
              </a:lnSpc>
            </a:pPr>
            <a:r>
              <a:rPr lang="zh-CN" altLang="en-US" dirty="0"/>
              <a:t>程序的安装、运行、使用说明指南</a:t>
            </a:r>
          </a:p>
          <a:p>
            <a:pPr algn="ctr">
              <a:lnSpc>
                <a:spcPct val="130000"/>
              </a:lnSpc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文本框 1">
            <a:extLst>
              <a:ext uri="{FF2B5EF4-FFF2-40B4-BE49-F238E27FC236}">
                <a16:creationId xmlns:a16="http://schemas.microsoft.com/office/drawing/2014/main" id="{28FB2379-A359-56E0-8580-49DF8E00266B}"/>
              </a:ext>
            </a:extLst>
          </p:cNvPr>
          <p:cNvSpPr txBox="1"/>
          <p:nvPr/>
        </p:nvSpPr>
        <p:spPr>
          <a:xfrm>
            <a:off x="3307054" y="1512490"/>
            <a:ext cx="3189280" cy="114428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dirty="0"/>
              <a:t>弹窗图形界面开发</a:t>
            </a:r>
            <a:endParaRPr lang="en-US" altLang="zh-CN" dirty="0"/>
          </a:p>
          <a:p>
            <a:pPr algn="ctr">
              <a:lnSpc>
                <a:spcPct val="130000"/>
              </a:lnSpc>
            </a:pPr>
            <a:r>
              <a:rPr lang="zh-CN" altLang="en-US" dirty="0"/>
              <a:t>网页的样式设计</a:t>
            </a:r>
            <a:endParaRPr lang="en-US" altLang="zh-CN" dirty="0"/>
          </a:p>
          <a:p>
            <a:pPr algn="ctr">
              <a:lnSpc>
                <a:spcPct val="130000"/>
              </a:lnSpc>
            </a:pPr>
            <a:r>
              <a:rPr lang="zh-CN" altLang="en-US" dirty="0"/>
              <a:t>课程报告撰写</a:t>
            </a:r>
          </a:p>
        </p:txBody>
      </p:sp>
      <p:sp>
        <p:nvSpPr>
          <p:cNvPr id="18" name="TextBox 76">
            <a:extLst>
              <a:ext uri="{FF2B5EF4-FFF2-40B4-BE49-F238E27FC236}">
                <a16:creationId xmlns:a16="http://schemas.microsoft.com/office/drawing/2014/main" id="{9FBAE5A0-6E66-144E-B7C5-13F6664FEA74}"/>
              </a:ext>
            </a:extLst>
          </p:cNvPr>
          <p:cNvSpPr txBox="1"/>
          <p:nvPr/>
        </p:nvSpPr>
        <p:spPr>
          <a:xfrm>
            <a:off x="4189140" y="1121228"/>
            <a:ext cx="1276797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spc="1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谢欣瑶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文本框 3">
            <a:extLst>
              <a:ext uri="{FF2B5EF4-FFF2-40B4-BE49-F238E27FC236}">
                <a16:creationId xmlns:a16="http://schemas.microsoft.com/office/drawing/2014/main" id="{F86A26C1-5AC7-7DE7-9E94-621B0093FCF1}"/>
              </a:ext>
            </a:extLst>
          </p:cNvPr>
          <p:cNvSpPr txBox="1"/>
          <p:nvPr/>
        </p:nvSpPr>
        <p:spPr>
          <a:xfrm>
            <a:off x="5251339" y="4728713"/>
            <a:ext cx="4636464" cy="114428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dirty="0"/>
              <a:t>功能扩展</a:t>
            </a:r>
            <a:endParaRPr lang="en-US" altLang="zh-CN" dirty="0"/>
          </a:p>
          <a:p>
            <a:pPr algn="ctr">
              <a:lnSpc>
                <a:spcPct val="130000"/>
              </a:lnSpc>
            </a:pPr>
            <a:r>
              <a:rPr lang="zh-CN" altLang="en-US" dirty="0"/>
              <a:t>（批量生成名字、历史记录和收藏删除功能）</a:t>
            </a:r>
            <a:endParaRPr lang="en-US" altLang="zh-CN" dirty="0"/>
          </a:p>
          <a:p>
            <a:pPr algn="ctr">
              <a:lnSpc>
                <a:spcPct val="130000"/>
              </a:lnSpc>
            </a:pPr>
            <a:r>
              <a:rPr lang="zh-CN" altLang="en-US" dirty="0"/>
              <a:t>答辩</a:t>
            </a:r>
            <a:r>
              <a:rPr lang="en-US" altLang="zh-CN" dirty="0"/>
              <a:t>PPT</a:t>
            </a:r>
            <a:r>
              <a:rPr lang="zh-CN" altLang="en-US" dirty="0"/>
              <a:t>制作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TextBox 76">
            <a:extLst>
              <a:ext uri="{FF2B5EF4-FFF2-40B4-BE49-F238E27FC236}">
                <a16:creationId xmlns:a16="http://schemas.microsoft.com/office/drawing/2014/main" id="{D11C8572-1BC2-F070-9B81-89182856477D}"/>
              </a:ext>
            </a:extLst>
          </p:cNvPr>
          <p:cNvSpPr txBox="1"/>
          <p:nvPr/>
        </p:nvSpPr>
        <p:spPr>
          <a:xfrm>
            <a:off x="6828134" y="4245871"/>
            <a:ext cx="1276797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>
                <a:solidFill>
                  <a:srgbClr val="3055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康怡</a:t>
            </a:r>
          </a:p>
        </p:txBody>
      </p:sp>
      <p:sp>
        <p:nvSpPr>
          <p:cNvPr id="21" name="文本框 5">
            <a:extLst>
              <a:ext uri="{FF2B5EF4-FFF2-40B4-BE49-F238E27FC236}">
                <a16:creationId xmlns:a16="http://schemas.microsoft.com/office/drawing/2014/main" id="{66A2E408-A4AF-DB19-FE14-7AD12F867905}"/>
              </a:ext>
            </a:extLst>
          </p:cNvPr>
          <p:cNvSpPr txBox="1"/>
          <p:nvPr/>
        </p:nvSpPr>
        <p:spPr>
          <a:xfrm>
            <a:off x="8464524" y="1541152"/>
            <a:ext cx="3041467" cy="78418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dirty="0"/>
              <a:t>Web </a:t>
            </a:r>
            <a:r>
              <a:rPr lang="zh-CN" altLang="en-US" dirty="0"/>
              <a:t>界面迁移与部署</a:t>
            </a:r>
            <a:endParaRPr lang="en-US" altLang="zh-CN" dirty="0"/>
          </a:p>
          <a:p>
            <a:pPr algn="ctr">
              <a:lnSpc>
                <a:spcPct val="130000"/>
              </a:lnSpc>
            </a:pPr>
            <a:r>
              <a:rPr lang="zh-CN" altLang="en-US" dirty="0"/>
              <a:t>作业答辩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TextBox 76">
            <a:extLst>
              <a:ext uri="{FF2B5EF4-FFF2-40B4-BE49-F238E27FC236}">
                <a16:creationId xmlns:a16="http://schemas.microsoft.com/office/drawing/2014/main" id="{F53C4E58-E470-477F-28BC-B4965F2C2DED}"/>
              </a:ext>
            </a:extLst>
          </p:cNvPr>
          <p:cNvSpPr txBox="1"/>
          <p:nvPr/>
        </p:nvSpPr>
        <p:spPr>
          <a:xfrm>
            <a:off x="9372579" y="1140721"/>
            <a:ext cx="1276797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spc="1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肖骊璇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TextBox 76">
            <a:extLst>
              <a:ext uri="{FF2B5EF4-FFF2-40B4-BE49-F238E27FC236}">
                <a16:creationId xmlns:a16="http://schemas.microsoft.com/office/drawing/2014/main" id="{B4F53826-6B35-2E7A-C600-7B8B971F64B1}"/>
              </a:ext>
            </a:extLst>
          </p:cNvPr>
          <p:cNvSpPr txBox="1"/>
          <p:nvPr/>
        </p:nvSpPr>
        <p:spPr>
          <a:xfrm>
            <a:off x="1576380" y="4266006"/>
            <a:ext cx="1276797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spc="1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马慧凌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34565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6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49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2309 h 932312"/>
                <a:gd name="connsiteX1" fmla="*/ 914403 w 1778000"/>
                <a:gd name="connsiteY1" fmla="*/ 0 h 932312"/>
                <a:gd name="connsiteX2" fmla="*/ 1778000 w 1778000"/>
                <a:gd name="connsiteY2" fmla="*/ 976 h 932312"/>
                <a:gd name="connsiteX3" fmla="*/ 814919 w 1778000"/>
                <a:gd name="connsiteY3" fmla="*/ 932312 h 932312"/>
                <a:gd name="connsiteX4" fmla="*/ 0 w 1778000"/>
                <a:gd name="connsiteY4" fmla="*/ 932309 h 932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50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41" name="直接连接符 7"/>
          <p:cNvCxnSpPr>
            <a:cxnSpLocks/>
          </p:cNvCxnSpPr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51" name="文本框 11"/>
          <p:cNvSpPr txBox="1"/>
          <p:nvPr/>
        </p:nvSpPr>
        <p:spPr>
          <a:xfrm>
            <a:off x="720312" y="522977"/>
            <a:ext cx="6093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开发进程</a:t>
            </a:r>
            <a:endParaRPr lang="zh-CN" altLang="en-US" sz="2400" dirty="0">
              <a:solidFill>
                <a:srgbClr val="2F547E"/>
              </a:solidFill>
              <a:latin typeface="华光标题宋_CNKI" panose="02000500000000000000" pitchFamily="2" charset="-122"/>
              <a:ea typeface="华光标题宋_CNKI" panose="02000500000000000000" pitchFamily="2" charset="-122"/>
            </a:endParaRPr>
          </a:p>
        </p:txBody>
      </p:sp>
      <p:graphicFrame>
        <p:nvGraphicFramePr>
          <p:cNvPr id="4194304" name="图表 17"/>
          <p:cNvGraphicFramePr>
            <a:graphicFrameLocks/>
          </p:cNvGraphicFramePr>
          <p:nvPr/>
        </p:nvGraphicFramePr>
        <p:xfrm>
          <a:off x="276870" y="1830959"/>
          <a:ext cx="4656455" cy="4093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194305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975692"/>
              </p:ext>
            </p:extLst>
          </p:nvPr>
        </p:nvGraphicFramePr>
        <p:xfrm>
          <a:off x="504967" y="1327610"/>
          <a:ext cx="11204813" cy="47047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930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3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11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46632">
                <a:tc>
                  <a:txBody>
                    <a:bodyPr/>
                    <a:lstStyle/>
                    <a:p>
                      <a:pPr algn="ctr"/>
                      <a:endParaRPr lang="zh-CN" altLang="en-US" sz="2100" b="0" dirty="0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ea"/>
                        <a:sym typeface="Arial" panose="020B0604020202020204" pitchFamily="34" charset="0"/>
                      </a:endParaRPr>
                    </a:p>
                  </a:txBody>
                  <a:tcPr marL="109192" marR="109192" marT="54596" marB="54596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dirty="0">
                          <a:solidFill>
                            <a:schemeClr val="accent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ea"/>
                          <a:sym typeface="Arial" panose="020B0604020202020204" pitchFamily="34" charset="0"/>
                        </a:rPr>
                        <a:t>日期</a:t>
                      </a:r>
                    </a:p>
                  </a:txBody>
                  <a:tcPr marL="109192" marR="109192" marT="54596" marB="5459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b="0" dirty="0">
                          <a:solidFill>
                            <a:schemeClr val="accent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ea"/>
                          <a:sym typeface="Arial" panose="020B0604020202020204" pitchFamily="34" charset="0"/>
                        </a:rPr>
                        <a:t>具体事宜</a:t>
                      </a:r>
                      <a:endParaRPr lang="zh-CN" altLang="en-US" sz="2800" b="0" kern="1200" dirty="0">
                        <a:solidFill>
                          <a:schemeClr val="accent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ea"/>
                        <a:sym typeface="Arial" panose="020B0604020202020204" pitchFamily="34" charset="0"/>
                      </a:endParaRPr>
                    </a:p>
                  </a:txBody>
                  <a:tcPr marL="109192" marR="109192" marT="54596" marB="5459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17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kern="1200" dirty="0">
                          <a:solidFill>
                            <a:schemeClr val="accent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ea"/>
                          <a:sym typeface="Arial" panose="020B0604020202020204" pitchFamily="34" charset="0"/>
                        </a:rPr>
                        <a:t>选题分工</a:t>
                      </a:r>
                    </a:p>
                  </a:txBody>
                  <a:tcPr marL="109192" marR="109192" marT="54596" marB="54596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ea"/>
                          <a:sym typeface="Arial" panose="020B0604020202020204" pitchFamily="34" charset="0"/>
                        </a:rPr>
                        <a:t>7.06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ea"/>
                        <a:sym typeface="Arial" panose="020B0604020202020204" pitchFamily="34" charset="0"/>
                      </a:endParaRPr>
                    </a:p>
                  </a:txBody>
                  <a:tcPr marL="109192" marR="109192" marT="54596" marB="5459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i="0" dirty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确定项目选题为 “高级世界观名字生成器”，并完成分工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ea"/>
                        <a:sym typeface="Arial" panose="020B0604020202020204" pitchFamily="34" charset="0"/>
                      </a:endParaRPr>
                    </a:p>
                  </a:txBody>
                  <a:tcPr marL="109192" marR="109192" marT="54596" marB="5459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5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b="0" kern="1200" dirty="0">
                          <a:solidFill>
                            <a:schemeClr val="accent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ea"/>
                          <a:sym typeface="Arial" panose="020B0604020202020204" pitchFamily="34" charset="0"/>
                        </a:rPr>
                        <a:t>代码攻坚</a:t>
                      </a:r>
                    </a:p>
                  </a:txBody>
                  <a:tcPr marL="109192" marR="109192" marT="54596" marB="54596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ea"/>
                          <a:sym typeface="Arial" panose="020B0604020202020204" pitchFamily="34" charset="0"/>
                        </a:rPr>
                        <a:t>7.07--7.08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ea"/>
                        <a:sym typeface="Arial" panose="020B0604020202020204" pitchFamily="34" charset="0"/>
                      </a:endParaRPr>
                    </a:p>
                  </a:txBody>
                  <a:tcPr marL="109192" marR="109192" marT="54596" marB="5459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ea"/>
                          <a:sym typeface="Arial" panose="020B0604020202020204" pitchFamily="34" charset="0"/>
                        </a:rPr>
                        <a:t>按照分工依次改进代码，提升代码技术力</a:t>
                      </a:r>
                    </a:p>
                  </a:txBody>
                  <a:tcPr marL="109192" marR="109192" marT="54596" marB="5459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5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b="0" kern="1200" dirty="0">
                          <a:solidFill>
                            <a:schemeClr val="accent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ea"/>
                          <a:sym typeface="Arial" panose="020B0604020202020204" pitchFamily="34" charset="0"/>
                        </a:rPr>
                        <a:t>文件集成</a:t>
                      </a:r>
                    </a:p>
                  </a:txBody>
                  <a:tcPr marL="109192" marR="109192" marT="54596" marB="54596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ea"/>
                          <a:sym typeface="Arial" panose="020B0604020202020204" pitchFamily="34" charset="0"/>
                        </a:rPr>
                        <a:t>7.09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ea"/>
                        <a:sym typeface="Arial" panose="020B0604020202020204" pitchFamily="34" charset="0"/>
                      </a:endParaRPr>
                    </a:p>
                  </a:txBody>
                  <a:tcPr marL="109192" marR="109192" marT="54596" marB="5459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ea"/>
                          <a:sym typeface="Arial" panose="020B0604020202020204" pitchFamily="34" charset="0"/>
                        </a:rPr>
                        <a:t>成员依次上传各自代码文件到 </a:t>
                      </a:r>
                      <a:r>
                        <a:rPr lang="en-US" altLang="zh-CN" sz="20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ea"/>
                          <a:sym typeface="Arial" panose="020B0604020202020204" pitchFamily="34" charset="0"/>
                        </a:rPr>
                        <a:t>Github</a:t>
                      </a:r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ea"/>
                          <a:sym typeface="Arial" panose="020B0604020202020204" pitchFamily="34" charset="0"/>
                        </a:rPr>
                        <a:t> </a:t>
                      </a:r>
                      <a:r>
                        <a:rPr lang="zh-CN" altLang="en-US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ea"/>
                          <a:sym typeface="Arial" panose="020B0604020202020204" pitchFamily="34" charset="0"/>
                        </a:rPr>
                        <a:t>仓库</a:t>
                      </a:r>
                    </a:p>
                  </a:txBody>
                  <a:tcPr marL="109192" marR="109192" marT="54596" marB="5459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5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b="0" kern="1200" dirty="0">
                          <a:solidFill>
                            <a:schemeClr val="accent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ea"/>
                          <a:sym typeface="Arial" panose="020B0604020202020204" pitchFamily="34" charset="0"/>
                        </a:rPr>
                        <a:t>资料完善</a:t>
                      </a:r>
                    </a:p>
                  </a:txBody>
                  <a:tcPr marL="109192" marR="109192" marT="54596" marB="54596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ea"/>
                          <a:sym typeface="Arial" panose="020B0604020202020204" pitchFamily="34" charset="0"/>
                        </a:rPr>
                        <a:t>7.10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ea"/>
                        <a:sym typeface="Arial" panose="020B0604020202020204" pitchFamily="34" charset="0"/>
                      </a:endParaRPr>
                    </a:p>
                  </a:txBody>
                  <a:tcPr marL="109192" marR="109192" marT="54596" marB="5459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ea"/>
                          <a:sym typeface="Arial" panose="020B0604020202020204" pitchFamily="34" charset="0"/>
                        </a:rPr>
                        <a:t>PPT</a:t>
                      </a:r>
                      <a:r>
                        <a:rPr lang="zh-CN" altLang="en-US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ea"/>
                          <a:sym typeface="Arial" panose="020B0604020202020204" pitchFamily="34" charset="0"/>
                        </a:rPr>
                        <a:t>制作、</a:t>
                      </a:r>
                      <a:r>
                        <a:rPr lang="zh-CN" altLang="en-US" sz="2000" b="1" kern="1200" dirty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程序的安装、运行、使用说明</a:t>
                      </a:r>
                      <a:r>
                        <a:rPr lang="zh-CN" altLang="en-US" sz="20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ea"/>
                          <a:sym typeface="Arial" panose="020B0604020202020204" pitchFamily="34" charset="0"/>
                        </a:rPr>
                        <a:t>撰写</a:t>
                      </a:r>
                      <a:endParaRPr lang="zh-CN" altLang="en-US" sz="2000" b="1" kern="1200" dirty="0">
                        <a:solidFill>
                          <a:schemeClr val="dk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 marL="109192" marR="109192" marT="54596" marB="5459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5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b="0" kern="1200" dirty="0">
                          <a:solidFill>
                            <a:schemeClr val="accent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ea"/>
                          <a:sym typeface="Arial" panose="020B0604020202020204" pitchFamily="34" charset="0"/>
                        </a:rPr>
                        <a:t>项目答辩</a:t>
                      </a:r>
                    </a:p>
                  </a:txBody>
                  <a:tcPr marL="109192" marR="109192" marT="54596" marB="54596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ea"/>
                          <a:sym typeface="Arial" panose="020B0604020202020204" pitchFamily="34" charset="0"/>
                        </a:rPr>
                        <a:t>7.11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ea"/>
                        <a:sym typeface="Arial" panose="020B0604020202020204" pitchFamily="34" charset="0"/>
                      </a:endParaRPr>
                    </a:p>
                  </a:txBody>
                  <a:tcPr marL="109192" marR="109192" marT="54596" marB="5459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ea"/>
                          <a:sym typeface="Arial" panose="020B0604020202020204" pitchFamily="34" charset="0"/>
                        </a:rPr>
                        <a:t>项目答辩，展示开发结果</a:t>
                      </a:r>
                    </a:p>
                  </a:txBody>
                  <a:tcPr marL="109192" marR="109192" marT="54596" marB="5459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717763"/>
                  </a:ext>
                </a:extLst>
              </a:tr>
              <a:tr h="62357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b="0" kern="1200" dirty="0">
                          <a:solidFill>
                            <a:schemeClr val="accent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ea"/>
                          <a:sym typeface="Arial" panose="020B0604020202020204" pitchFamily="34" charset="0"/>
                        </a:rPr>
                        <a:t>维护结项</a:t>
                      </a:r>
                    </a:p>
                  </a:txBody>
                  <a:tcPr marL="109192" marR="109192" marT="54596" marB="54596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ea"/>
                          <a:sym typeface="Arial" panose="020B0604020202020204" pitchFamily="34" charset="0"/>
                        </a:rPr>
                        <a:t>9</a:t>
                      </a:r>
                      <a:r>
                        <a:rPr lang="zh-CN" altLang="en-US" sz="2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ea"/>
                          <a:sym typeface="Arial" panose="020B0604020202020204" pitchFamily="34" charset="0"/>
                        </a:rPr>
                        <a:t>月</a:t>
                      </a:r>
                    </a:p>
                  </a:txBody>
                  <a:tcPr marL="109192" marR="109192" marT="54596" marB="5459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kern="1200" dirty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9 </a:t>
                      </a:r>
                      <a:r>
                        <a:rPr lang="zh-CN" altLang="en-US" sz="2000" b="1" i="0" kern="1200" dirty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月 </a:t>
                      </a:r>
                      <a:r>
                        <a:rPr lang="en-US" altLang="zh-CN" sz="2000" b="1" i="0" kern="1200" dirty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10 </a:t>
                      </a:r>
                      <a:r>
                        <a:rPr lang="zh-CN" altLang="en-US" sz="2000" b="1" i="0" kern="1200" dirty="0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日前，持续优化和维护项目，撰写课程报告并提交至</a:t>
                      </a:r>
                      <a:r>
                        <a:rPr lang="en-US" altLang="zh-CN" sz="2000" b="1" i="0" kern="1200" dirty="0" err="1">
                          <a:solidFill>
                            <a:schemeClr val="dk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+mn-cs"/>
                        </a:rPr>
                        <a:t>Github</a:t>
                      </a:r>
                      <a:endParaRPr lang="zh-CN" altLang="en-US" sz="2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  <a:cs typeface="+mn-ea"/>
                        <a:sym typeface="Arial" panose="020B0604020202020204" pitchFamily="34" charset="0"/>
                      </a:endParaRPr>
                    </a:p>
                  </a:txBody>
                  <a:tcPr marL="109192" marR="109192" marT="54596" marB="5459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44676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矩形 6"/>
          <p:cNvSpPr/>
          <p:nvPr/>
        </p:nvSpPr>
        <p:spPr>
          <a:xfrm>
            <a:off x="481658" y="1392741"/>
            <a:ext cx="1438214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800" b="1" cap="none" spc="0" dirty="0">
                <a:ln w="0"/>
                <a:solidFill>
                  <a:schemeClr val="bg2">
                    <a:lumMod val="90000"/>
                  </a:schemeClr>
                </a:solidFill>
                <a:effectLst/>
              </a:rPr>
              <a:t>03</a:t>
            </a:r>
            <a:endParaRPr lang="zh-CN" altLang="en-US" sz="8800" b="1" cap="none" spc="0" dirty="0">
              <a:ln w="0"/>
              <a:solidFill>
                <a:schemeClr val="bg2">
                  <a:lumMod val="90000"/>
                </a:schemeClr>
              </a:solidFill>
              <a:effectLst/>
            </a:endParaRPr>
          </a:p>
        </p:txBody>
      </p:sp>
      <p:sp>
        <p:nvSpPr>
          <p:cNvPr id="1048646" name="文本框 8"/>
          <p:cNvSpPr txBox="1"/>
          <p:nvPr/>
        </p:nvSpPr>
        <p:spPr>
          <a:xfrm>
            <a:off x="-98310" y="2786137"/>
            <a:ext cx="731599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6000" dirty="0">
                <a:blipFill dpi="0" rotWithShape="1">
                  <a:blip r:embed="rId2"/>
                  <a:srcRect/>
                  <a:tile tx="0" ty="0" sx="100000" sy="100000" flip="none" algn="br"/>
                </a:blip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技术路线与实现方案</a:t>
            </a:r>
          </a:p>
        </p:txBody>
      </p:sp>
      <p:cxnSp>
        <p:nvCxnSpPr>
          <p:cNvPr id="3145738" name="直接连接符 11"/>
          <p:cNvCxnSpPr>
            <a:cxnSpLocks/>
          </p:cNvCxnSpPr>
          <p:nvPr/>
        </p:nvCxnSpPr>
        <p:spPr>
          <a:xfrm>
            <a:off x="5708337" y="6050179"/>
            <a:ext cx="648366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45739" name="直接连接符 12"/>
          <p:cNvCxnSpPr>
            <a:cxnSpLocks/>
          </p:cNvCxnSpPr>
          <p:nvPr/>
        </p:nvCxnSpPr>
        <p:spPr>
          <a:xfrm>
            <a:off x="7495953" y="6544340"/>
            <a:ext cx="469604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45740" name="直接连接符 15"/>
          <p:cNvCxnSpPr>
            <a:cxnSpLocks/>
          </p:cNvCxnSpPr>
          <p:nvPr/>
        </p:nvCxnSpPr>
        <p:spPr>
          <a:xfrm>
            <a:off x="11710341" y="3"/>
            <a:ext cx="0" cy="68579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97165" name="图片 3"/>
          <p:cNvPicPr>
            <a:picLocks noChangeAspect="1"/>
          </p:cNvPicPr>
          <p:nvPr/>
        </p:nvPicPr>
        <p:blipFill rotWithShape="1">
          <a:blip r:embed="rId2"/>
          <a:srcRect l="21803" r="22132"/>
          <a:stretch>
            <a:fillRect/>
          </a:stretch>
        </p:blipFill>
        <p:spPr>
          <a:xfrm>
            <a:off x="6790169" y="1233380"/>
            <a:ext cx="4319998" cy="432263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8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57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2309 h 932312"/>
                <a:gd name="connsiteX1" fmla="*/ 914403 w 1778000"/>
                <a:gd name="connsiteY1" fmla="*/ 0 h 932312"/>
                <a:gd name="connsiteX2" fmla="*/ 1778000 w 1778000"/>
                <a:gd name="connsiteY2" fmla="*/ 976 h 932312"/>
                <a:gd name="connsiteX3" fmla="*/ 814919 w 1778000"/>
                <a:gd name="connsiteY3" fmla="*/ 932312 h 932312"/>
                <a:gd name="connsiteX4" fmla="*/ 0 w 1778000"/>
                <a:gd name="connsiteY4" fmla="*/ 932309 h 932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58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43" name="直接连接符 7"/>
          <p:cNvCxnSpPr>
            <a:cxnSpLocks/>
          </p:cNvCxnSpPr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文本框 11">
            <a:extLst>
              <a:ext uri="{FF2B5EF4-FFF2-40B4-BE49-F238E27FC236}">
                <a16:creationId xmlns:a16="http://schemas.microsoft.com/office/drawing/2014/main" id="{303AFC15-1839-B775-ABCE-DC8B9ADBDCB4}"/>
              </a:ext>
            </a:extLst>
          </p:cNvPr>
          <p:cNvSpPr txBox="1"/>
          <p:nvPr/>
        </p:nvSpPr>
        <p:spPr>
          <a:xfrm>
            <a:off x="707612" y="350241"/>
            <a:ext cx="6093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dirty="0">
                <a:blipFill dpi="0" rotWithShape="1">
                  <a:blip r:embed="rId3"/>
                  <a:srcRect/>
                  <a:tile tx="0" ty="0" sx="100000" sy="100000" flip="none" algn="br"/>
                </a:blip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技术栈选择</a:t>
            </a:r>
          </a:p>
        </p:txBody>
      </p:sp>
      <p:sp>
        <p:nvSpPr>
          <p:cNvPr id="5" name="图文框 4">
            <a:extLst>
              <a:ext uri="{FF2B5EF4-FFF2-40B4-BE49-F238E27FC236}">
                <a16:creationId xmlns:a16="http://schemas.microsoft.com/office/drawing/2014/main" id="{D0646FD4-ACE4-690D-4C00-B934A2DC8FEF}"/>
              </a:ext>
            </a:extLst>
          </p:cNvPr>
          <p:cNvSpPr/>
          <p:nvPr/>
        </p:nvSpPr>
        <p:spPr>
          <a:xfrm>
            <a:off x="11121343" y="5961681"/>
            <a:ext cx="517962" cy="517962"/>
          </a:xfrm>
          <a:prstGeom prst="frame">
            <a:avLst>
              <a:gd name="adj1" fmla="val 5842"/>
            </a:avLst>
          </a:prstGeom>
          <a:solidFill>
            <a:schemeClr val="accent1">
              <a:lumMod val="75000"/>
              <a:alpha val="43000"/>
            </a:schemeClr>
          </a:solidFill>
          <a:ln>
            <a:noFill/>
          </a:ln>
          <a:effectLst>
            <a:outerShdw blurRad="381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  <a:effectLst>
                <a:outerShdw blurRad="381000" algn="ctr" rotWithShape="0">
                  <a:prstClr val="black">
                    <a:alpha val="25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6" name="文本框 9">
            <a:extLst>
              <a:ext uri="{FF2B5EF4-FFF2-40B4-BE49-F238E27FC236}">
                <a16:creationId xmlns:a16="http://schemas.microsoft.com/office/drawing/2014/main" id="{DBBC0DD3-AAA8-9E4E-AF71-967837E81A4E}"/>
              </a:ext>
            </a:extLst>
          </p:cNvPr>
          <p:cNvSpPr txBox="1"/>
          <p:nvPr/>
        </p:nvSpPr>
        <p:spPr>
          <a:xfrm>
            <a:off x="11017600" y="6002237"/>
            <a:ext cx="723900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b="1" dirty="0">
                <a:solidFill>
                  <a:schemeClr val="accent1">
                    <a:lumMod val="75000"/>
                    <a:alpha val="50000"/>
                  </a:schemeClr>
                </a:solidFill>
                <a:effectLst>
                  <a:outerShdw blurRad="381000" algn="ctr" rotWithShape="0">
                    <a:prstClr val="black">
                      <a:alpha val="25000"/>
                    </a:prstClr>
                  </a:outerShdw>
                </a:effectLst>
                <a:cs typeface="+mn-ea"/>
                <a:sym typeface="+mn-lt"/>
              </a:rPr>
              <a:t>VITO</a:t>
            </a:r>
          </a:p>
        </p:txBody>
      </p:sp>
      <p:sp>
        <p:nvSpPr>
          <p:cNvPr id="7" name="文本框 10">
            <a:extLst>
              <a:ext uri="{FF2B5EF4-FFF2-40B4-BE49-F238E27FC236}">
                <a16:creationId xmlns:a16="http://schemas.microsoft.com/office/drawing/2014/main" id="{75960AB7-2803-58C4-68E6-44E23F3F4C70}"/>
              </a:ext>
            </a:extLst>
          </p:cNvPr>
          <p:cNvSpPr txBox="1"/>
          <p:nvPr/>
        </p:nvSpPr>
        <p:spPr>
          <a:xfrm>
            <a:off x="11019291" y="6186790"/>
            <a:ext cx="723900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00" b="1" dirty="0">
                <a:solidFill>
                  <a:schemeClr val="accent1">
                    <a:lumMod val="75000"/>
                    <a:alpha val="50000"/>
                  </a:schemeClr>
                </a:solidFill>
                <a:effectLst>
                  <a:outerShdw blurRad="381000" algn="ctr" rotWithShape="0">
                    <a:prstClr val="black">
                      <a:alpha val="25000"/>
                    </a:prstClr>
                  </a:outerShdw>
                </a:effectLst>
                <a:cs typeface="+mn-ea"/>
                <a:sym typeface="+mn-lt"/>
              </a:rPr>
              <a:t>RAY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6FDBB34F-FC01-8480-F1C6-EAA8657D3EEF}"/>
              </a:ext>
            </a:extLst>
          </p:cNvPr>
          <p:cNvGrpSpPr/>
          <p:nvPr/>
        </p:nvGrpSpPr>
        <p:grpSpPr>
          <a:xfrm>
            <a:off x="3828783" y="1665186"/>
            <a:ext cx="4341678" cy="4130014"/>
            <a:chOff x="3368738" y="1067753"/>
            <a:chExt cx="5439439" cy="5174256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7" name="直角三角形 16">
              <a:extLst>
                <a:ext uri="{FF2B5EF4-FFF2-40B4-BE49-F238E27FC236}">
                  <a16:creationId xmlns:a16="http://schemas.microsoft.com/office/drawing/2014/main" id="{F1408CB0-8B80-5908-12A8-0E37C52A0522}"/>
                </a:ext>
              </a:extLst>
            </p:cNvPr>
            <p:cNvSpPr/>
            <p:nvPr/>
          </p:nvSpPr>
          <p:spPr>
            <a:xfrm>
              <a:off x="6633988" y="1067753"/>
              <a:ext cx="1306943" cy="3112440"/>
            </a:xfrm>
            <a:prstGeom prst="rtTriangle">
              <a:avLst/>
            </a:prstGeom>
            <a:solidFill>
              <a:srgbClr val="DAE3F3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直角三角形 17">
              <a:extLst>
                <a:ext uri="{FF2B5EF4-FFF2-40B4-BE49-F238E27FC236}">
                  <a16:creationId xmlns:a16="http://schemas.microsoft.com/office/drawing/2014/main" id="{A48DC33C-60BD-7435-15E8-56AD77665406}"/>
                </a:ext>
              </a:extLst>
            </p:cNvPr>
            <p:cNvSpPr/>
            <p:nvPr/>
          </p:nvSpPr>
          <p:spPr>
            <a:xfrm rot="16200000">
              <a:off x="4270079" y="780897"/>
              <a:ext cx="1309760" cy="3112442"/>
            </a:xfrm>
            <a:prstGeom prst="rtTriangl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98C15787-5649-58B7-EF91-BD9DDA49C8B8}"/>
                </a:ext>
              </a:extLst>
            </p:cNvPr>
            <p:cNvSpPr/>
            <p:nvPr/>
          </p:nvSpPr>
          <p:spPr>
            <a:xfrm rot="10800000">
              <a:off x="4259519" y="3129569"/>
              <a:ext cx="1309761" cy="3112440"/>
            </a:xfrm>
            <a:prstGeom prst="rtTriangle">
              <a:avLst/>
            </a:prstGeom>
            <a:solidFill>
              <a:srgbClr val="DAE3F3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直角三角形 19">
              <a:extLst>
                <a:ext uri="{FF2B5EF4-FFF2-40B4-BE49-F238E27FC236}">
                  <a16:creationId xmlns:a16="http://schemas.microsoft.com/office/drawing/2014/main" id="{BF7F32C8-8489-2657-21BD-ABCC7477311E}"/>
                </a:ext>
              </a:extLst>
            </p:cNvPr>
            <p:cNvSpPr/>
            <p:nvPr/>
          </p:nvSpPr>
          <p:spPr>
            <a:xfrm rot="5400000">
              <a:off x="6598485" y="3390106"/>
              <a:ext cx="1306943" cy="3112441"/>
            </a:xfrm>
            <a:prstGeom prst="rtTriangl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9" name="文本框 31">
            <a:extLst>
              <a:ext uri="{FF2B5EF4-FFF2-40B4-BE49-F238E27FC236}">
                <a16:creationId xmlns:a16="http://schemas.microsoft.com/office/drawing/2014/main" id="{3C8FCD69-EA4E-4D5D-1248-3D99B60CC231}"/>
              </a:ext>
            </a:extLst>
          </p:cNvPr>
          <p:cNvSpPr txBox="1"/>
          <p:nvPr/>
        </p:nvSpPr>
        <p:spPr>
          <a:xfrm>
            <a:off x="8292429" y="2453994"/>
            <a:ext cx="1782951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 spc="-15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r>
              <a:rPr lang="zh-CN" altLang="en-US" sz="2800" i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界面框架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2469784-3087-4B87-C6EB-5D9309E1C8C6}"/>
              </a:ext>
            </a:extLst>
          </p:cNvPr>
          <p:cNvSpPr/>
          <p:nvPr/>
        </p:nvSpPr>
        <p:spPr>
          <a:xfrm>
            <a:off x="8292429" y="3036912"/>
            <a:ext cx="3899571" cy="181588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/>
              <a:t>初期：</a:t>
            </a:r>
            <a:r>
              <a:rPr lang="en-US" altLang="zh-CN" sz="2000" b="1" dirty="0" err="1"/>
              <a:t>Tkinter</a:t>
            </a:r>
            <a:endParaRPr lang="en-US" altLang="zh-CN" sz="2000" b="1" dirty="0"/>
          </a:p>
          <a:p>
            <a:r>
              <a:rPr lang="en-US" altLang="zh-CN" dirty="0"/>
              <a:t>Python </a:t>
            </a:r>
            <a:r>
              <a:rPr lang="zh-CN" altLang="en-US" dirty="0"/>
              <a:t>内置，无需依赖，适合快速实现图形界面</a:t>
            </a:r>
            <a:endParaRPr lang="en-US" altLang="zh-CN" dirty="0"/>
          </a:p>
          <a:p>
            <a:r>
              <a:rPr lang="zh-CN" altLang="en-US" sz="2000" b="1" dirty="0"/>
              <a:t>最终版：</a:t>
            </a:r>
            <a:r>
              <a:rPr lang="en-US" altLang="zh-CN" sz="2000" b="1" dirty="0"/>
              <a:t>Flask</a:t>
            </a:r>
          </a:p>
          <a:p>
            <a:r>
              <a:rPr lang="zh-CN" altLang="en-US" dirty="0"/>
              <a:t>轻量级 </a:t>
            </a:r>
            <a:r>
              <a:rPr lang="en-US" altLang="zh-CN" dirty="0"/>
              <a:t>Web </a:t>
            </a:r>
            <a:r>
              <a:rPr lang="zh-CN" altLang="en-US" dirty="0"/>
              <a:t>框架，支持模板渲染与 </a:t>
            </a:r>
            <a:r>
              <a:rPr lang="en-US" altLang="zh-CN" dirty="0"/>
              <a:t>API </a:t>
            </a:r>
            <a:r>
              <a:rPr lang="zh-CN" altLang="en-US" dirty="0"/>
              <a:t>开发，便于部署与分享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文本框 33">
            <a:extLst>
              <a:ext uri="{FF2B5EF4-FFF2-40B4-BE49-F238E27FC236}">
                <a16:creationId xmlns:a16="http://schemas.microsoft.com/office/drawing/2014/main" id="{5E747355-5943-1DF4-9AF0-23C9168597FE}"/>
              </a:ext>
            </a:extLst>
          </p:cNvPr>
          <p:cNvSpPr txBox="1"/>
          <p:nvPr/>
        </p:nvSpPr>
        <p:spPr>
          <a:xfrm>
            <a:off x="6793197" y="5069637"/>
            <a:ext cx="1782951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 spc="-15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r>
              <a:rPr lang="zh-CN" altLang="en-US" sz="2800" i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数据存储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901C8C0-F4E4-8ACB-7E47-134FEC1E9CDA}"/>
              </a:ext>
            </a:extLst>
          </p:cNvPr>
          <p:cNvSpPr/>
          <p:nvPr/>
        </p:nvSpPr>
        <p:spPr>
          <a:xfrm>
            <a:off x="6793197" y="5651155"/>
            <a:ext cx="4120517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/>
              <a:t>JSON </a:t>
            </a:r>
            <a:r>
              <a:rPr lang="zh-CN" altLang="en-US" sz="2000" b="1" dirty="0"/>
              <a:t>文件</a:t>
            </a:r>
            <a:endParaRPr lang="en-US" altLang="zh-CN" sz="2000" b="1" dirty="0"/>
          </a:p>
          <a:p>
            <a:r>
              <a:rPr lang="zh-CN" altLang="en-US" dirty="0"/>
              <a:t>轻量级、跨平台兼容，无需额外数据库，适合小规模数据存储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文本框 35">
            <a:extLst>
              <a:ext uri="{FF2B5EF4-FFF2-40B4-BE49-F238E27FC236}">
                <a16:creationId xmlns:a16="http://schemas.microsoft.com/office/drawing/2014/main" id="{E7E6DCAB-58B3-D258-24C3-6CAA50EAF087}"/>
              </a:ext>
            </a:extLst>
          </p:cNvPr>
          <p:cNvSpPr txBox="1"/>
          <p:nvPr/>
        </p:nvSpPr>
        <p:spPr>
          <a:xfrm>
            <a:off x="2289385" y="1603274"/>
            <a:ext cx="1782951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 spc="-15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pPr algn="r"/>
            <a:r>
              <a:rPr lang="zh-CN" altLang="en-US" sz="2800" i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开发语言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48D68A5-1521-39BA-DEB0-BDA2E66FCD7C}"/>
              </a:ext>
            </a:extLst>
          </p:cNvPr>
          <p:cNvSpPr/>
          <p:nvPr/>
        </p:nvSpPr>
        <p:spPr>
          <a:xfrm>
            <a:off x="2497383" y="2079487"/>
            <a:ext cx="2754529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/>
              <a:t>Python</a:t>
            </a:r>
          </a:p>
          <a:p>
            <a:r>
              <a:rPr lang="zh-CN" altLang="en-US" dirty="0"/>
              <a:t>跨平台、生态丰富，适合快速原型开发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</a:t>
            </a:r>
          </a:p>
        </p:txBody>
      </p:sp>
      <p:sp>
        <p:nvSpPr>
          <p:cNvPr id="15" name="文本框 37">
            <a:extLst>
              <a:ext uri="{FF2B5EF4-FFF2-40B4-BE49-F238E27FC236}">
                <a16:creationId xmlns:a16="http://schemas.microsoft.com/office/drawing/2014/main" id="{1FB46513-97C1-8D70-CF97-6E3F76869726}"/>
              </a:ext>
            </a:extLst>
          </p:cNvPr>
          <p:cNvSpPr txBox="1"/>
          <p:nvPr/>
        </p:nvSpPr>
        <p:spPr>
          <a:xfrm>
            <a:off x="941107" y="4052574"/>
            <a:ext cx="1782951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 spc="-15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pPr algn="r"/>
            <a:r>
              <a:rPr lang="zh-CN" altLang="en-US" sz="2800" i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核心逻辑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774873D-9EC4-AB54-C131-96C11EE79AA4}"/>
              </a:ext>
            </a:extLst>
          </p:cNvPr>
          <p:cNvSpPr/>
          <p:nvPr/>
        </p:nvSpPr>
        <p:spPr>
          <a:xfrm>
            <a:off x="1145042" y="4669527"/>
            <a:ext cx="3863686" cy="67710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/>
              <a:t>基于风格化词库的随机组合算法</a:t>
            </a:r>
            <a:endParaRPr lang="en-US" altLang="zh-CN" sz="2000" b="1" dirty="0"/>
          </a:p>
          <a:p>
            <a:r>
              <a:rPr lang="zh-CN" altLang="en-US" dirty="0"/>
              <a:t>可控性强，可解释性高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1346</TotalTime>
  <Words>949</Words>
  <Application>Microsoft Office PowerPoint</Application>
  <PresentationFormat>宽屏</PresentationFormat>
  <Paragraphs>160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 Unicode MS</vt:lpstr>
      <vt:lpstr>Inter</vt:lpstr>
      <vt:lpstr>等线</vt:lpstr>
      <vt:lpstr>等线 Light</vt:lpstr>
      <vt:lpstr>华光标题宋_CNKI</vt:lpstr>
      <vt:lpstr>华文楷体</vt:lpstr>
      <vt:lpstr>微软雅黑</vt:lpstr>
      <vt:lpstr>字魂58号-创中黑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卢 天田</dc:creator>
  <cp:lastModifiedBy>怡 康</cp:lastModifiedBy>
  <cp:revision>6</cp:revision>
  <dcterms:created xsi:type="dcterms:W3CDTF">2021-09-19T09:11:06Z</dcterms:created>
  <dcterms:modified xsi:type="dcterms:W3CDTF">2025-07-10T09:11:07Z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15a4d4b088264cfaa4c0772bb3ca6df7</vt:lpwstr>
  </property>
</Properties>
</file>