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23"/>
  </p:notesMasterIdLst>
  <p:sldIdLst>
    <p:sldId id="256" r:id="rId2"/>
    <p:sldId id="257" r:id="rId3"/>
    <p:sldId id="291" r:id="rId4"/>
    <p:sldId id="292" r:id="rId5"/>
    <p:sldId id="293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/>
    <p:restoredTop sz="97343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056C-2AA1-D443-8194-9D5E7563DD41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2C5BA-49E0-1841-857F-44D4C5FBB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EC5E236A-C4AB-0049-A0FF-1F98BD0AC6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E65D0306-ED0D-9741-98C1-856ABFE246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2F7FBE57-12DE-1649-931C-2FFB148BE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32F5DD4-76A6-FE41-BE8B-28E53C165E93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684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1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558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0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8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1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A0E09F-FBD1-C946-875B-C5EE8705878F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F238-41CB-6A48-BFF8-1A9EA66F5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video/well/100000007053726/wash-your-hands-coronavirus.html" TargetMode="External"/><Relationship Id="rId2" Type="http://schemas.openxmlformats.org/officeDocument/2006/relationships/hyperlink" Target="https://www.youtube.com/watch?v=niczVpYMqJU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95FF2702-FC0E-FF4E-9A0D-F679654E6E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25908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Exercise 1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D11C82D-F634-3B40-AB8D-771519787D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8400" y="3733800"/>
            <a:ext cx="6804025" cy="1465262"/>
          </a:xfrm>
        </p:spPr>
        <p:txBody>
          <a:bodyPr rtlCol="0"/>
          <a:lstStyle/>
          <a:p>
            <a:pPr>
              <a:defRPr/>
            </a:pPr>
            <a:r>
              <a:rPr dirty="0">
                <a:latin typeface="Arial" charset="0"/>
                <a:ea typeface="ＭＳ Ｐゴシック" charset="0"/>
                <a:cs typeface="ＭＳ Ｐゴシック" charset="0"/>
              </a:rPr>
              <a:t>Safety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&amp; </a:t>
            </a:r>
            <a:r>
              <a:rPr dirty="0">
                <a:latin typeface="Arial" charset="0"/>
                <a:ea typeface="ＭＳ Ｐゴシック" charset="0"/>
                <a:cs typeface="ＭＳ Ｐゴシック" charset="0"/>
              </a:rPr>
              <a:t>Basic Skills</a:t>
            </a:r>
          </a:p>
        </p:txBody>
      </p:sp>
    </p:spTree>
    <p:extLst>
      <p:ext uri="{BB962C8B-B14F-4D97-AF65-F5344CB8AC3E}">
        <p14:creationId xmlns:p14="http://schemas.microsoft.com/office/powerpoint/2010/main" val="34725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414E-DD57-8A44-B9FB-21239A04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Emergency Preparedness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F3F208D3-9AC9-3844-95A2-37E164B2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Students should be aware of the safety measures around the lab for their protection.  These would include: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Safety Shower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Eyewash Station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Fire extinguisher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Spill kit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Nearest exit</a:t>
            </a: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74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3865-303D-A14C-942C-08C6C67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Fire Safety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0704896A-26CA-C948-98C0-9407BF5F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fire occurs: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Notify those in the immediate area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Activate nearest fire alarm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Confine the fire by closing doors and windows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Attempt to extinguish the fire only if it is safe to do so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Do not use elevators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possible, call 911 to explain the nature of the fire or emergency and meet responders outside</a:t>
            </a:r>
          </a:p>
        </p:txBody>
      </p:sp>
    </p:spTree>
    <p:extLst>
      <p:ext uri="{BB962C8B-B14F-4D97-AF65-F5344CB8AC3E}">
        <p14:creationId xmlns:p14="http://schemas.microsoft.com/office/powerpoint/2010/main" val="398498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72D7-CD94-EC42-95DE-5266889A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CFE49B8D-CC3D-A64E-8C8D-0C75A64F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DRS website provides campus-specific safety information such as: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Safety guidance documents in the "Safety Library”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Online Safety Trainings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Information on how to manage hazardous waste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Information on DRS safety programs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Accident response information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Templates and forms for managing hazards in the laboratory</a:t>
            </a:r>
          </a:p>
        </p:txBody>
      </p:sp>
    </p:spTree>
    <p:extLst>
      <p:ext uri="{BB962C8B-B14F-4D97-AF65-F5344CB8AC3E}">
        <p14:creationId xmlns:p14="http://schemas.microsoft.com/office/powerpoint/2010/main" val="398542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613C740C-B4C1-7344-BF7B-50A9DFB6B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667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Arial" charset="0"/>
              </a:rPr>
              <a:t>Exercise 1B: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Basic Laboratory Skills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ED6DCF9C-15DE-4E46-A571-C20CC47D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800">
                <a:latin typeface="Arial" panose="020B0604020202020204" pitchFamily="34" charset="0"/>
                <a:ea typeface="ＭＳ Ｐゴシック" panose="020B0600070205080204" pitchFamily="34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3482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53D615CD-01E7-3D47-AD5F-A3A049D2D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Goals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5E171194-F39F-A140-AD3E-E8596909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71600"/>
            <a:ext cx="7772400" cy="4114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Understand and manipulate exponential numbers.</a:t>
            </a:r>
          </a:p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Become familiar with the units used for small concentrations and volumes and be able to make conversions between them.</a:t>
            </a:r>
          </a:p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Figure out concentrations of solutions or cell suspensions after dilution.</a:t>
            </a:r>
          </a:p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Understand what is meant by pH and know how to calculate the pH of a solution.</a:t>
            </a:r>
          </a:p>
          <a:p>
            <a:pPr marL="457200" indent="-457200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Understand how buffers work.</a:t>
            </a:r>
          </a:p>
        </p:txBody>
      </p:sp>
    </p:spTree>
    <p:extLst>
      <p:ext uri="{BB962C8B-B14F-4D97-AF65-F5344CB8AC3E}">
        <p14:creationId xmlns:p14="http://schemas.microsoft.com/office/powerpoint/2010/main" val="22462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68B77D55-81BC-D244-812F-250A6C592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</a:rPr>
              <a:t>Exponential Numbers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6A72B38F-E96A-7A41-87D8-86B4C145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Every number can be expressed as the product of two numbers, the second one being some power of ten.</a:t>
            </a:r>
          </a:p>
          <a:p>
            <a:pPr lvl="3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For example, the number 100 can be expressed as           			10 X 10 = 10</a:t>
            </a:r>
            <a:r>
              <a:rPr lang="en-US" altLang="en-US" sz="2000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  <a:p>
            <a:pPr lvl="3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The same rules are used to express numbers less than one.  </a:t>
            </a:r>
          </a:p>
          <a:p>
            <a:pPr marL="236538" lvl="2" indent="0"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			10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-2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= 1/10 X 1/10 = 1/100</a:t>
            </a:r>
          </a:p>
        </p:txBody>
      </p:sp>
    </p:spTree>
    <p:extLst>
      <p:ext uri="{BB962C8B-B14F-4D97-AF65-F5344CB8AC3E}">
        <p14:creationId xmlns:p14="http://schemas.microsoft.com/office/powerpoint/2010/main" val="400090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B5DAEB7-2AEF-EB45-8324-506422734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Units of Measurement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2BCA3B5A-7A1D-DE43-9BF4-446E932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064" y="1100138"/>
            <a:ext cx="7635875" cy="3929062"/>
          </a:xfrm>
        </p:spPr>
        <p:txBody>
          <a:bodyPr>
            <a:normAutofit fontScale="77500" lnSpcReduction="20000"/>
          </a:bodyPr>
          <a:lstStyle/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 i="1">
                <a:latin typeface="Times" pitchFamily="2" charset="0"/>
                <a:ea typeface="ＭＳ Ｐゴシック" panose="020B0600070205080204" pitchFamily="34" charset="-128"/>
              </a:rPr>
              <a:t>Common units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endParaRPr lang="en-US" altLang="en-US" sz="1900">
              <a:latin typeface="Times" pitchFamily="2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1900" b="1">
                <a:latin typeface="Times" pitchFamily="2" charset="0"/>
                <a:ea typeface="ＭＳ Ｐゴシック" panose="020B0600070205080204" pitchFamily="34" charset="-128"/>
              </a:rPr>
              <a:t>Mass </a:t>
            </a:r>
            <a:endParaRPr lang="en-US" altLang="en-US" sz="1900">
              <a:latin typeface="Times" pitchFamily="2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		1 gram (g)	= 10</a:t>
            </a:r>
            <a:r>
              <a:rPr lang="en-US" altLang="en-US" sz="1900" baseline="30000">
                <a:latin typeface="Times" pitchFamily="2" charset="0"/>
                <a:ea typeface="ＭＳ Ｐゴシック" panose="020B0600070205080204" pitchFamily="34" charset="-128"/>
              </a:rPr>
              <a:t>3</a:t>
            </a: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 milligrams (mg)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>
                <a:latin typeface="Times" pitchFamily="2" charset="0"/>
                <a:ea typeface="ＭＳ Ｐゴシック" panose="020B0600070205080204" pitchFamily="34" charset="-128"/>
              </a:rPr>
              <a:t>6</a:t>
            </a: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 micrograms (µg)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>
                <a:latin typeface="Times" pitchFamily="2" charset="0"/>
                <a:ea typeface="ＭＳ Ｐゴシック" panose="020B0600070205080204" pitchFamily="34" charset="-128"/>
              </a:rPr>
              <a:t>9</a:t>
            </a: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 nanograms (ng)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1900" b="1">
                <a:latin typeface="Times" pitchFamily="2" charset="0"/>
                <a:ea typeface="ＭＳ Ｐゴシック" panose="020B0600070205080204" pitchFamily="34" charset="-128"/>
              </a:rPr>
              <a:t>Volume </a:t>
            </a:r>
            <a:endParaRPr lang="en-US" altLang="en-US" sz="1900">
              <a:latin typeface="Times" pitchFamily="2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		1 liter (l)		= 10</a:t>
            </a:r>
            <a:r>
              <a:rPr lang="en-US" altLang="en-US" sz="1900" baseline="30000">
                <a:latin typeface="Times" pitchFamily="2" charset="0"/>
                <a:ea typeface="ＭＳ Ｐゴシック" panose="020B0600070205080204" pitchFamily="34" charset="-128"/>
              </a:rPr>
              <a:t>3</a:t>
            </a: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 milliliters (ml)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>
                <a:latin typeface="Times" pitchFamily="2" charset="0"/>
                <a:ea typeface="ＭＳ Ｐゴシック" panose="020B0600070205080204" pitchFamily="34" charset="-128"/>
              </a:rPr>
              <a:t>6</a:t>
            </a: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 microliters (µl)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		1 ml		= 1 cubic centimeter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</a:t>
            </a:r>
            <a:r>
              <a:rPr lang="en-US" altLang="en-US" sz="1900" b="1">
                <a:latin typeface="Times" pitchFamily="2" charset="0"/>
                <a:ea typeface="ＭＳ Ｐゴシック" panose="020B0600070205080204" pitchFamily="34" charset="-128"/>
              </a:rPr>
              <a:t>Length </a:t>
            </a:r>
            <a:endParaRPr lang="en-US" altLang="en-US" sz="1900">
              <a:latin typeface="Times" pitchFamily="2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		1 meter (m)	= 10</a:t>
            </a:r>
            <a:r>
              <a:rPr lang="en-US" altLang="en-US" sz="1900" baseline="30000">
                <a:latin typeface="Times" pitchFamily="2" charset="0"/>
                <a:ea typeface="ＭＳ Ｐゴシック" panose="020B0600070205080204" pitchFamily="34" charset="-128"/>
              </a:rPr>
              <a:t>3 </a:t>
            </a: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millimeters (mm)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>
                <a:latin typeface="Times" pitchFamily="2" charset="0"/>
                <a:ea typeface="ＭＳ Ｐゴシック" panose="020B0600070205080204" pitchFamily="34" charset="-128"/>
              </a:rPr>
              <a:t>6</a:t>
            </a: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 micrometers (µm)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					= 10</a:t>
            </a:r>
            <a:r>
              <a:rPr lang="en-US" altLang="en-US" sz="1900" baseline="30000">
                <a:latin typeface="Times" pitchFamily="2" charset="0"/>
                <a:ea typeface="ＭＳ Ｐゴシック" panose="020B0600070205080204" pitchFamily="34" charset="-128"/>
              </a:rPr>
              <a:t>9</a:t>
            </a:r>
            <a:r>
              <a:rPr lang="en-US" altLang="en-US" sz="1900">
                <a:latin typeface="Times" pitchFamily="2" charset="0"/>
                <a:ea typeface="ＭＳ Ｐゴシック" panose="020B0600070205080204" pitchFamily="34" charset="-128"/>
              </a:rPr>
              <a:t> nanometers (nm)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endParaRPr lang="en-US" altLang="en-US" sz="1300">
              <a:latin typeface="Times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71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089BA9F3-3211-BF4F-A4DA-8E67512D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</a:rPr>
              <a:t>Dilutions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4E625DC-5CA0-6240-A82E-86080252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990600"/>
            <a:ext cx="7772400" cy="5638800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C</a:t>
            </a:r>
            <a:r>
              <a:rPr lang="en-US" altLang="en-US" sz="24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altLang="en-US" sz="24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= C</a:t>
            </a:r>
            <a:r>
              <a:rPr lang="en-US" altLang="en-US" sz="24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altLang="en-US" sz="2400" baseline="-25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</a:p>
          <a:p>
            <a:pPr algn="ctr" eaLnBrk="1" hangingPunct="1">
              <a:buFontTx/>
              <a:buNone/>
            </a:pPr>
            <a:endParaRPr lang="en-US" altLang="en-US" baseline="-25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i="1">
                <a:latin typeface="Times" pitchFamily="2" charset="0"/>
                <a:ea typeface="ＭＳ Ｐゴシック" panose="020B0600070205080204" pitchFamily="34" charset="-128"/>
              </a:rPr>
              <a:t>Example:</a:t>
            </a:r>
            <a:r>
              <a:rPr lang="en-US" altLang="en-US" sz="2400">
                <a:latin typeface="Times" pitchFamily="2" charset="0"/>
                <a:ea typeface="ＭＳ Ｐゴシック" panose="020B0600070205080204" pitchFamily="34" charset="-128"/>
              </a:rPr>
              <a:t>  Given a 1 M stock solution of Tris buffer prepare 	      10 ml of 0.01 M Tris.</a:t>
            </a:r>
          </a:p>
          <a:p>
            <a:pPr eaLnBrk="1" hangingPunct="1">
              <a:buFontTx/>
              <a:buNone/>
            </a:pPr>
            <a:r>
              <a:rPr lang="en-US" altLang="en-US" sz="2400" i="1">
                <a:latin typeface="Times" pitchFamily="2" charset="0"/>
                <a:ea typeface="ＭＳ Ｐゴシック" panose="020B0600070205080204" pitchFamily="34" charset="-128"/>
              </a:rPr>
              <a:t>Solution:</a:t>
            </a:r>
            <a:r>
              <a:rPr lang="en-US" altLang="en-US" sz="2400">
                <a:latin typeface="Times" pitchFamily="2" charset="0"/>
                <a:ea typeface="ＭＳ Ｐゴシック" panose="020B0600070205080204" pitchFamily="34" charset="-128"/>
              </a:rPr>
              <a:t>   The question you need to answer is "what volume 	      of 1 M Tris do you need to dilute to give a total 	     	      volume of 10 ml of 0.01 M Tris".  Thus, you know 	      C</a:t>
            </a:r>
            <a:r>
              <a:rPr lang="en-US" altLang="en-US" sz="2400" baseline="-25000">
                <a:latin typeface="Times" pitchFamily="2" charset="0"/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latin typeface="Times" pitchFamily="2" charset="0"/>
                <a:ea typeface="ＭＳ Ｐゴシック" panose="020B0600070205080204" pitchFamily="34" charset="-128"/>
              </a:rPr>
              <a:t>, C</a:t>
            </a:r>
            <a:r>
              <a:rPr lang="en-US" altLang="en-US" sz="2400" baseline="-25000">
                <a:latin typeface="Times" pitchFamily="2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" pitchFamily="2" charset="0"/>
                <a:ea typeface="ＭＳ Ｐゴシック" panose="020B0600070205080204" pitchFamily="34" charset="-128"/>
              </a:rPr>
              <a:t>, and V</a:t>
            </a:r>
            <a:r>
              <a:rPr lang="en-US" altLang="en-US" sz="2400" baseline="-25000">
                <a:latin typeface="Times" pitchFamily="2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latin typeface="Times" pitchFamily="2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Times" pitchFamily="2" charset="0"/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(? ml x 1 M) = (10 ml x 0.01 M)</a:t>
            </a:r>
          </a:p>
          <a:p>
            <a:pPr algn="ctr"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? ml = </a:t>
            </a:r>
            <a:r>
              <a:rPr lang="en-US" altLang="en-US" sz="2000" u="sng">
                <a:latin typeface="Arial" panose="020B0604020202020204" pitchFamily="34" charset="0"/>
                <a:ea typeface="ＭＳ Ｐゴシック" panose="020B0600070205080204" pitchFamily="34" charset="-128"/>
              </a:rPr>
              <a:t>10 ml x 0.01 M</a:t>
            </a:r>
          </a:p>
          <a:p>
            <a:pPr algn="ctr"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         (1 M)</a:t>
            </a:r>
          </a:p>
          <a:p>
            <a:pPr algn="ctr" eaLnBrk="1" hangingPunct="1">
              <a:buFontTx/>
              <a:buNone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Answer: 0.1 ml 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0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D6DD7BC6-BCD8-3341-9944-F6EFEFE4B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</a:rPr>
              <a:t>Dilution Factor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D54B0C13-24D4-C048-9957-D62317E3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Dilution = 1/100	Dilution Factor: 100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Dilution = 1/n		Dilution Factor: n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Serial Dilution: product of the individual dilutions</a:t>
            </a:r>
          </a:p>
          <a:p>
            <a:pPr algn="ctr" eaLnBrk="1" hangingPunct="1"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1/10</a:t>
            </a:r>
            <a:r>
              <a:rPr lang="en-US" altLang="en-US" sz="2000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x 1/10 x 1/10</a:t>
            </a:r>
            <a:r>
              <a:rPr lang="en-US" altLang="en-US" sz="2000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= 1/10</a:t>
            </a:r>
            <a:r>
              <a:rPr lang="en-US" altLang="en-US" sz="2000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6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 = 10</a:t>
            </a:r>
            <a:r>
              <a:rPr lang="en-US" altLang="en-US" sz="2000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-6</a:t>
            </a:r>
            <a:endParaRPr lang="en-US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16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71966697-5170-3A49-AF44-F070CDB94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Aqueous Solutions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000FFBE0-7BF5-9147-B16A-C18E2050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1" y="1676401"/>
            <a:ext cx="7521575" cy="357981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An aqueous solution is one in which water is the solvent.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Water properties:</a:t>
            </a:r>
          </a:p>
          <a:p>
            <a:pPr algn="ctr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High surface tension</a:t>
            </a:r>
          </a:p>
          <a:p>
            <a:pPr algn="ctr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High boiling point</a:t>
            </a:r>
          </a:p>
          <a:p>
            <a:pPr algn="ctr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Good Solvent</a:t>
            </a:r>
          </a:p>
          <a:p>
            <a:pPr eaLnBrk="1" hangingPunct="1">
              <a:buFontTx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06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A921350F-AD59-D14A-ABC6-BBAF5D9CD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</a:rPr>
              <a:t>Laboratory Safety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7FBA865A-ECA6-9747-AFA6-84AA1376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Bacteria: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Wear gloves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Wash your hands after removing gloves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Notify TAs of spills or contamination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Chemicals: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Always handle reagents with caution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UV Light: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Never look at UV lamps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Wear protective gloves to protect your own skin cells from UV damage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99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1A9EC13-381D-9E4A-8C19-CF2BEE02E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Acids, Bases, pH and Buffer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25A150ED-0407-9040-A90C-2F4420846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Acids/Bases:</a:t>
            </a:r>
          </a:p>
          <a:p>
            <a:pPr>
              <a:buNone/>
              <a:defRPr/>
            </a:pPr>
            <a:r>
              <a:rPr lang="en-US" sz="2400" dirty="0" err="1">
                <a:latin typeface="Arial" charset="0"/>
              </a:rPr>
              <a:t>Bronsted</a:t>
            </a:r>
            <a:r>
              <a:rPr lang="en-US" sz="2400" dirty="0">
                <a:latin typeface="Arial" charset="0"/>
              </a:rPr>
              <a:t> Definition: an acid is a molecule that donates protons and a base is a molecule that accepts protons</a:t>
            </a:r>
          </a:p>
          <a:p>
            <a:pPr>
              <a:buNone/>
              <a:defRPr/>
            </a:pPr>
            <a:endParaRPr lang="en-US" sz="2400" dirty="0">
              <a:latin typeface="Arial" charset="0"/>
            </a:endParaRPr>
          </a:p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pH: </a:t>
            </a:r>
          </a:p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Dependent upon the concentrations of H</a:t>
            </a:r>
            <a:r>
              <a:rPr lang="en-US" sz="2400" baseline="30000" dirty="0">
                <a:latin typeface="Arial" charset="0"/>
              </a:rPr>
              <a:t>+</a:t>
            </a:r>
            <a:r>
              <a:rPr lang="en-US" sz="2400" dirty="0">
                <a:latin typeface="Arial" charset="0"/>
              </a:rPr>
              <a:t> and OH</a:t>
            </a:r>
            <a:r>
              <a:rPr lang="en-US" sz="2400" baseline="30000" dirty="0">
                <a:latin typeface="Arial" charset="0"/>
              </a:rPr>
              <a:t>-</a:t>
            </a:r>
            <a:r>
              <a:rPr lang="en-US" sz="2400" dirty="0">
                <a:latin typeface="Arial" charset="0"/>
              </a:rPr>
              <a:t> ions</a:t>
            </a:r>
          </a:p>
          <a:p>
            <a:pPr>
              <a:buNone/>
              <a:defRPr/>
            </a:pPr>
            <a:endParaRPr lang="en-US" sz="2400" dirty="0">
              <a:latin typeface="Arial" charset="0"/>
            </a:endParaRPr>
          </a:p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Buffers:</a:t>
            </a:r>
          </a:p>
          <a:p>
            <a:pPr>
              <a:buNone/>
              <a:defRPr/>
            </a:pPr>
            <a:r>
              <a:rPr lang="en-US" sz="2400" dirty="0">
                <a:latin typeface="Arial" charset="0"/>
              </a:rPr>
              <a:t>A molecule that allows the solutions to resist changes in the hydrogen ion concentration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60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54DD-6C96-CD44-964E-C50D359B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6A68-10C6-3043-8D53-A75C263F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Friday, February 12</a:t>
            </a:r>
          </a:p>
          <a:p>
            <a:r>
              <a:rPr lang="en-US" dirty="0"/>
              <a:t>Students will take Mini Quiz 2 in Compass</a:t>
            </a:r>
          </a:p>
          <a:p>
            <a:r>
              <a:rPr lang="en-US" dirty="0"/>
              <a:t>The Mini Quiz will be open for 12 hours (9 AM – 9 PM CST)</a:t>
            </a:r>
          </a:p>
          <a:p>
            <a:r>
              <a:rPr lang="en-US" dirty="0"/>
              <a:t>Once you begin the quiz, you will have 15 minutes to complete it</a:t>
            </a:r>
          </a:p>
          <a:p>
            <a:r>
              <a:rPr lang="en-US" dirty="0"/>
              <a:t>Mini Quiz 2 covers:</a:t>
            </a:r>
          </a:p>
          <a:p>
            <a:pPr lvl="1"/>
            <a:r>
              <a:rPr lang="en-US" dirty="0"/>
              <a:t>Materials for this quiz were drawn from manual pages 1-22</a:t>
            </a:r>
          </a:p>
          <a:p>
            <a:pPr lvl="1"/>
            <a:r>
              <a:rPr lang="en-US" dirty="0">
                <a:sym typeface="Wingdings" pitchFamily="2" charset="2"/>
              </a:rPr>
              <a:t>Videos in the </a:t>
            </a:r>
            <a:r>
              <a:rPr lang="en-US">
                <a:sym typeface="Wingdings" pitchFamily="2" charset="2"/>
              </a:rPr>
              <a:t>Lab 1: </a:t>
            </a:r>
            <a:r>
              <a:rPr lang="en-US" dirty="0">
                <a:sym typeface="Wingdings" pitchFamily="2" charset="2"/>
              </a:rPr>
              <a:t>Safety &amp; Basic Skills folder </a:t>
            </a:r>
            <a:r>
              <a:rPr lang="en-US">
                <a:sym typeface="Wingdings" pitchFamily="2" charset="2"/>
              </a:rPr>
              <a:t>in Compass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9579-6558-264A-B310-FCAB171A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Safety Importance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C34BDD5B-0123-634F-BB97-1631C3AE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Working with chemicals &amp;equipment can have consequences now and in the future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Toxic or infectious substances could result in acute or chronic illness or even death.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Explosions or fires can injure or kill.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Knowledge of safety is critical in protecting yourself and others from potential hazards.</a:t>
            </a: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05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C0B5-9FE8-2048-8AC4-5E0A53BF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Housekeeping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FF44BCA8-7B78-E44F-B08E-70924DD7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avoid accidental ingestion of toxic or infectious materials, the following are prohibited in the lab: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Eating or drinking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Taking medication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Applying lip balm, gloss, lipstick or make-up</a:t>
            </a:r>
          </a:p>
        </p:txBody>
      </p:sp>
    </p:spTree>
    <p:extLst>
      <p:ext uri="{BB962C8B-B14F-4D97-AF65-F5344CB8AC3E}">
        <p14:creationId xmlns:p14="http://schemas.microsoft.com/office/powerpoint/2010/main" val="73210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EB88-99B5-7F4D-9B61-4724076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Hand Hygiene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35401F5D-8ABF-8743-91F3-C9F75068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Wearing gloves is the best way to keep your hands free of chemicals/reagents/bacteria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When choosing gloves: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Make sure to choose gloves that are the appropriate size and fit well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 not use gloves that have holes or cracks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Always remove gloves before leaving the room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Remove gloves</a:t>
            </a:r>
            <a:r>
              <a:rPr lang="en-US" altLang="en-US" dirty="0">
                <a:ea typeface="ＭＳ Ｐゴシック" panose="020B0600070205080204" pitchFamily="34" charset="-128"/>
              </a:rPr>
              <a:t> by pulling cuff down over your hand, turning the glove inside out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touch door knobs or handles with gloved hands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Always </a:t>
            </a:r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wash hands</a:t>
            </a:r>
            <a:r>
              <a:rPr lang="en-US" altLang="en-US" dirty="0">
                <a:ea typeface="ＭＳ Ｐゴシック" panose="020B0600070205080204" pitchFamily="34" charset="-128"/>
              </a:rPr>
              <a:t> after removing gloves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877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1D9-D1AF-D845-8744-4F54DC33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Personal Protective Equipment (PPE)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DE96C9DE-52CB-ED41-B4A6-4958EB61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PPE items in the lab can include: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Lab Coats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Goggles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Gloves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Fully enclosed footwear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Clothing the covers legs (long pants) and midriffs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Respiratory protection</a:t>
            </a: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16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7713-2013-4E41-94BE-30E4F390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Biosafety Levels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C7A42B9-E406-034F-8DA1-92056D2C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Biosafety is the application of a combination of laboratory practices and procedures, laboratory facilities, and safety equipment when working with biological material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Biosafety levels: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BL1 - Agents not known to cause disease consistently in healthy humans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BL2 - Agents associated with human or animal disease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BL3 - Indigenous/exotic agents associated with human or animal disease and with potential for aerosol transmission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BL4 - Dangerous/exotic agents of life threatening nature</a:t>
            </a:r>
          </a:p>
          <a:p>
            <a:pPr lvl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449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F560-444C-9645-9C77-D3B503F3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Sharps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CF218D02-7727-034C-BED1-1137EF93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The Illinois EPA defines sharps as: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Any medical needle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Syringe, with or without needle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Scalpel and razor blade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Blood vials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Pasteur pipets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Microscope slides and coverslips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Glassware contaminated with infectious agents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Sharps must be disposed of in approved Sharps container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915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7990-80F1-3F48-9C94-D3670720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Biological Waste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9CB303B-E8E9-D646-838E-DAD7550C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Cultures, stocks and disposable labware generated from experiments with biological materials must be autoclaved prior to disposal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Place these materials, as directed, into red biological waste disposal bags in the lab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Do NOT put these materials into regular trash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you are uncertain, please ask!</a:t>
            </a:r>
          </a:p>
        </p:txBody>
      </p:sp>
    </p:spTree>
    <p:extLst>
      <p:ext uri="{BB962C8B-B14F-4D97-AF65-F5344CB8AC3E}">
        <p14:creationId xmlns:p14="http://schemas.microsoft.com/office/powerpoint/2010/main" val="631444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{484C1EE1-144A-0540-90E4-D102426C1843}tf10001062</Template>
  <TotalTime>135</TotalTime>
  <Words>1124</Words>
  <Application>Microsoft Macintosh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</vt:lpstr>
      <vt:lpstr>Wingdings</vt:lpstr>
      <vt:lpstr>Wingdings 3</vt:lpstr>
      <vt:lpstr>Ion</vt:lpstr>
      <vt:lpstr>Exercise 1</vt:lpstr>
      <vt:lpstr>Laboratory Safety</vt:lpstr>
      <vt:lpstr>Lab Safety Importance</vt:lpstr>
      <vt:lpstr>Housekeeping</vt:lpstr>
      <vt:lpstr>Hand Hygiene</vt:lpstr>
      <vt:lpstr>Personal Protective Equipment (PPE)</vt:lpstr>
      <vt:lpstr>Biosafety Levels</vt:lpstr>
      <vt:lpstr>Sharps</vt:lpstr>
      <vt:lpstr>Biological Waste</vt:lpstr>
      <vt:lpstr>Emergency Preparedness</vt:lpstr>
      <vt:lpstr>Fire Safety</vt:lpstr>
      <vt:lpstr>DRS</vt:lpstr>
      <vt:lpstr>Exercise 1B: Basic Laboratory Skills</vt:lpstr>
      <vt:lpstr>Goals</vt:lpstr>
      <vt:lpstr>Exponential Numbers</vt:lpstr>
      <vt:lpstr>Units of Measurement</vt:lpstr>
      <vt:lpstr>Dilutions</vt:lpstr>
      <vt:lpstr>Dilution Factor</vt:lpstr>
      <vt:lpstr>Aqueous Solutions</vt:lpstr>
      <vt:lpstr>Acids, Bases, pH and Buffer</vt:lpstr>
      <vt:lpstr>Mini Quiz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Reedy, Melissa Murray</dc:creator>
  <cp:lastModifiedBy>Reedy, Melissa Murray</cp:lastModifiedBy>
  <cp:revision>7</cp:revision>
  <cp:lastPrinted>2020-08-25T18:15:35Z</cp:lastPrinted>
  <dcterms:created xsi:type="dcterms:W3CDTF">2020-08-19T14:46:12Z</dcterms:created>
  <dcterms:modified xsi:type="dcterms:W3CDTF">2021-02-04T22:03:10Z</dcterms:modified>
</cp:coreProperties>
</file>