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7"/>
  </p:notesMasterIdLst>
  <p:sldIdLst>
    <p:sldId id="256" r:id="rId2"/>
    <p:sldId id="264" r:id="rId3"/>
    <p:sldId id="265" r:id="rId4"/>
    <p:sldId id="303" r:id="rId5"/>
    <p:sldId id="266" r:id="rId6"/>
    <p:sldId id="305" r:id="rId7"/>
    <p:sldId id="306" r:id="rId8"/>
    <p:sldId id="304" r:id="rId9"/>
    <p:sldId id="268" r:id="rId10"/>
    <p:sldId id="307" r:id="rId11"/>
    <p:sldId id="269" r:id="rId12"/>
    <p:sldId id="270" r:id="rId13"/>
    <p:sldId id="308" r:id="rId14"/>
    <p:sldId id="309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/>
    <p:restoredTop sz="97343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056C-2AA1-D443-8194-9D5E7563DD4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2C5BA-49E0-1841-857F-44D4C5FB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1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55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0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8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A0E09F-FBD1-C946-875B-C5EE8705878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5FF2702-FC0E-FF4E-9A0D-F679654E6E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25908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Exercise 2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D11C82D-F634-3B40-AB8D-771519787D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3733800"/>
            <a:ext cx="6804025" cy="1465262"/>
          </a:xfrm>
        </p:spPr>
        <p:txBody>
          <a:bodyPr rtlCol="0"/>
          <a:lstStyle/>
          <a:p>
            <a:pPr>
              <a:defRPr/>
            </a:pPr>
            <a:r>
              <a:rPr dirty="0">
                <a:latin typeface="Arial" charset="0"/>
                <a:ea typeface="ＭＳ Ｐゴシック" charset="0"/>
                <a:cs typeface="ＭＳ Ｐゴシック" charset="0"/>
              </a:rPr>
              <a:t>Basic Skills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Continued &amp; Microscopy</a:t>
            </a:r>
            <a:endParaRPr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F5DF-A5A2-A644-84B3-3942D781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using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= C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(DF) formula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1522-253E-3F4A-A233-83CF4452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For practice, can you determine the missing numbers from this table?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1C492-069A-E646-A92B-07933840E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77996"/>
              </p:ext>
            </p:extLst>
          </p:nvPr>
        </p:nvGraphicFramePr>
        <p:xfrm>
          <a:off x="1921853" y="28146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28">
                  <a:extLst>
                    <a:ext uri="{9D8B030D-6E8A-4147-A177-3AD203B41FA5}">
                      <a16:colId xmlns:a16="http://schemas.microsoft.com/office/drawing/2014/main" val="6730822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05945188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55037467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61978881"/>
                    </a:ext>
                  </a:extLst>
                </a:gridCol>
                <a:gridCol w="1992312">
                  <a:extLst>
                    <a:ext uri="{9D8B030D-6E8A-4147-A177-3AD203B41FA5}">
                      <a16:colId xmlns:a16="http://schemas.microsoft.com/office/drawing/2014/main" val="4185082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colonies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Plated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0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3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4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1966697-5170-3A49-AF44-F070CDB94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Aqueous Solutions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00FFBE0-7BF5-9147-B16A-C18E2050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555289" cy="3579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 aqueous solution is one in which water is the solvent.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Water properties:</a:t>
            </a:r>
          </a:p>
          <a:p>
            <a:pPr algn="ctr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High surface tension</a:t>
            </a:r>
          </a:p>
          <a:p>
            <a:pPr algn="ctr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High boiling point</a:t>
            </a:r>
          </a:p>
          <a:p>
            <a:pPr algn="ctr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Good Solvent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06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1A9EC13-381D-9E4A-8C19-CF2BEE02E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Acids, Bases, pH and Buffer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25A150ED-0407-9040-A90C-2F4420846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Acids/Bases:</a:t>
            </a:r>
          </a:p>
          <a:p>
            <a:pPr>
              <a:buNone/>
              <a:defRPr/>
            </a:pPr>
            <a:r>
              <a:rPr lang="en-US" sz="2400" dirty="0" err="1">
                <a:latin typeface="Arial" charset="0"/>
              </a:rPr>
              <a:t>Bronsted</a:t>
            </a:r>
            <a:r>
              <a:rPr lang="en-US" sz="2400" dirty="0">
                <a:latin typeface="Arial" charset="0"/>
              </a:rPr>
              <a:t> Definition: an acid is a molecule that donates protons and a base is a molecule that accepts protons</a:t>
            </a:r>
          </a:p>
          <a:p>
            <a:pPr>
              <a:buNone/>
              <a:defRPr/>
            </a:pPr>
            <a:endParaRPr lang="en-US" sz="2400" dirty="0">
              <a:latin typeface="Arial" charset="0"/>
            </a:endParaRP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pH: </a:t>
            </a: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Dependent upon the concentrations of H</a:t>
            </a:r>
            <a:r>
              <a:rPr lang="en-US" sz="2400" baseline="30000" dirty="0">
                <a:latin typeface="Arial" charset="0"/>
              </a:rPr>
              <a:t>+</a:t>
            </a:r>
            <a:r>
              <a:rPr lang="en-US" sz="2400" dirty="0">
                <a:latin typeface="Arial" charset="0"/>
              </a:rPr>
              <a:t> and OH</a:t>
            </a:r>
            <a:r>
              <a:rPr lang="en-US" sz="2400" baseline="30000" dirty="0">
                <a:latin typeface="Arial" charset="0"/>
              </a:rPr>
              <a:t>-</a:t>
            </a:r>
            <a:r>
              <a:rPr lang="en-US" sz="2400" dirty="0">
                <a:latin typeface="Arial" charset="0"/>
              </a:rPr>
              <a:t> ions</a:t>
            </a:r>
          </a:p>
          <a:p>
            <a:pPr>
              <a:buNone/>
              <a:defRPr/>
            </a:pPr>
            <a:endParaRPr lang="en-US" sz="2400" dirty="0">
              <a:latin typeface="Arial" charset="0"/>
            </a:endParaRP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Buffers:</a:t>
            </a: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A molecule that allows the solutions to resist changes in the hydrogen ion concentration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0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322E-4C26-9048-B6D0-805AEB6E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A530-9A1D-4646-AFE6-C34A7EFE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pH = -log[H</a:t>
            </a:r>
            <a:r>
              <a:rPr lang="en-US" baseline="30000" dirty="0"/>
              <a:t>+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In water the concentration of H</a:t>
            </a:r>
            <a:r>
              <a:rPr lang="en-US" baseline="30000" dirty="0"/>
              <a:t>+</a:t>
            </a:r>
            <a:r>
              <a:rPr lang="en-US" dirty="0"/>
              <a:t> is 1 X 10</a:t>
            </a:r>
            <a:r>
              <a:rPr lang="en-US" baseline="30000" dirty="0"/>
              <a:t>-7</a:t>
            </a:r>
            <a:r>
              <a:rPr lang="en-US" dirty="0"/>
              <a:t>, pH is 7</a:t>
            </a:r>
            <a:endParaRPr lang="en-US" baseline="30000" dirty="0"/>
          </a:p>
          <a:p>
            <a:r>
              <a:rPr lang="en-US" dirty="0"/>
              <a:t>In </a:t>
            </a:r>
            <a:r>
              <a:rPr lang="en-US" dirty="0" err="1"/>
              <a:t>HCl</a:t>
            </a:r>
            <a:r>
              <a:rPr lang="en-US" dirty="0"/>
              <a:t> the concentration of H</a:t>
            </a:r>
            <a:r>
              <a:rPr lang="en-US" baseline="30000" dirty="0"/>
              <a:t>+</a:t>
            </a:r>
            <a:r>
              <a:rPr lang="en-US" dirty="0"/>
              <a:t> is 1 M, pH is 0</a:t>
            </a:r>
          </a:p>
          <a:p>
            <a:r>
              <a:rPr lang="en-US" dirty="0"/>
              <a:t>In 1M </a:t>
            </a:r>
            <a:r>
              <a:rPr lang="en-US" dirty="0" err="1"/>
              <a:t>NaOH</a:t>
            </a:r>
            <a:r>
              <a:rPr lang="en-US" dirty="0"/>
              <a:t> the H</a:t>
            </a:r>
            <a:r>
              <a:rPr lang="en-US" baseline="30000" dirty="0"/>
              <a:t>+</a:t>
            </a:r>
            <a:r>
              <a:rPr lang="en-US" dirty="0"/>
              <a:t> is 10</a:t>
            </a:r>
            <a:r>
              <a:rPr lang="en-US" baseline="30000" dirty="0"/>
              <a:t>-14</a:t>
            </a:r>
            <a:r>
              <a:rPr lang="en-US" dirty="0"/>
              <a:t>, pH is 14</a:t>
            </a:r>
          </a:p>
          <a:p>
            <a:endParaRPr lang="en-US" baseline="30000" dirty="0"/>
          </a:p>
          <a:p>
            <a:pPr marL="0" indent="0">
              <a:buNone/>
            </a:pPr>
            <a:r>
              <a:rPr lang="en-US" dirty="0"/>
              <a:t>*Note the pH scale is logarithmic, meaning the values are exponential.  A solution of pH 3 is 1000 times more acidic than one with a pH of 6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8E4EBE-2335-094E-A3AC-081EBD24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3FB6F0-2625-5B4B-902F-106F7CE5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4AED-ECA8-074C-8938-4D878A3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Microscopy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817D1-114D-E348-9826-E6394FB45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45" b="97417" l="9766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6608" y="202355"/>
            <a:ext cx="2764472" cy="291565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EC0BE3-5059-344D-8F41-E3F35F38B376}"/>
              </a:ext>
            </a:extLst>
          </p:cNvPr>
          <p:cNvSpPr txBox="1">
            <a:spLocks/>
          </p:cNvSpPr>
          <p:nvPr/>
        </p:nvSpPr>
        <p:spPr>
          <a:xfrm>
            <a:off x="1447139" y="219505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basic compound microscope can be called a light microscope, because the background (field) appears light.</a:t>
            </a:r>
          </a:p>
          <a:p>
            <a:r>
              <a:rPr lang="en-US" dirty="0"/>
              <a:t>A light microscope consists primarily of a system of lenses that produce an enlarged specimen</a:t>
            </a:r>
          </a:p>
          <a:p>
            <a:r>
              <a:rPr lang="en-US" dirty="0"/>
              <a:t>A 1000-fold magnification is about the maximum that can be seen because of the nature of visible light</a:t>
            </a:r>
          </a:p>
          <a:p>
            <a:r>
              <a:rPr lang="en-US"/>
              <a:t>Objective lenses: </a:t>
            </a:r>
            <a:r>
              <a:rPr lang="en-US" dirty="0"/>
              <a:t>(10X) scanning, (40X) high dry, (100X) oil immersion</a:t>
            </a:r>
          </a:p>
          <a:p>
            <a:r>
              <a:rPr lang="en-US" dirty="0"/>
              <a:t>Total magnification is product of ocular and objective</a:t>
            </a:r>
          </a:p>
        </p:txBody>
      </p:sp>
    </p:spTree>
    <p:extLst>
      <p:ext uri="{BB962C8B-B14F-4D97-AF65-F5344CB8AC3E}">
        <p14:creationId xmlns:p14="http://schemas.microsoft.com/office/powerpoint/2010/main" val="174372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54DD-6C96-CD44-964E-C50D359B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6A68-10C6-3043-8D53-A75C263F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Friday, February 19</a:t>
            </a:r>
          </a:p>
          <a:p>
            <a:r>
              <a:rPr lang="en-US" dirty="0"/>
              <a:t>Students will take Mini Quiz 3 in Compass</a:t>
            </a:r>
          </a:p>
          <a:p>
            <a:r>
              <a:rPr lang="en-US" dirty="0"/>
              <a:t>The Mini Quiz will be open for 12 hours (9 AM – 9 PM CST)</a:t>
            </a:r>
          </a:p>
          <a:p>
            <a:r>
              <a:rPr lang="en-US" dirty="0"/>
              <a:t>Once you begin the quiz, you will have </a:t>
            </a:r>
            <a:r>
              <a:rPr lang="en-US" b="1" dirty="0"/>
              <a:t>30 minutes</a:t>
            </a:r>
            <a:r>
              <a:rPr lang="en-US" dirty="0"/>
              <a:t> to complete it</a:t>
            </a:r>
          </a:p>
          <a:p>
            <a:r>
              <a:rPr lang="en-US" dirty="0"/>
              <a:t>Mini Quiz 3 covers:</a:t>
            </a:r>
          </a:p>
          <a:p>
            <a:pPr lvl="1"/>
            <a:r>
              <a:rPr lang="en-US" dirty="0"/>
              <a:t>Materials for this quiz were drawn from Basic Skills &amp; Microscopy</a:t>
            </a:r>
          </a:p>
          <a:p>
            <a:pPr lvl="1"/>
            <a:r>
              <a:rPr lang="en-US" dirty="0"/>
              <a:t>Compass </a:t>
            </a:r>
            <a:r>
              <a:rPr lang="en-US" dirty="0">
                <a:sym typeface="Wingdings" pitchFamily="2" charset="2"/>
              </a:rPr>
              <a:t> Lab Exercises  Lab 2 (week of February 14)</a:t>
            </a:r>
          </a:p>
          <a:p>
            <a:pPr lvl="1"/>
            <a:r>
              <a:rPr lang="en-US" dirty="0">
                <a:sym typeface="Wingdings" pitchFamily="2" charset="2"/>
              </a:rPr>
              <a:t>Due to the number of calculations, I’ve increased the time allotment for this mini quiz to </a:t>
            </a:r>
            <a:r>
              <a:rPr lang="en-US">
                <a:sym typeface="Wingdings" pitchFamily="2" charset="2"/>
              </a:rPr>
              <a:t>30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53D615CD-01E7-3D47-AD5F-A3A049D2D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Goals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5E171194-F39F-A140-AD3E-E859690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Understand and manipulate exponential numbers.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Become familiar with the units used for small concentrations and volumes and be able to make conversions between them.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Figure out concentrations of solutions or cell suspensions after dilution.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Understand what is meant by pH and know how to calculate the pH of a solution.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Understand how buffers work.</a:t>
            </a:r>
          </a:p>
        </p:txBody>
      </p:sp>
    </p:spTree>
    <p:extLst>
      <p:ext uri="{BB962C8B-B14F-4D97-AF65-F5344CB8AC3E}">
        <p14:creationId xmlns:p14="http://schemas.microsoft.com/office/powerpoint/2010/main" val="224627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68B77D55-81BC-D244-812F-250A6C592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Exponential Numbers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6A72B38F-E96A-7A41-87D8-86B4C145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Every number can be expressed as the product of two numbers, the second one being some power of ten.</a:t>
            </a:r>
          </a:p>
          <a:p>
            <a:pPr lvl="3" eaLnBrk="1" hangingPunct="1"/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For example, the number 100 can be expressed as</a:t>
            </a:r>
          </a:p>
          <a:p>
            <a:pPr lvl="4"/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10 X 10 = 10</a:t>
            </a:r>
            <a:r>
              <a:rPr lang="en-US" altLang="en-US" sz="2000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  <a:p>
            <a:pPr lvl="3" eaLnBrk="1" hangingPunct="1"/>
            <a:endParaRPr lang="en-US" altLang="en-US" sz="2000" baseline="30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same rules are used to express numbers less than one.</a:t>
            </a:r>
          </a:p>
          <a:p>
            <a:pPr lvl="4"/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10</a:t>
            </a:r>
            <a:r>
              <a:rPr lang="en-US" altLang="en-US" sz="2000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-2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= 1/10 X 1/10 = 1/100</a:t>
            </a:r>
          </a:p>
          <a:p>
            <a:pPr marL="236538" lvl="2" indent="0"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9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FBD-319D-D34F-A658-95A3DBB2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Calculations w/ Exponential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D66F-8B79-674C-A7CE-7DC9FDF6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Addition/Subtraction</a:t>
            </a:r>
          </a:p>
          <a:p>
            <a:pPr lvl="1"/>
            <a:r>
              <a:rPr lang="en-US" dirty="0"/>
              <a:t>Rewrite all numbers so that all are raised to the same power of ten.  </a:t>
            </a:r>
          </a:p>
          <a:p>
            <a:pPr lvl="1"/>
            <a:r>
              <a:rPr lang="en-US" dirty="0"/>
              <a:t>Example: (5 X 10</a:t>
            </a:r>
            <a:r>
              <a:rPr lang="en-US" baseline="30000" dirty="0"/>
              <a:t>5</a:t>
            </a:r>
            <a:r>
              <a:rPr lang="en-US" dirty="0"/>
              <a:t>) – (3 X 10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/>
              <a:t>= 4.97 X 10</a:t>
            </a:r>
            <a:r>
              <a:rPr lang="en-US" baseline="30000" dirty="0"/>
              <a:t>5</a:t>
            </a:r>
          </a:p>
          <a:p>
            <a:r>
              <a:rPr lang="en-US" dirty="0"/>
              <a:t>Multiplication</a:t>
            </a:r>
          </a:p>
          <a:p>
            <a:pPr lvl="1"/>
            <a:r>
              <a:rPr lang="en-US" dirty="0"/>
              <a:t>Rewrite each number in scientific notation</a:t>
            </a:r>
          </a:p>
          <a:p>
            <a:pPr lvl="1"/>
            <a:r>
              <a:rPr lang="en-US" dirty="0"/>
              <a:t>Multiply the first numbers</a:t>
            </a:r>
          </a:p>
          <a:p>
            <a:pPr lvl="1"/>
            <a:r>
              <a:rPr lang="en-US" dirty="0"/>
              <a:t>Add the exponents</a:t>
            </a:r>
          </a:p>
          <a:p>
            <a:pPr lvl="1"/>
            <a:r>
              <a:rPr lang="en-US" dirty="0"/>
              <a:t>Example: 0.125 X 8000 = (1.25 x 10</a:t>
            </a:r>
            <a:r>
              <a:rPr lang="en-US" baseline="30000" dirty="0"/>
              <a:t>-1</a:t>
            </a:r>
            <a:r>
              <a:rPr lang="en-US" dirty="0"/>
              <a:t>) X (8 X 10</a:t>
            </a:r>
            <a:r>
              <a:rPr lang="en-US" baseline="30000" dirty="0"/>
              <a:t>3</a:t>
            </a:r>
            <a:r>
              <a:rPr lang="en-US" dirty="0"/>
              <a:t>) = 10 X 10</a:t>
            </a:r>
            <a:r>
              <a:rPr lang="en-US" baseline="30000" dirty="0"/>
              <a:t>2</a:t>
            </a:r>
            <a:r>
              <a:rPr lang="en-US" dirty="0"/>
              <a:t> or 1 X 10</a:t>
            </a:r>
            <a:r>
              <a:rPr lang="en-US" baseline="30000" dirty="0"/>
              <a:t>3</a:t>
            </a:r>
          </a:p>
          <a:p>
            <a:r>
              <a:rPr lang="en-US" dirty="0"/>
              <a:t>Division</a:t>
            </a:r>
          </a:p>
          <a:p>
            <a:pPr lvl="1"/>
            <a:r>
              <a:rPr lang="en-US" dirty="0"/>
              <a:t>Rewrite each number in scientific notation</a:t>
            </a:r>
          </a:p>
          <a:p>
            <a:pPr lvl="1"/>
            <a:r>
              <a:rPr lang="en-US" dirty="0"/>
              <a:t>Divide the first numbers by themselves</a:t>
            </a:r>
          </a:p>
          <a:p>
            <a:pPr lvl="1"/>
            <a:r>
              <a:rPr lang="en-US" dirty="0"/>
              <a:t>Subtract the bottom exponent from the top exponent</a:t>
            </a:r>
          </a:p>
          <a:p>
            <a:pPr lvl="1"/>
            <a:r>
              <a:rPr lang="en-US" dirty="0"/>
              <a:t>Example: 2500/500 = (2.5 X 10</a:t>
            </a:r>
            <a:r>
              <a:rPr lang="en-US" baseline="30000" dirty="0"/>
              <a:t>3</a:t>
            </a:r>
            <a:r>
              <a:rPr lang="en-US" dirty="0"/>
              <a:t>) / (5 X10</a:t>
            </a:r>
            <a:r>
              <a:rPr lang="en-US" baseline="30000" dirty="0"/>
              <a:t>2</a:t>
            </a:r>
            <a:r>
              <a:rPr lang="en-US" dirty="0"/>
              <a:t>) = (2.5/5 = 0.5) (10</a:t>
            </a:r>
            <a:r>
              <a:rPr lang="en-US" baseline="30000" dirty="0"/>
              <a:t>3</a:t>
            </a:r>
            <a:r>
              <a:rPr lang="en-US" dirty="0"/>
              <a:t>-10</a:t>
            </a:r>
            <a:r>
              <a:rPr lang="en-US" baseline="30000" dirty="0"/>
              <a:t>2</a:t>
            </a:r>
            <a:r>
              <a:rPr lang="en-US" dirty="0"/>
              <a:t> = 10</a:t>
            </a:r>
            <a:r>
              <a:rPr lang="en-US" baseline="30000" dirty="0"/>
              <a:t>1</a:t>
            </a:r>
            <a:r>
              <a:rPr lang="en-US" dirty="0"/>
              <a:t>) so the answer is 0.5 X 10</a:t>
            </a:r>
            <a:r>
              <a:rPr lang="en-US" baseline="30000" dirty="0"/>
              <a:t>1</a:t>
            </a:r>
            <a:r>
              <a:rPr lang="en-US" dirty="0"/>
              <a:t> or 5.0</a:t>
            </a:r>
          </a:p>
        </p:txBody>
      </p:sp>
    </p:spTree>
    <p:extLst>
      <p:ext uri="{BB962C8B-B14F-4D97-AF65-F5344CB8AC3E}">
        <p14:creationId xmlns:p14="http://schemas.microsoft.com/office/powerpoint/2010/main" val="67914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B5DAEB7-2AEF-EB45-8324-506422734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Units of Measurement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2BCA3B5A-7A1D-DE43-9BF4-446E932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824" y="1526858"/>
            <a:ext cx="7635875" cy="3929062"/>
          </a:xfrm>
        </p:spPr>
        <p:txBody>
          <a:bodyPr>
            <a:normAutofit fontScale="77500" lnSpcReduction="20000"/>
          </a:bodyPr>
          <a:lstStyle/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i="1" dirty="0">
                <a:latin typeface="Times" pitchFamily="2" charset="0"/>
                <a:ea typeface="ＭＳ Ｐゴシック" panose="020B0600070205080204" pitchFamily="34" charset="-128"/>
              </a:rPr>
              <a:t>Common units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en-US" sz="1900" dirty="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1900" b="1" dirty="0">
                <a:latin typeface="Times" pitchFamily="2" charset="0"/>
                <a:ea typeface="ＭＳ Ｐゴシック" panose="020B0600070205080204" pitchFamily="34" charset="-128"/>
              </a:rPr>
              <a:t>Mass </a:t>
            </a:r>
            <a:endParaRPr lang="en-US" altLang="en-US" sz="1900" dirty="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1 gram (g)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3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 milligrams (mg)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6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 micrograms (µg)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9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 nanograms (ng)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1900" b="1" dirty="0">
                <a:latin typeface="Times" pitchFamily="2" charset="0"/>
                <a:ea typeface="ＭＳ Ｐゴシック" panose="020B0600070205080204" pitchFamily="34" charset="-128"/>
              </a:rPr>
              <a:t>Volume </a:t>
            </a:r>
            <a:endParaRPr lang="en-US" altLang="en-US" sz="1900" dirty="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1 liter (l)	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3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 milliliters (ml)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6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 microliters (µl)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1 ml		= 1 cubic centimeter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1900" b="1" dirty="0">
                <a:latin typeface="Times" pitchFamily="2" charset="0"/>
                <a:ea typeface="ＭＳ Ｐゴシック" panose="020B0600070205080204" pitchFamily="34" charset="-128"/>
              </a:rPr>
              <a:t>Length </a:t>
            </a:r>
            <a:endParaRPr lang="en-US" altLang="en-US" sz="1900" dirty="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1 meter (m)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3 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millimeters (mm)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6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 micrometers (µm)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 dirty="0">
                <a:latin typeface="Times" pitchFamily="2" charset="0"/>
                <a:ea typeface="ＭＳ Ｐゴシック" panose="020B0600070205080204" pitchFamily="34" charset="-128"/>
              </a:rPr>
              <a:t>9</a:t>
            </a:r>
            <a:r>
              <a:rPr lang="en-US" altLang="en-US" sz="1900" dirty="0">
                <a:latin typeface="Times" pitchFamily="2" charset="0"/>
                <a:ea typeface="ＭＳ Ｐゴシック" panose="020B0600070205080204" pitchFamily="34" charset="-128"/>
              </a:rPr>
              <a:t> nanometers (nm)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en-US" sz="1300" dirty="0">
              <a:latin typeface="Times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71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AD74-7F70-704F-8F22-212BEB80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Concentrations Expressed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F782-9106-984C-A93A-1185C7D7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Grams per liter (g/l) same as milligrams per milliliter (mg/ml)</a:t>
            </a:r>
          </a:p>
          <a:p>
            <a:r>
              <a:rPr lang="en-US" dirty="0"/>
              <a:t>Cells per milliliter (cells/ml)</a:t>
            </a:r>
          </a:p>
          <a:p>
            <a:r>
              <a:rPr lang="en-US" dirty="0"/>
              <a:t>Moles/liter (M or molar).  A 1 M solution of compound X is equivalent to the molecular weight of compound X made up to 1 liter of water.</a:t>
            </a:r>
          </a:p>
          <a:p>
            <a:pPr lvl="1"/>
            <a:r>
              <a:rPr lang="en-US" dirty="0"/>
              <a:t>Example: 1 M solution of </a:t>
            </a:r>
            <a:r>
              <a:rPr lang="en-US" dirty="0" err="1"/>
              <a:t>NaCl</a:t>
            </a:r>
            <a:r>
              <a:rPr lang="en-US" dirty="0"/>
              <a:t> (MW of 58.45) 58.45 g is dissolved in water and the volume made to 1 liter</a:t>
            </a:r>
          </a:p>
          <a:p>
            <a:r>
              <a:rPr lang="en-US" dirty="0"/>
              <a:t>Percent solutions for solids = grams / 100 ml</a:t>
            </a:r>
          </a:p>
          <a:p>
            <a:pPr lvl="1"/>
            <a:r>
              <a:rPr lang="en-US" dirty="0"/>
              <a:t>Example: 10 g/100 ml = 10% solution</a:t>
            </a:r>
          </a:p>
          <a:p>
            <a:r>
              <a:rPr lang="en-US" dirty="0"/>
              <a:t>Percent solutions for liquids when one is water = the volume of the second liquid divided by the total volume times 100%</a:t>
            </a:r>
          </a:p>
          <a:p>
            <a:pPr lvl="1"/>
            <a:r>
              <a:rPr lang="en-US" dirty="0"/>
              <a:t>Example: 70 ml ethanol per 100 ml is a 70% solution</a:t>
            </a:r>
          </a:p>
        </p:txBody>
      </p:sp>
    </p:spTree>
    <p:extLst>
      <p:ext uri="{BB962C8B-B14F-4D97-AF65-F5344CB8AC3E}">
        <p14:creationId xmlns:p14="http://schemas.microsoft.com/office/powerpoint/2010/main" val="154663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09C1-927D-1A4D-945F-CD6887C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39AE-D9E7-5E4E-8460-48488F6C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as C = P/V</a:t>
            </a:r>
          </a:p>
          <a:p>
            <a:pPr lvl="1"/>
            <a:r>
              <a:rPr lang="en-US" dirty="0"/>
              <a:t>C = concentration</a:t>
            </a:r>
          </a:p>
          <a:p>
            <a:pPr lvl="1"/>
            <a:r>
              <a:rPr lang="en-US" dirty="0"/>
              <a:t>P = number of particles (mass or number)</a:t>
            </a:r>
          </a:p>
          <a:p>
            <a:pPr lvl="1"/>
            <a:r>
              <a:rPr lang="en-US" dirty="0"/>
              <a:t>V = volume</a:t>
            </a:r>
          </a:p>
        </p:txBody>
      </p:sp>
    </p:spTree>
    <p:extLst>
      <p:ext uri="{BB962C8B-B14F-4D97-AF65-F5344CB8AC3E}">
        <p14:creationId xmlns:p14="http://schemas.microsoft.com/office/powerpoint/2010/main" val="209754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9BFE-1F40-B04F-AE0F-301F3476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Dilutions Practice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DB7BF0-9C2B-5342-B1A1-0E99969B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990600"/>
            <a:ext cx="11856720" cy="56388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sz="2400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= C</a:t>
            </a:r>
            <a:r>
              <a:rPr lang="en-US" altLang="en-US" sz="2400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sz="2400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  <a:p>
            <a:pPr algn="ctr" eaLnBrk="1" hangingPunct="1">
              <a:buFontTx/>
              <a:buNone/>
            </a:pPr>
            <a:endParaRPr lang="en-US" altLang="en-US" baseline="-25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i="1" dirty="0">
                <a:latin typeface="Times" pitchFamily="2" charset="0"/>
                <a:ea typeface="ＭＳ Ｐゴシック" panose="020B0600070205080204" pitchFamily="34" charset="-128"/>
              </a:rPr>
              <a:t>Example:</a:t>
            </a:r>
            <a:r>
              <a:rPr lang="en-US" altLang="en-US" sz="2400" dirty="0">
                <a:latin typeface="Times" pitchFamily="2" charset="0"/>
                <a:ea typeface="ＭＳ Ｐゴシック" panose="020B0600070205080204" pitchFamily="34" charset="-128"/>
              </a:rPr>
              <a:t>  Given a 1 M stock solution of Tris buffer prepare 10 ml of 0.01 M Tris.</a:t>
            </a:r>
          </a:p>
          <a:p>
            <a:pPr eaLnBrk="1" hangingPunct="1">
              <a:buFontTx/>
              <a:buNone/>
            </a:pPr>
            <a:r>
              <a:rPr lang="en-US" altLang="en-US" sz="2400" i="1" dirty="0">
                <a:latin typeface="Times" pitchFamily="2" charset="0"/>
                <a:ea typeface="ＭＳ Ｐゴシック" panose="020B0600070205080204" pitchFamily="34" charset="-128"/>
              </a:rPr>
              <a:t>Solution:</a:t>
            </a:r>
            <a:r>
              <a:rPr lang="en-US" altLang="en-US" sz="2400" dirty="0">
                <a:latin typeface="Times" pitchFamily="2" charset="0"/>
                <a:ea typeface="ＭＳ Ｐゴシック" panose="020B0600070205080204" pitchFamily="34" charset="-128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" pitchFamily="2" charset="0"/>
                <a:ea typeface="ＭＳ Ｐゴシック" panose="020B0600070205080204" pitchFamily="34" charset="-128"/>
              </a:rPr>
              <a:t>The question you need to answer is "what volume of 1 M Tris do you need to dilute to give a total volume of 10 ml of 0.01 M Tris".  Thus, you know C</a:t>
            </a:r>
            <a:r>
              <a:rPr lang="en-US" altLang="en-US" sz="2400" baseline="-25000" dirty="0">
                <a:latin typeface="Times" pitchFamily="2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Times" pitchFamily="2" charset="0"/>
                <a:ea typeface="ＭＳ Ｐゴシック" panose="020B0600070205080204" pitchFamily="34" charset="-128"/>
              </a:rPr>
              <a:t>, C</a:t>
            </a:r>
            <a:r>
              <a:rPr lang="en-US" altLang="en-US" sz="2400" baseline="-25000" dirty="0">
                <a:latin typeface="Times" pitchFamily="2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Times" pitchFamily="2" charset="0"/>
                <a:ea typeface="ＭＳ Ｐゴシック" panose="020B0600070205080204" pitchFamily="34" charset="-128"/>
              </a:rPr>
              <a:t>, and V</a:t>
            </a:r>
            <a:r>
              <a:rPr lang="en-US" altLang="en-US" sz="2400" baseline="-25000" dirty="0">
                <a:latin typeface="Times" pitchFamily="2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Times" pitchFamily="2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Times" pitchFamily="2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(? ml x 1 M) = (10 ml x 0.01 M)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? ml = </a:t>
            </a:r>
            <a:r>
              <a:rPr lang="en-US" altLang="en-US" sz="20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10 ml x 0.01 M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(1 M)</a:t>
            </a:r>
          </a:p>
          <a:p>
            <a:pPr algn="ctr" eaLnBrk="1" hangingPunct="1">
              <a:buFontTx/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Answer: 0.1 ml 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7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D6DD7BC6-BCD8-3341-9944-F6EFEFE4B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Dilution Factor</a:t>
            </a:r>
            <a:br>
              <a:rPr lang="en-US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The inverse of the dilution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D54B0C13-24D4-C048-9957-D62317E3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en-US" sz="3200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= C</a:t>
            </a:r>
            <a:r>
              <a:rPr lang="en-US" altLang="en-US" sz="3200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(DF)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If you start with a 3 X 10</a:t>
            </a:r>
            <a:r>
              <a:rPr lang="en-US" altLang="en-US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concentration of bacteria and need the concentration to be 3 X 10</a:t>
            </a:r>
            <a:r>
              <a:rPr lang="en-US" altLang="en-US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to plate, you can calculate your DF by rearranging DF = C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/C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(3 X 10</a:t>
            </a:r>
            <a:r>
              <a:rPr lang="en-US" altLang="en-US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)/(3 X 10</a:t>
            </a:r>
            <a:r>
              <a:rPr lang="en-US" altLang="en-US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= 10</a:t>
            </a:r>
            <a:r>
              <a:rPr lang="en-US" altLang="en-US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  <a:p>
            <a:pPr eaLnBrk="1" hangingPunct="1">
              <a:buFontTx/>
              <a:buNone/>
            </a:pPr>
            <a:endParaRPr lang="en-US" altLang="en-US" baseline="30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baseline="30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baseline="30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baseline="30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30D29-EB1E-5448-8102-9EC26439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3344208"/>
            <a:ext cx="33528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61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{484C1EE1-144A-0540-90E4-D102426C1843}tf10001062</Template>
  <TotalTime>195</TotalTime>
  <Words>1096</Words>
  <Application>Microsoft Macintosh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</vt:lpstr>
      <vt:lpstr>Wingdings 3</vt:lpstr>
      <vt:lpstr>Ion</vt:lpstr>
      <vt:lpstr>Exercise 2</vt:lpstr>
      <vt:lpstr>Goals</vt:lpstr>
      <vt:lpstr>Exponential Numbers</vt:lpstr>
      <vt:lpstr>Practicing Calculations w/ Exponential Numbers</vt:lpstr>
      <vt:lpstr>Units of Measurement</vt:lpstr>
      <vt:lpstr>Concentrations Expressed Differently</vt:lpstr>
      <vt:lpstr>Concentration </vt:lpstr>
      <vt:lpstr>Dilutions Practice</vt:lpstr>
      <vt:lpstr>Dilution Factor The inverse of the dilution</vt:lpstr>
      <vt:lpstr>Practice using C1 = C2 (DF) formula</vt:lpstr>
      <vt:lpstr>Aqueous Solutions</vt:lpstr>
      <vt:lpstr>Acids, Bases, pH and Buffer</vt:lpstr>
      <vt:lpstr>pH</vt:lpstr>
      <vt:lpstr>Microscopy</vt:lpstr>
      <vt:lpstr>Mini Quiz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Reedy, Melissa Murray</dc:creator>
  <cp:lastModifiedBy>Reedy, Melissa Murray</cp:lastModifiedBy>
  <cp:revision>16</cp:revision>
  <cp:lastPrinted>2020-08-25T18:15:35Z</cp:lastPrinted>
  <dcterms:created xsi:type="dcterms:W3CDTF">2020-08-19T14:46:12Z</dcterms:created>
  <dcterms:modified xsi:type="dcterms:W3CDTF">2021-02-11T20:07:29Z</dcterms:modified>
</cp:coreProperties>
</file>