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80" r:id="rId2"/>
    <p:sldId id="27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dy, Melissa Murray" userId="a6c4645f-4a7e-48af-85e1-8506280e6cf1" providerId="ADAL" clId="{F6B33B88-AC15-D546-A221-0773BFB4468D}"/>
    <pc:docChg chg="modSld">
      <pc:chgData name="Reedy, Melissa Murray" userId="a6c4645f-4a7e-48af-85e1-8506280e6cf1" providerId="ADAL" clId="{F6B33B88-AC15-D546-A221-0773BFB4468D}" dt="2021-03-03T22:20:11.277" v="74" actId="20577"/>
      <pc:docMkLst>
        <pc:docMk/>
      </pc:docMkLst>
      <pc:sldChg chg="modSp mod">
        <pc:chgData name="Reedy, Melissa Murray" userId="a6c4645f-4a7e-48af-85e1-8506280e6cf1" providerId="ADAL" clId="{F6B33B88-AC15-D546-A221-0773BFB4468D}" dt="2021-03-03T22:20:11.277" v="74" actId="20577"/>
        <pc:sldMkLst>
          <pc:docMk/>
          <pc:sldMk cId="0" sldId="278"/>
        </pc:sldMkLst>
        <pc:spChg chg="mod">
          <ac:chgData name="Reedy, Melissa Murray" userId="a6c4645f-4a7e-48af-85e1-8506280e6cf1" providerId="ADAL" clId="{F6B33B88-AC15-D546-A221-0773BFB4468D}" dt="2021-03-03T22:20:11.277" v="74" actId="20577"/>
          <ac:spMkLst>
            <pc:docMk/>
            <pc:sldMk cId="0" sldId="278"/>
            <ac:spMk id="17409" creationId="{FF0393A6-D599-8F48-9418-5A221F854158}"/>
          </ac:spMkLst>
        </pc:spChg>
      </pc:sldChg>
      <pc:sldChg chg="modSp mod">
        <pc:chgData name="Reedy, Melissa Murray" userId="a6c4645f-4a7e-48af-85e1-8506280e6cf1" providerId="ADAL" clId="{F6B33B88-AC15-D546-A221-0773BFB4468D}" dt="2021-03-03T22:19:20.112" v="4" actId="20577"/>
        <pc:sldMkLst>
          <pc:docMk/>
          <pc:sldMk cId="0" sldId="280"/>
        </pc:sldMkLst>
        <pc:spChg chg="mod">
          <ac:chgData name="Reedy, Melissa Murray" userId="a6c4645f-4a7e-48af-85e1-8506280e6cf1" providerId="ADAL" clId="{F6B33B88-AC15-D546-A221-0773BFB4468D}" dt="2021-03-03T22:19:20.112" v="4" actId="20577"/>
          <ac:spMkLst>
            <pc:docMk/>
            <pc:sldMk cId="0" sldId="280"/>
            <ac:spMk id="2051" creationId="{89477797-3583-B741-B381-108A3A3A263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94C7DA3-7AE5-EE4C-AA31-C77168AC55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15504A-14F3-5943-9543-034669492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CF6FAC0-CAE9-F24C-8D42-8FC4FA6F56E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E9F8350-3EBC-254F-9082-C6573A7BC91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02AE77-23E2-5B49-97FA-3420D85F2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C932C74-3CC8-2342-B5F9-B20DE7859E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9CA441-FB97-1E47-B66D-041826F486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1E8B96A-6C09-404B-9C6F-B72AC26FEC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3462676-E25B-074A-91D9-CAF1FC221A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73F9F059-A502-6B49-89C8-43EA5FF377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1B14DB3-39E3-154B-BF85-A860F672A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675874-EF08-7444-8B7F-E62823A3DB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BD85638D-8A1A-1C42-A9BA-1169D69CC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448D87-DDAD-604F-ADB9-DCDBF4F92E9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7D21F27-83FE-FB42-B7BA-00B588CEC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C8B82C4-ED7F-404B-B7A0-FD21F57F8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AE3134DB-A85F-6A46-A32D-ACE534BBF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026D75-3279-F24D-BDA7-17D134DAA73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28CAF266-945A-394B-BFA7-3086AEE33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1027">
            <a:extLst>
              <a:ext uri="{FF2B5EF4-FFF2-40B4-BE49-F238E27FC236}">
                <a16:creationId xmlns:a16="http://schemas.microsoft.com/office/drawing/2014/main" id="{7637E8D1-7FEC-9E48-81A3-7CA41718C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DD899578-654A-0F44-A27C-13C62442E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531778-78C4-C147-97B3-BF202CBBF72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17DDF5B-1C10-954F-8FEE-F2F2DC5FC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3AF2377-FD57-B941-B5D3-4FDBAAAB0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53C36AD9-B868-BB4F-8488-B83219989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E235BA-B0C3-EA43-AE86-2626C11146A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2361400-BB4C-A24E-AE38-FE62F11B2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7A01F18-06D0-FB4E-B365-843D50984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17AEC81B-0AF4-B040-876C-D9E677171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4DA9D2-7DAD-6847-B372-359C989DA47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1202" name="Rectangle 1026">
            <a:extLst>
              <a:ext uri="{FF2B5EF4-FFF2-40B4-BE49-F238E27FC236}">
                <a16:creationId xmlns:a16="http://schemas.microsoft.com/office/drawing/2014/main" id="{33DD1E47-67D9-5246-AA06-2E14193F9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1027">
            <a:extLst>
              <a:ext uri="{FF2B5EF4-FFF2-40B4-BE49-F238E27FC236}">
                <a16:creationId xmlns:a16="http://schemas.microsoft.com/office/drawing/2014/main" id="{F6397E96-B734-AB4F-8FD8-8A5DC9DD3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C724833-2311-2841-9866-4778BEBA0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D84E32-00F3-C74C-9873-CF85454B774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01BA775-081E-584D-B15C-96D92C663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E1D3130-2F33-CC42-BA2E-A9D247BD4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7F8277DC-18F7-0641-8422-F4673EEC4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10CD04-239F-764D-9148-946B60BCBB94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0AC6435-921B-054B-9F42-12D38422F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E7548F0-4658-9442-AD48-5CF4EEFE1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CD3F949C-FF3F-904E-ACE7-C959AAC0F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0841CB-6EB7-7D42-93C7-D66637BBB42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5485EA0-EA1A-A943-95B1-CFE6D357A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7D2379C-1257-C24D-B11C-CB8F73405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60EDBB73-BFEB-BB4A-A701-F16D11BA2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04D95C-C56A-B645-83C2-1FB2677DA7E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859F893-6581-D046-96B7-067ABA14D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2CBE876-3EB4-1B4A-B28F-4BF1660D0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C0B936E3-AB36-4C4D-88B2-773E62049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DE9AC1-1B68-3149-B5CE-1476C714431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2ED10F7-5FDF-5C4C-AA1C-336AB11B4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9EA217A-6D93-6F4A-91A6-9D65A2707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34D13A5-AEC2-1047-9CEB-429677ECF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2A4922-5A7C-4948-9680-0CEC9613E47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141EB3F-461E-D245-A89A-B32D99FB8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877658B-6FF3-6945-8C58-7416E6F1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91370851-2484-014F-9F01-FD5D04A3E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4C5E5A-6AE4-0747-9163-9DE95B5AAC9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F0ECF5F-06AC-C743-93DA-6F0AFC790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234ECA3-65CA-9A44-9D93-1FF43F335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97B84D2F-0877-DA41-85A1-F9A255591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338E39-227D-C241-B394-7401D6C61F9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C0C698E-263E-6F47-A111-732F80611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524CB8B-D1D8-1A42-94A2-CFF885CD8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6B22ED2E-8744-E24F-87D3-B68506CE1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C6370-3679-F940-A620-1148BA7D60E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3FF53EA-AE7E-634A-ACA9-E271649EF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B37F37-4155-D048-8CC6-0EBD21578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A0F20D1-300F-3240-AC1C-989E670DB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3186E2-A44F-6144-AB0C-E371F4701DA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0DA1C8F-10D3-D14C-B15A-9E0B2BA9F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C15972-DACC-4142-A19A-9BB47B976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E06468A4-68BC-3041-98A6-B3E3C4EC9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CAC5B3-4425-4044-BED7-C26CC09AF70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1E81D11-B922-4A49-B1B2-F0ED8B97D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5CD6A89-7FD7-9C4D-B0B7-AE0F07149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617BDC4-A27C-1B40-AF5E-C398413E3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5708B9-AAFF-FE46-8CB3-B6BE535DB1F0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E71D4C4-AD92-184F-918C-3340EECEE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94121F4-A8B2-F643-8F49-AE9BC80F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E63C7AC3-7BEB-3F48-AD82-2637FD5849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BACC91-DC33-E34F-AD21-DF3DCA80053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403618B2-28E1-4846-930A-C16EB71CE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5E8BC868-FC7E-C141-AF06-2E49A9D31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057B4A-9107-9E4E-AECE-3F7450396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63675" y="3549650"/>
            <a:ext cx="2971800" cy="1588"/>
          </a:xfrm>
          <a:prstGeom prst="line">
            <a:avLst/>
          </a:prstGeom>
          <a:noFill/>
          <a:ln w="9525">
            <a:solidFill>
              <a:srgbClr val="E9E9E8"/>
            </a:solidFill>
            <a:round/>
            <a:headEnd/>
            <a:tailEnd/>
          </a:ln>
          <a:effectLst>
            <a:outerShdw blurRad="31750" algn="tl" rotWithShape="0">
              <a:srgbClr val="808080">
                <a:alpha val="5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A9042F-5D91-434F-841C-86084FF00D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8525" y="3549650"/>
            <a:ext cx="2971800" cy="1588"/>
          </a:xfrm>
          <a:prstGeom prst="line">
            <a:avLst/>
          </a:prstGeom>
          <a:noFill/>
          <a:ln w="9525">
            <a:solidFill>
              <a:srgbClr val="E9E9E8"/>
            </a:solidFill>
            <a:round/>
            <a:headEnd/>
            <a:tailEnd/>
          </a:ln>
          <a:effectLst>
            <a:outerShdw blurRad="31750" algn="tl" rotWithShape="0">
              <a:srgbClr val="808080">
                <a:alpha val="5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44FB0EA-2B8C-9B42-A1A5-8E47B9A7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3525838"/>
            <a:ext cx="46038" cy="4603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31750" algn="tl" rotWithShape="0">
              <a:srgbClr val="808080">
                <a:alpha val="5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14B681B-D2E8-7B4A-924B-9233545E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86B01715-7EBD-B941-BAA8-6DB91BCBC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D029A-E2F8-0345-A443-0A233907BA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8263D513-377A-EF46-A472-0B7955A56E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0A254C6F-2D4E-D048-9A56-951A6E26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0BCA92C6-A359-5842-A326-25BB743B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F7B6404D-2C3F-244A-BF9A-DC9AB822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26F1F-32F9-684C-A324-188D052B8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0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F0CF22-92C7-494C-B386-026169BE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1B179A-7002-424D-9C73-01CB1A8F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C3B5421-0AF3-1D4C-9D96-C610BA68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29B16-3434-F240-B1A7-B04C4A70C2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2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329F539D-B520-CC48-A192-445195F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F7941CB-D7BE-B647-886F-759F3F79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4551ACC4-D503-8041-87D7-49AC6B4B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05477-1653-264C-94F9-8BBD5F0A5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8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1DC08E-407E-2549-8CCE-B1BBE155A4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4916488"/>
            <a:ext cx="7924800" cy="4762"/>
          </a:xfrm>
          <a:prstGeom prst="line">
            <a:avLst/>
          </a:prstGeom>
          <a:noFill/>
          <a:ln w="9525">
            <a:solidFill>
              <a:srgbClr val="E9E9E8"/>
            </a:solidFill>
            <a:round/>
            <a:headEnd/>
            <a:tailEnd/>
          </a:ln>
          <a:effectLst>
            <a:outerShdw blurRad="31750" algn="tl" rotWithShape="0">
              <a:srgbClr val="808080">
                <a:alpha val="5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478E75-6504-EC47-83DC-C54DEFE8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38B05F-F527-814D-A37E-95257A2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C7AC8B-80BF-0C41-8B35-51B4B49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4CF14-2AF4-7D43-9763-A00C7EEC0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0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0B731281-9D57-B24F-B80A-62DDD774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BC05AF01-FE1C-1C45-8592-04834429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4D369A33-8B2E-8A44-BC7E-B36B41F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4CCA8-52A7-3740-8371-4BEE12C56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96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912B2-A4EF-C948-AF2B-DBB2B53247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563" y="2179638"/>
            <a:ext cx="3748087" cy="1587"/>
          </a:xfrm>
          <a:prstGeom prst="line">
            <a:avLst/>
          </a:prstGeom>
          <a:noFill/>
          <a:ln w="12700">
            <a:solidFill>
              <a:srgbClr val="E9E9E8"/>
            </a:solidFill>
            <a:round/>
            <a:headEnd/>
            <a:tailEnd/>
          </a:ln>
          <a:effectLst>
            <a:outerShdw blurRad="34925" algn="tl" rotWithShape="0">
              <a:srgbClr val="808080">
                <a:alpha val="5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E6DF99-442E-3B4F-8FF7-2DF5FB48E6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54563" y="2179638"/>
            <a:ext cx="3749675" cy="1587"/>
          </a:xfrm>
          <a:prstGeom prst="line">
            <a:avLst/>
          </a:prstGeom>
          <a:noFill/>
          <a:ln w="12700">
            <a:solidFill>
              <a:srgbClr val="E9E9E8"/>
            </a:solidFill>
            <a:round/>
            <a:headEnd/>
            <a:tailEnd/>
          </a:ln>
          <a:effectLst>
            <a:outerShdw blurRad="34925" algn="tl" rotWithShape="0">
              <a:srgbClr val="808080">
                <a:alpha val="5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5B628-DE1E-9441-919C-4BAE164AA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8F0ED-3B96-0447-ADB2-A4D05A5855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3C8FD4C-CC8D-5D44-B2EE-5F7A7E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CC0BD06B-47D3-D247-BAFA-4B3CE927C0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F9CCFDF9-E192-A04E-AC92-6CBB327E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99FD7631-0EA9-924A-889E-78164594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0087AEC-F7FD-584A-BFCA-EC3F76DD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754AA-6CFD-AC46-9378-BCBD3CC7C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6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>
            <a:extLst>
              <a:ext uri="{FF2B5EF4-FFF2-40B4-BE49-F238E27FC236}">
                <a16:creationId xmlns:a16="http://schemas.microsoft.com/office/drawing/2014/main" id="{CE40315C-9D92-CC41-83DD-8437DF49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34E653B-1FAF-5542-94CA-FDDABF63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C4ECCCE4-49EE-F74A-80E4-B5B27D42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67027-52B3-2B44-8357-E84F64567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2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FB2747C7-0BC6-5543-A37B-DAEB9120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B47A8AE4-2749-324A-9A9A-21B0DE27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726E545A-8FBE-7842-8898-84EB8C82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DC7E7-61BD-B847-A380-FC2A81A41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80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FDCA061A-88ED-C647-9FEC-3D38303A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4DAED83-3441-0F44-A4D4-AF6F031C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5DF263D-D9D2-D845-BD48-C10ACA8A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3889-02E9-E44A-9C53-DAB38DCE07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>
            <a:extLst>
              <a:ext uri="{FF2B5EF4-FFF2-40B4-BE49-F238E27FC236}">
                <a16:creationId xmlns:a16="http://schemas.microsoft.com/office/drawing/2014/main" id="{2A1DCF7C-402C-854F-BFD8-0FC17987C6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74545495-C05A-FF4C-B9A8-25FFF92F7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A087419-FA80-7245-9D28-B2E495060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D32CFF7-10DE-7F47-8CE8-9715A656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</a:defRPr>
            </a:lvl1pPr>
          </a:lstStyle>
          <a:p>
            <a:fld id="{DC5F78CE-9C96-314B-8F60-6DB1F714E3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9A81D4F-5BA7-974B-8678-C67F8C7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39" r:id="rId2"/>
    <p:sldLayoutId id="2147483948" r:id="rId3"/>
    <p:sldLayoutId id="2147483940" r:id="rId4"/>
    <p:sldLayoutId id="2147483949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2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2" charset="2"/>
        <a:buChar char=""/>
        <a:defRPr sz="24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2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2" charset="2"/>
        <a:buChar char="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2" charset="2"/>
        <a:buChar char="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89477797-3583-B741-B381-108A3A3A26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ea typeface="+mn-ea"/>
                <a:cs typeface="+mn-cs"/>
              </a:rPr>
              <a:t>Bacteria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ea typeface="+mn-ea"/>
                <a:cs typeface="+mn-cs"/>
              </a:rPr>
              <a:t>Pages 71-93 in the Lab Manual</a:t>
            </a:r>
          </a:p>
        </p:txBody>
      </p:sp>
      <p:pic>
        <p:nvPicPr>
          <p:cNvPr id="27650" name="Rectangle 2">
            <a:extLst>
              <a:ext uri="{FF2B5EF4-FFF2-40B4-BE49-F238E27FC236}">
                <a16:creationId xmlns:a16="http://schemas.microsoft.com/office/drawing/2014/main" id="{1144B008-C2E4-3A4C-B928-F80DF73FFD24}"/>
              </a:ext>
            </a:extLst>
          </p:cNvPr>
          <p:cNvPicPr>
            <a:picLocks noGrp="1" noChangeArrowheads="1"/>
          </p:cNvPicPr>
          <p:nvPr>
            <p:ph type="ctr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286000"/>
            <a:ext cx="7785100" cy="1143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C770EF6A-C060-CC4F-AF1F-330D8A5C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Cluster of cells visible to the naked eye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Facilitating: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Isolation of pure cultures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Enumeration of cell concentration in liquid suspensions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ID of bacterial species based upon the appearance of the colonies</a:t>
            </a:r>
          </a:p>
        </p:txBody>
      </p:sp>
      <p:pic>
        <p:nvPicPr>
          <p:cNvPr id="44034" name="Rectangle 2">
            <a:extLst>
              <a:ext uri="{FF2B5EF4-FFF2-40B4-BE49-F238E27FC236}">
                <a16:creationId xmlns:a16="http://schemas.microsoft.com/office/drawing/2014/main" id="{2C9A024A-7199-FD41-9867-FFE4A2BBD9C5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  <p:pic>
        <p:nvPicPr>
          <p:cNvPr id="44035" name="Picture 1" descr="streaking.tiff">
            <a:extLst>
              <a:ext uri="{FF2B5EF4-FFF2-40B4-BE49-F238E27FC236}">
                <a16:creationId xmlns:a16="http://schemas.microsoft.com/office/drawing/2014/main" id="{857CDDED-1C65-6040-B479-F0F5AD914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3302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CE467AB5-030B-7649-B8BA-D0282292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800"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46082" name="Rectangle 2">
            <a:extLst>
              <a:ext uri="{FF2B5EF4-FFF2-40B4-BE49-F238E27FC236}">
                <a16:creationId xmlns:a16="http://schemas.microsoft.com/office/drawing/2014/main" id="{7173C3AF-7A59-D74D-9156-286B79A7E475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  <p:pic>
        <p:nvPicPr>
          <p:cNvPr id="46083" name="Picture 1" descr="streakprocedure.tiff">
            <a:extLst>
              <a:ext uri="{FF2B5EF4-FFF2-40B4-BE49-F238E27FC236}">
                <a16:creationId xmlns:a16="http://schemas.microsoft.com/office/drawing/2014/main" id="{F0EAB1C0-AC52-004F-953A-00C65EE19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915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332E8046-8D0D-DA48-BCB8-BAA2F7B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diluted suspension is pipetted directly onto the surface of an agar plate and spread across the surface using a sterile glass spreader.</a:t>
            </a:r>
          </a:p>
        </p:txBody>
      </p:sp>
      <p:pic>
        <p:nvPicPr>
          <p:cNvPr id="48130" name="Rectangle 2">
            <a:extLst>
              <a:ext uri="{FF2B5EF4-FFF2-40B4-BE49-F238E27FC236}">
                <a16:creationId xmlns:a16="http://schemas.microsoft.com/office/drawing/2014/main" id="{DC80A689-0F91-7A4C-92AE-01D9D1DF0661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  <p:pic>
        <p:nvPicPr>
          <p:cNvPr id="48131" name="Picture 1" descr="spread.tiff">
            <a:extLst>
              <a:ext uri="{FF2B5EF4-FFF2-40B4-BE49-F238E27FC236}">
                <a16:creationId xmlns:a16="http://schemas.microsoft.com/office/drawing/2014/main" id="{791DA790-60D9-4C4D-B92A-1F4531181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765425"/>
            <a:ext cx="384175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>
            <a:extLst>
              <a:ext uri="{FF2B5EF4-FFF2-40B4-BE49-F238E27FC236}">
                <a16:creationId xmlns:a16="http://schemas.microsoft.com/office/drawing/2014/main" id="{CE3A21AF-A927-6848-AE4E-FCE13264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number of colonies on a plate is assumed to be equal to the number of viable cells which were spread on the plate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Limiting Factors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No more than 0.2 ml of cell suspension should be spread on the plate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Resulting in 30 to 300 cells spread on the plate</a:t>
            </a:r>
          </a:p>
        </p:txBody>
      </p:sp>
      <p:pic>
        <p:nvPicPr>
          <p:cNvPr id="50178" name="Rectangle 2">
            <a:extLst>
              <a:ext uri="{FF2B5EF4-FFF2-40B4-BE49-F238E27FC236}">
                <a16:creationId xmlns:a16="http://schemas.microsoft.com/office/drawing/2014/main" id="{FA966C69-01CF-5D46-97CC-13EDF68503DB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52400"/>
            <a:ext cx="8928100" cy="1219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885E385D-A055-4340-A81F-01D315E4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The number of cells per ml is directly proportional to the mass of cells per ml</a:t>
            </a:r>
          </a:p>
          <a:p>
            <a:pPr eaLnBrk="1" hangingPunct="1"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Using Spectrophotometers to measure Optical Density (OD)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Light is lost as it passes through the suspension because it is scattered and absorbed by the cells.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Data can be used to construct a standard curve.</a:t>
            </a:r>
          </a:p>
        </p:txBody>
      </p:sp>
      <p:pic>
        <p:nvPicPr>
          <p:cNvPr id="52226" name="Rectangle 2">
            <a:extLst>
              <a:ext uri="{FF2B5EF4-FFF2-40B4-BE49-F238E27FC236}">
                <a16:creationId xmlns:a16="http://schemas.microsoft.com/office/drawing/2014/main" id="{5608DA21-563B-214C-BFD5-41C2CE4A1325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68300"/>
            <a:ext cx="8928100" cy="12319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Object 3">
            <a:extLst>
              <a:ext uri="{FF2B5EF4-FFF2-40B4-BE49-F238E27FC236}">
                <a16:creationId xmlns:a16="http://schemas.microsoft.com/office/drawing/2014/main" id="{A95F94FE-A83D-A445-994C-99B94B2C2A0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438400" y="1752600"/>
          <a:ext cx="388778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3302000" imgH="3492500" progId="Word.Document.8">
                  <p:embed/>
                </p:oleObj>
              </mc:Choice>
              <mc:Fallback>
                <p:oleObj name="Document" r:id="rId4" imgW="3302000" imgH="3492500" progId="Word.Document.8">
                  <p:embed/>
                  <p:pic>
                    <p:nvPicPr>
                      <p:cNvPr id="54273" name="Object 3">
                        <a:extLst>
                          <a:ext uri="{FF2B5EF4-FFF2-40B4-BE49-F238E27FC236}">
                            <a16:creationId xmlns:a16="http://schemas.microsoft.com/office/drawing/2014/main" id="{A95F94FE-A83D-A445-994C-99B94B2C2A0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388778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Text Box 4">
            <a:extLst>
              <a:ext uri="{FF2B5EF4-FFF2-40B4-BE49-F238E27FC236}">
                <a16:creationId xmlns:a16="http://schemas.microsoft.com/office/drawing/2014/main" id="{42C05D28-EFE2-C74E-8DCC-45C64F87F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>
                <a:latin typeface="Times" pitchFamily="2" charset="0"/>
              </a:rPr>
              <a:t>A Standard Curve of Viable Cells Versus Turbidity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>
            <a:extLst>
              <a:ext uri="{FF2B5EF4-FFF2-40B4-BE49-F238E27FC236}">
                <a16:creationId xmlns:a16="http://schemas.microsoft.com/office/drawing/2014/main" id="{EE18044F-4E37-CE4A-974C-DA2CED01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Positive Stains: cells pick up color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Negative Stains: background color, cells appear white</a:t>
            </a:r>
          </a:p>
        </p:txBody>
      </p:sp>
      <p:pic>
        <p:nvPicPr>
          <p:cNvPr id="56322" name="Rectangle 2">
            <a:extLst>
              <a:ext uri="{FF2B5EF4-FFF2-40B4-BE49-F238E27FC236}">
                <a16:creationId xmlns:a16="http://schemas.microsoft.com/office/drawing/2014/main" id="{6EB222B0-8289-A84A-8A99-1A5854A59891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  <p:pic>
        <p:nvPicPr>
          <p:cNvPr id="56323" name="Picture 1" descr="positivestaining.tiff">
            <a:extLst>
              <a:ext uri="{FF2B5EF4-FFF2-40B4-BE49-F238E27FC236}">
                <a16:creationId xmlns:a16="http://schemas.microsoft.com/office/drawing/2014/main" id="{B8CAEB89-4AAA-274A-B544-D6A2C0EFF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3276600"/>
            <a:ext cx="3041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2">
            <a:extLst>
              <a:ext uri="{FF2B5EF4-FFF2-40B4-BE49-F238E27FC236}">
                <a16:creationId xmlns:a16="http://schemas.microsoft.com/office/drawing/2014/main" id="{A3C772E1-35F2-E640-BB63-BA7BB0D2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3276600"/>
            <a:ext cx="29781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>
            <a:extLst>
              <a:ext uri="{FF2B5EF4-FFF2-40B4-BE49-F238E27FC236}">
                <a16:creationId xmlns:a16="http://schemas.microsoft.com/office/drawing/2014/main" id="{338B5D0D-EC74-3541-B297-A3C3C4F6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Labeling plates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Label the bottom of the agar plate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Write on the periphery of the plate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Write your name, section, date, and location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the sterile swab to collect your contaminant and put it on the agar plate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Incubate plates for 36 hours at 37ºC </a:t>
            </a:r>
          </a:p>
        </p:txBody>
      </p:sp>
      <p:pic>
        <p:nvPicPr>
          <p:cNvPr id="58370" name="Picture 1" descr="labeling.tiff">
            <a:extLst>
              <a:ext uri="{FF2B5EF4-FFF2-40B4-BE49-F238E27FC236}">
                <a16:creationId xmlns:a16="http://schemas.microsoft.com/office/drawing/2014/main" id="{C51B5D32-12E3-304D-AD92-564EFFFAF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"/>
            <a:ext cx="30670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9811B-E5AD-4D43-B9EF-77BA9EDB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Procedure Part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>
            <a:extLst>
              <a:ext uri="{FF2B5EF4-FFF2-40B4-BE49-F238E27FC236}">
                <a16:creationId xmlns:a16="http://schemas.microsoft.com/office/drawing/2014/main" id="{39E64293-3349-2441-8750-2AE50094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Isolate Pure Cultures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Using Aseptic Technique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pure culture of </a:t>
            </a:r>
            <a:r>
              <a:rPr lang="en-US" altLang="en-US" i="1" dirty="0">
                <a:ea typeface="ＭＳ Ｐゴシック" panose="020B0600070205080204" pitchFamily="34" charset="-128"/>
              </a:rPr>
              <a:t>E. coli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Streaking Techniques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CCB55-FEE0-1246-A001-438E75C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Procedure Part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>
            <a:extLst>
              <a:ext uri="{FF2B5EF4-FFF2-40B4-BE49-F238E27FC236}">
                <a16:creationId xmlns:a16="http://schemas.microsoft.com/office/drawing/2014/main" id="{FF0393A6-D599-8F48-9418-5A221F854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Char char=""/>
              <a:defRPr/>
            </a:pPr>
            <a:r>
              <a:rPr lang="en-US" sz="3000" dirty="0"/>
              <a:t>Lab Report: Bacteria is assigned today, and due by March 19 @ 5 PM (CST).</a:t>
            </a: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sz="3000" dirty="0"/>
              <a:t>Quiz 2 will be March 26 after the three bacteria labs (Bacteria, </a:t>
            </a:r>
            <a:r>
              <a:rPr lang="en-US" sz="3000" dirty="0" err="1"/>
              <a:t>pGlo</a:t>
            </a:r>
            <a:r>
              <a:rPr lang="en-US" sz="3000" dirty="0"/>
              <a:t>, and UV Mutagenesis) are completed.</a:t>
            </a:r>
          </a:p>
        </p:txBody>
      </p:sp>
      <p:pic>
        <p:nvPicPr>
          <p:cNvPr id="17410" name="Rectangle 2">
            <a:extLst>
              <a:ext uri="{FF2B5EF4-FFF2-40B4-BE49-F238E27FC236}">
                <a16:creationId xmlns:a16="http://schemas.microsoft.com/office/drawing/2014/main" id="{70CD3D0C-C930-1141-89F4-220DDB89440C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BF2FC961-C948-F04E-AE4D-7AFD5717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Become familiar with the scientific process by generating hypotheses, making predictions and designing experiments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Determine potential sources of microbial contamination in the laboratory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Obtain a pure culture of bacteria by streaking for isolated colonies on solid media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5CAD1-9760-CA40-847B-C9B1A28C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Bacteria 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>
            <a:extLst>
              <a:ext uri="{FF2B5EF4-FFF2-40B4-BE49-F238E27FC236}">
                <a16:creationId xmlns:a16="http://schemas.microsoft.com/office/drawing/2014/main" id="{7C95D851-63E0-3A48-A200-FECBCFE6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Prokaryotes: lack a nuclear membrane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Small, single cell organisms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Exist in huge numbers in small amounts of material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Found almost everywhere</a:t>
            </a:r>
          </a:p>
        </p:txBody>
      </p:sp>
      <p:pic>
        <p:nvPicPr>
          <p:cNvPr id="31746" name="Rectangle 2">
            <a:extLst>
              <a:ext uri="{FF2B5EF4-FFF2-40B4-BE49-F238E27FC236}">
                <a16:creationId xmlns:a16="http://schemas.microsoft.com/office/drawing/2014/main" id="{D79E1201-5CDA-0647-B524-4EEEEE2CDFE6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FADCD061-F0EB-FE4B-A1C3-CD05FA36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Look for contamination by testing for growth on medium.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Lab Video test four areas: countertop, computer keyboard, cell phone, and the bottom of a shoe</a:t>
            </a:r>
          </a:p>
        </p:txBody>
      </p:sp>
      <p:pic>
        <p:nvPicPr>
          <p:cNvPr id="33794" name="Rectangle 2">
            <a:extLst>
              <a:ext uri="{FF2B5EF4-FFF2-40B4-BE49-F238E27FC236}">
                <a16:creationId xmlns:a16="http://schemas.microsoft.com/office/drawing/2014/main" id="{8F8D455E-2939-B648-B6E4-9D096D4A9F66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>
            <a:extLst>
              <a:ext uri="{FF2B5EF4-FFF2-40B4-BE49-F238E27FC236}">
                <a16:creationId xmlns:a16="http://schemas.microsoft.com/office/drawing/2014/main" id="{E49ACFFC-74E8-7643-8023-00180E8E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population of cells, all of which are descended from a single cell.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Streak plating was done with a pure culture of </a:t>
            </a:r>
            <a:r>
              <a:rPr lang="en-US" altLang="en-US" i="1" dirty="0">
                <a:ea typeface="ＭＳ Ｐゴシック" panose="020B0600070205080204" pitchFamily="34" charset="-128"/>
              </a:rPr>
              <a:t>E. coli</a:t>
            </a:r>
          </a:p>
        </p:txBody>
      </p:sp>
      <p:pic>
        <p:nvPicPr>
          <p:cNvPr id="35842" name="Rectangle 2">
            <a:extLst>
              <a:ext uri="{FF2B5EF4-FFF2-40B4-BE49-F238E27FC236}">
                <a16:creationId xmlns:a16="http://schemas.microsoft.com/office/drawing/2014/main" id="{3C5D161E-BE44-C547-A667-482376E944E6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>
            <a:extLst>
              <a:ext uri="{FF2B5EF4-FFF2-40B4-BE49-F238E27FC236}">
                <a16:creationId xmlns:a16="http://schemas.microsoft.com/office/drawing/2014/main" id="{A2948F8D-51D9-0640-8296-7F31E204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Liquid or Solid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Agar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Non-toxic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Remains solid at high temperatures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Not used as a nutrient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Defined or Complex</a:t>
            </a:r>
          </a:p>
        </p:txBody>
      </p:sp>
      <p:pic>
        <p:nvPicPr>
          <p:cNvPr id="37890" name="Rectangle 2">
            <a:extLst>
              <a:ext uri="{FF2B5EF4-FFF2-40B4-BE49-F238E27FC236}">
                <a16:creationId xmlns:a16="http://schemas.microsoft.com/office/drawing/2014/main" id="{7ACB747B-2A01-E847-9E62-19523260826E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70A02C5D-0432-5F48-92B3-2AD08D64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To kill all living organisms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Autoclaving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Baking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Alcohol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Flaming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Filtration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9C53-CF35-3549-BA24-7F4DBBCE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Sterilization 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6EDE497E-1024-C647-901E-0192A448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Inoculating Loop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Serological Pipettes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Microliter Pipettes</a:t>
            </a:r>
          </a:p>
        </p:txBody>
      </p:sp>
      <p:pic>
        <p:nvPicPr>
          <p:cNvPr id="41986" name="Rectangle 2">
            <a:extLst>
              <a:ext uri="{FF2B5EF4-FFF2-40B4-BE49-F238E27FC236}">
                <a16:creationId xmlns:a16="http://schemas.microsoft.com/office/drawing/2014/main" id="{4D8C1422-B753-AF40-9DF3-2A360E680E0B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1536</TotalTime>
  <Words>477</Words>
  <Application>Microsoft Macintosh PowerPoint</Application>
  <PresentationFormat>On-screen Show (4:3)</PresentationFormat>
  <Paragraphs>82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Constantia</vt:lpstr>
      <vt:lpstr>Times</vt:lpstr>
      <vt:lpstr>Wingdings 2</vt:lpstr>
      <vt:lpstr>Paper</vt:lpstr>
      <vt:lpstr>Document</vt:lpstr>
      <vt:lpstr>PowerPoint Presentation</vt:lpstr>
      <vt:lpstr>PowerPoint Presentation</vt:lpstr>
      <vt:lpstr>Bacteria Goals</vt:lpstr>
      <vt:lpstr>PowerPoint Presentation</vt:lpstr>
      <vt:lpstr>PowerPoint Presentation</vt:lpstr>
      <vt:lpstr>PowerPoint Presentation</vt:lpstr>
      <vt:lpstr>PowerPoint Presentation</vt:lpstr>
      <vt:lpstr>Sterilization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Procedure Part 1</vt:lpstr>
      <vt:lpstr>Procedure Part 2</vt:lpstr>
    </vt:vector>
  </TitlesOfParts>
  <Company>Nicholas Kirchner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2:</dc:title>
  <dc:creator>Nicholas Kirchner</dc:creator>
  <cp:lastModifiedBy>Reedy, Melissa Murray</cp:lastModifiedBy>
  <cp:revision>32</cp:revision>
  <cp:lastPrinted>2018-09-06T16:16:34Z</cp:lastPrinted>
  <dcterms:created xsi:type="dcterms:W3CDTF">2007-11-06T18:31:37Z</dcterms:created>
  <dcterms:modified xsi:type="dcterms:W3CDTF">2021-03-03T22:20:18Z</dcterms:modified>
</cp:coreProperties>
</file>