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p:restoredTop sz="94694"/>
  </p:normalViewPr>
  <p:slideViewPr>
    <p:cSldViewPr snapToGrid="0" snapToObjects="1">
      <p:cViewPr varScale="1">
        <p:scale>
          <a:sx n="121" d="100"/>
          <a:sy n="121" d="100"/>
        </p:scale>
        <p:origin x="75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90E040-9ED8-3F4A-B5F3-02F62A29D9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0DCF61-A8BC-7048-A77B-8148750384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8CE49A-221E-D04E-9FB2-7C1CCFC2B78D}" type="datetimeFigureOut">
              <a:rPr lang="en-US" smtClean="0"/>
              <a:t>3/3/21</a:t>
            </a:fld>
            <a:endParaRPr lang="en-US"/>
          </a:p>
        </p:txBody>
      </p:sp>
      <p:sp>
        <p:nvSpPr>
          <p:cNvPr id="4" name="Footer Placeholder 3">
            <a:extLst>
              <a:ext uri="{FF2B5EF4-FFF2-40B4-BE49-F238E27FC236}">
                <a16:creationId xmlns:a16="http://schemas.microsoft.com/office/drawing/2014/main" id="{A5A23277-2EE4-0B41-BF56-F2C30CF93C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4BD4799-5E32-4749-85BF-D6EF90A26B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83207-EFFD-F04B-B57A-A347EABFDCE3}" type="slidenum">
              <a:rPr lang="en-US" smtClean="0"/>
              <a:t>‹#›</a:t>
            </a:fld>
            <a:endParaRPr lang="en-US"/>
          </a:p>
        </p:txBody>
      </p:sp>
    </p:spTree>
    <p:extLst>
      <p:ext uri="{BB962C8B-B14F-4D97-AF65-F5344CB8AC3E}">
        <p14:creationId xmlns:p14="http://schemas.microsoft.com/office/powerpoint/2010/main" val="1179774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3/3/21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3/3/21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3/3/21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3/3/21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3/3/21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3/3/21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3/3/21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3/3/21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3/3/21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3/3/21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3/3/21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3/3/21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pGLO Transformation</a:t>
            </a:r>
          </a:p>
        </p:txBody>
      </p:sp>
      <p:sp>
        <p:nvSpPr>
          <p:cNvPr id="3" name="Subtitle 2"/>
          <p:cNvSpPr>
            <a:spLocks noGrp="1"/>
          </p:cNvSpPr>
          <p:nvPr>
            <p:ph type="subTitle" idx="1"/>
          </p:nvPr>
        </p:nvSpPr>
        <p:spPr/>
        <p:txBody>
          <a:bodyPr/>
          <a:lstStyle/>
          <a:p>
            <a:r>
              <a:rPr lang="en-US" dirty="0"/>
              <a:t>MCB 151</a:t>
            </a:r>
          </a:p>
        </p:txBody>
      </p:sp>
    </p:spTree>
    <p:extLst>
      <p:ext uri="{BB962C8B-B14F-4D97-AF65-F5344CB8AC3E}">
        <p14:creationId xmlns:p14="http://schemas.microsoft.com/office/powerpoint/2010/main" val="92658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Efficiency</a:t>
            </a:r>
          </a:p>
        </p:txBody>
      </p:sp>
      <p:sp>
        <p:nvSpPr>
          <p:cNvPr id="3" name="Content Placeholder 2"/>
          <p:cNvSpPr>
            <a:spLocks noGrp="1"/>
          </p:cNvSpPr>
          <p:nvPr>
            <p:ph idx="1"/>
          </p:nvPr>
        </p:nvSpPr>
        <p:spPr>
          <a:xfrm>
            <a:off x="2692703" y="1619630"/>
            <a:ext cx="7796540" cy="3997828"/>
          </a:xfrm>
        </p:spPr>
        <p:txBody>
          <a:bodyPr/>
          <a:lstStyle/>
          <a:p>
            <a:pPr marL="457200" lvl="1" indent="0" algn="ctr">
              <a:buNone/>
            </a:pPr>
            <a:r>
              <a:rPr lang="en-US" dirty="0"/>
              <a:t>	</a:t>
            </a:r>
            <a:r>
              <a:rPr lang="en-US" sz="2000" u="sng" dirty="0"/>
              <a:t>Total number of cells growing on the agar plate</a:t>
            </a:r>
          </a:p>
          <a:p>
            <a:pPr marL="457200" lvl="1" indent="0" algn="ctr">
              <a:buNone/>
            </a:pPr>
            <a:r>
              <a:rPr lang="en-US" sz="2000" dirty="0"/>
              <a:t>	Amount of DNA spread on the agar plate</a:t>
            </a:r>
          </a:p>
        </p:txBody>
      </p:sp>
    </p:spTree>
    <p:extLst>
      <p:ext uri="{BB962C8B-B14F-4D97-AF65-F5344CB8AC3E}">
        <p14:creationId xmlns:p14="http://schemas.microsoft.com/office/powerpoint/2010/main" val="114288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and Completion of LNAs</a:t>
            </a:r>
          </a:p>
        </p:txBody>
      </p:sp>
      <p:sp>
        <p:nvSpPr>
          <p:cNvPr id="3" name="Content Placeholder 2"/>
          <p:cNvSpPr>
            <a:spLocks noGrp="1"/>
          </p:cNvSpPr>
          <p:nvPr>
            <p:ph idx="1"/>
          </p:nvPr>
        </p:nvSpPr>
        <p:spPr>
          <a:xfrm>
            <a:off x="2773599" y="2052116"/>
            <a:ext cx="7655504" cy="3997828"/>
          </a:xfrm>
        </p:spPr>
        <p:txBody>
          <a:bodyPr/>
          <a:lstStyle/>
          <a:p>
            <a:r>
              <a:rPr lang="en-US" dirty="0"/>
              <a:t>Students have access to the results/photos in Compass based on last name, first letter.  Observations and colony counts will need to be completed from these photos.</a:t>
            </a:r>
          </a:p>
        </p:txBody>
      </p:sp>
    </p:spTree>
    <p:extLst>
      <p:ext uri="{BB962C8B-B14F-4D97-AF65-F5344CB8AC3E}">
        <p14:creationId xmlns:p14="http://schemas.microsoft.com/office/powerpoint/2010/main" val="42964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336B-D70F-594A-912F-C8940498D3D8}"/>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D8D425A0-04FF-8C4C-A398-0CD7FA5C52DD}"/>
              </a:ext>
            </a:extLst>
          </p:cNvPr>
          <p:cNvSpPr>
            <a:spLocks noGrp="1"/>
          </p:cNvSpPr>
          <p:nvPr>
            <p:ph idx="1"/>
          </p:nvPr>
        </p:nvSpPr>
        <p:spPr/>
        <p:txBody>
          <a:bodyPr>
            <a:normAutofit/>
          </a:bodyPr>
          <a:lstStyle/>
          <a:p>
            <a:r>
              <a:rPr lang="en-US" dirty="0"/>
              <a:t>Students should be able to explain the process of creating competent cells (reagents used and treatments), the plasmid used in this experiment (as well as understanding the principles of the plasmid if a new plasmid were described to you), what selection media is and how it was used here (as well as if a different plasmid was used).</a:t>
            </a:r>
          </a:p>
          <a:p>
            <a:endParaRPr lang="en-US" dirty="0"/>
          </a:p>
        </p:txBody>
      </p:sp>
    </p:spTree>
    <p:extLst>
      <p:ext uri="{BB962C8B-B14F-4D97-AF65-F5344CB8AC3E}">
        <p14:creationId xmlns:p14="http://schemas.microsoft.com/office/powerpoint/2010/main" val="125778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Lab Report </a:t>
            </a:r>
            <a:r>
              <a:rPr lang="en-US" dirty="0" err="1"/>
              <a:t>pGlo</a:t>
            </a:r>
            <a:r>
              <a:rPr lang="en-US" dirty="0"/>
              <a:t> is due by 5 PM (CST) – March 26</a:t>
            </a:r>
          </a:p>
          <a:p>
            <a:r>
              <a:rPr lang="en-US" dirty="0"/>
              <a:t>Quiz 2 will take place on March 26.</a:t>
            </a:r>
          </a:p>
          <a:p>
            <a:r>
              <a:rPr lang="en-US" dirty="0"/>
              <a:t>Quiz 3 will take place on April 16.</a:t>
            </a:r>
          </a:p>
          <a:p>
            <a:r>
              <a:rPr lang="en-US" dirty="0"/>
              <a:t>Final Exam is May 7.</a:t>
            </a:r>
          </a:p>
          <a:p>
            <a:pPr lvl="1"/>
            <a:r>
              <a:rPr lang="en-US" dirty="0"/>
              <a:t>Same 9 AM – 9 PM (CST) window  to take it.</a:t>
            </a:r>
          </a:p>
          <a:p>
            <a:pPr lvl="1"/>
            <a:r>
              <a:rPr lang="en-US" dirty="0"/>
              <a:t>Time allotment TBD based on exam question number.</a:t>
            </a:r>
          </a:p>
          <a:p>
            <a:pPr lvl="1"/>
            <a:r>
              <a:rPr lang="en-US" dirty="0"/>
              <a:t>Conflict Final Exam, must fill out the online form.</a:t>
            </a:r>
          </a:p>
        </p:txBody>
      </p:sp>
    </p:spTree>
    <p:extLst>
      <p:ext uri="{BB962C8B-B14F-4D97-AF65-F5344CB8AC3E}">
        <p14:creationId xmlns:p14="http://schemas.microsoft.com/office/powerpoint/2010/main" val="14446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Engineering</a:t>
            </a:r>
          </a:p>
        </p:txBody>
      </p:sp>
      <p:pic>
        <p:nvPicPr>
          <p:cNvPr id="4" name="Picture 3"/>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118223" y="1498991"/>
            <a:ext cx="7107291" cy="4823184"/>
          </a:xfrm>
          <a:prstGeom prst="rect">
            <a:avLst/>
          </a:prstGeom>
        </p:spPr>
      </p:pic>
      <p:sp>
        <p:nvSpPr>
          <p:cNvPr id="3" name="Content Placeholder 2"/>
          <p:cNvSpPr>
            <a:spLocks noGrp="1"/>
          </p:cNvSpPr>
          <p:nvPr>
            <p:ph idx="1"/>
          </p:nvPr>
        </p:nvSpPr>
        <p:spPr/>
        <p:txBody>
          <a:bodyPr/>
          <a:lstStyle/>
          <a:p>
            <a:r>
              <a:rPr lang="en-US" dirty="0"/>
              <a:t>The manipulation of an organism’s genetic material (DNA) by introducing or eliminating specific genes</a:t>
            </a:r>
          </a:p>
        </p:txBody>
      </p:sp>
    </p:spTree>
    <p:extLst>
      <p:ext uri="{BB962C8B-B14F-4D97-AF65-F5344CB8AC3E}">
        <p14:creationId xmlns:p14="http://schemas.microsoft.com/office/powerpoint/2010/main" val="46727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GFP </a:t>
            </a:r>
            <a:br>
              <a:rPr lang="en-US" dirty="0"/>
            </a:br>
            <a:r>
              <a:rPr lang="en-US" dirty="0"/>
              <a:t>(Green Fluorescent Protein)</a:t>
            </a:r>
          </a:p>
        </p:txBody>
      </p:sp>
      <p:pic>
        <p:nvPicPr>
          <p:cNvPr id="4" name="Content Placeholder 3"/>
          <p:cNvPicPr>
            <a:picLocks noGrp="1" noChangeAspect="1"/>
          </p:cNvPicPr>
          <p:nvPr>
            <p:ph idx="1"/>
          </p:nvPr>
        </p:nvPicPr>
        <p:blipFill>
          <a:blip r:embed="rId2">
            <a:alphaModFix amt="50000"/>
            <a:extLst>
              <a:ext uri="{28A0092B-C50C-407E-A947-70E740481C1C}">
                <a14:useLocalDpi xmlns:a14="http://schemas.microsoft.com/office/drawing/2010/main" val="0"/>
              </a:ext>
            </a:extLst>
          </a:blip>
          <a:stretch>
            <a:fillRect/>
          </a:stretch>
        </p:blipFill>
        <p:spPr>
          <a:xfrm>
            <a:off x="2284110" y="2073186"/>
            <a:ext cx="4932183" cy="3997325"/>
          </a:xfrm>
        </p:spPr>
      </p:pic>
      <p:sp>
        <p:nvSpPr>
          <p:cNvPr id="5" name="TextBox 4"/>
          <p:cNvSpPr txBox="1"/>
          <p:nvPr/>
        </p:nvSpPr>
        <p:spPr>
          <a:xfrm>
            <a:off x="7216293" y="2594655"/>
            <a:ext cx="4126377" cy="3139321"/>
          </a:xfrm>
          <a:prstGeom prst="rect">
            <a:avLst/>
          </a:prstGeom>
          <a:noFill/>
        </p:spPr>
        <p:txBody>
          <a:bodyPr wrap="square" rtlCol="0">
            <a:spAutoFit/>
          </a:bodyPr>
          <a:lstStyle/>
          <a:p>
            <a:pPr marL="285750" indent="-285750" algn="ctr">
              <a:buFont typeface="Arial" charset="0"/>
              <a:buChar char="•"/>
            </a:pPr>
            <a:r>
              <a:rPr lang="en-US" dirty="0"/>
              <a:t>Originates from the bioluminescent jellyfish</a:t>
            </a:r>
          </a:p>
          <a:p>
            <a:pPr algn="ctr"/>
            <a:endParaRPr lang="en-US" dirty="0"/>
          </a:p>
          <a:p>
            <a:pPr marL="285750" indent="-285750" algn="ctr">
              <a:buFont typeface="Arial" charset="0"/>
              <a:buChar char="•"/>
            </a:pPr>
            <a:r>
              <a:rPr lang="en-US" dirty="0"/>
              <a:t>Allows the jellyfish to fluoresce </a:t>
            </a:r>
            <a:r>
              <a:rPr lang="en-US"/>
              <a:t>and glow-in-the-dark</a:t>
            </a:r>
            <a:endParaRPr lang="en-US" dirty="0"/>
          </a:p>
          <a:p>
            <a:pPr marL="285750" indent="-285750" algn="ctr">
              <a:buFont typeface="Arial" charset="0"/>
              <a:buChar char="•"/>
            </a:pPr>
            <a:endParaRPr lang="en-US" dirty="0"/>
          </a:p>
          <a:p>
            <a:pPr marL="285750" indent="-285750" algn="ctr">
              <a:buFont typeface="Arial" charset="0"/>
              <a:buChar char="•"/>
            </a:pPr>
            <a:r>
              <a:rPr lang="en-US" dirty="0"/>
              <a:t>Following successful transformation your bacteria will express their newly acquired jellyfish gene and produce the fluorescent protein causing them to glow under UV light</a:t>
            </a:r>
          </a:p>
        </p:txBody>
      </p:sp>
    </p:spTree>
    <p:extLst>
      <p:ext uri="{BB962C8B-B14F-4D97-AF65-F5344CB8AC3E}">
        <p14:creationId xmlns:p14="http://schemas.microsoft.com/office/powerpoint/2010/main" val="12555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Plasmid DNA</a:t>
            </a:r>
            <a:br>
              <a:rPr lang="en-US" dirty="0"/>
            </a:br>
            <a:r>
              <a:rPr lang="en-US" dirty="0"/>
              <a:t>(pGLO Plasmid)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0639" y="2135098"/>
            <a:ext cx="3619500" cy="3873500"/>
          </a:xfrm>
        </p:spPr>
      </p:pic>
      <p:sp>
        <p:nvSpPr>
          <p:cNvPr id="7" name="TextBox 6"/>
          <p:cNvSpPr txBox="1"/>
          <p:nvPr/>
        </p:nvSpPr>
        <p:spPr>
          <a:xfrm>
            <a:off x="2268506" y="2135098"/>
            <a:ext cx="4489807" cy="3477875"/>
          </a:xfrm>
          <a:prstGeom prst="rect">
            <a:avLst/>
          </a:prstGeom>
          <a:noFill/>
        </p:spPr>
        <p:txBody>
          <a:bodyPr wrap="square" rtlCol="0">
            <a:spAutoFit/>
          </a:bodyPr>
          <a:lstStyle/>
          <a:p>
            <a:pPr marL="342900" indent="-342900">
              <a:buFont typeface="Arial" charset="0"/>
              <a:buChar char="•"/>
            </a:pPr>
            <a:r>
              <a:rPr lang="en-US" sz="2200" dirty="0"/>
              <a:t>Beta Lactamase (</a:t>
            </a:r>
            <a:r>
              <a:rPr lang="en-US" sz="2200" dirty="0" err="1"/>
              <a:t>bla</a:t>
            </a:r>
            <a:r>
              <a:rPr lang="en-US" sz="2200" dirty="0"/>
              <a:t>) contains the ampicillin resistance gene</a:t>
            </a:r>
          </a:p>
          <a:p>
            <a:pPr marL="342900" indent="-342900">
              <a:buFont typeface="Arial" charset="0"/>
              <a:buChar char="•"/>
            </a:pPr>
            <a:endParaRPr lang="en-US" sz="2200" dirty="0"/>
          </a:p>
          <a:p>
            <a:pPr marL="342900" indent="-342900">
              <a:buFont typeface="Arial" charset="0"/>
              <a:buChar char="•"/>
            </a:pPr>
            <a:r>
              <a:rPr lang="en-US" sz="2200" dirty="0"/>
              <a:t>GFP from </a:t>
            </a:r>
            <a:r>
              <a:rPr lang="en-US" sz="2200" i="1" dirty="0" err="1"/>
              <a:t>Aequorea</a:t>
            </a:r>
            <a:r>
              <a:rPr lang="en-US" sz="2200" i="1" dirty="0"/>
              <a:t> </a:t>
            </a:r>
            <a:r>
              <a:rPr lang="en-US" sz="2200" i="1" dirty="0" err="1"/>
              <a:t>victoria</a:t>
            </a:r>
            <a:r>
              <a:rPr lang="en-US" sz="2200" i="1" dirty="0"/>
              <a:t> (</a:t>
            </a:r>
            <a:r>
              <a:rPr lang="en-US" sz="2200" dirty="0"/>
              <a:t>jellyfish)</a:t>
            </a:r>
          </a:p>
          <a:p>
            <a:pPr marL="342900" indent="-342900">
              <a:buFont typeface="Arial" charset="0"/>
              <a:buChar char="•"/>
            </a:pPr>
            <a:endParaRPr lang="en-US" sz="2200" dirty="0"/>
          </a:p>
          <a:p>
            <a:pPr marL="342900" indent="-342900">
              <a:buFont typeface="Arial" charset="0"/>
              <a:buChar char="•"/>
            </a:pPr>
            <a:r>
              <a:rPr lang="en-US" sz="2200" dirty="0" err="1"/>
              <a:t>araC</a:t>
            </a:r>
            <a:r>
              <a:rPr lang="en-US" sz="2200" dirty="0"/>
              <a:t> is a regulator protein.  Regulating GFP transcription.  If arabinose is present, then GFP is transcribed</a:t>
            </a:r>
          </a:p>
        </p:txBody>
      </p:sp>
    </p:spTree>
    <p:extLst>
      <p:ext uri="{BB962C8B-B14F-4D97-AF65-F5344CB8AC3E}">
        <p14:creationId xmlns:p14="http://schemas.microsoft.com/office/powerpoint/2010/main" val="14232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of </a:t>
            </a:r>
            <a:r>
              <a:rPr lang="en-US" i="1" dirty="0"/>
              <a:t>E. coli</a:t>
            </a:r>
          </a:p>
        </p:txBody>
      </p:sp>
      <p:sp>
        <p:nvSpPr>
          <p:cNvPr id="5" name="TextBox 4"/>
          <p:cNvSpPr txBox="1"/>
          <p:nvPr/>
        </p:nvSpPr>
        <p:spPr>
          <a:xfrm>
            <a:off x="7389339" y="2553379"/>
            <a:ext cx="3842951" cy="2492990"/>
          </a:xfrm>
          <a:prstGeom prst="rect">
            <a:avLst/>
          </a:prstGeom>
          <a:noFill/>
        </p:spPr>
        <p:txBody>
          <a:bodyPr wrap="square" rtlCol="0">
            <a:spAutoFit/>
          </a:bodyPr>
          <a:lstStyle/>
          <a:p>
            <a:pPr marL="342900" indent="-342900">
              <a:buAutoNum type="arabicPeriod"/>
            </a:pPr>
            <a:r>
              <a:rPr lang="en-US" dirty="0"/>
              <a:t>Move the </a:t>
            </a:r>
            <a:r>
              <a:rPr lang="en-US" dirty="0" err="1"/>
              <a:t>pGlo</a:t>
            </a:r>
            <a:r>
              <a:rPr lang="en-US" dirty="0"/>
              <a:t> plasmid DNA through the cell membrane using CaCl</a:t>
            </a:r>
            <a:r>
              <a:rPr lang="en-US" baseline="-25000" dirty="0"/>
              <a:t>2</a:t>
            </a:r>
          </a:p>
          <a:p>
            <a:pPr marL="342900" indent="-342900">
              <a:buAutoNum type="arabicPeriod"/>
            </a:pPr>
            <a:endParaRPr lang="en-US" baseline="-25000" dirty="0"/>
          </a:p>
          <a:p>
            <a:pPr marL="342900" indent="-342900">
              <a:buAutoNum type="arabicPeriod"/>
            </a:pPr>
            <a:r>
              <a:rPr lang="en-US" dirty="0"/>
              <a:t>Ice treatment</a:t>
            </a:r>
          </a:p>
          <a:p>
            <a:pPr marL="342900" indent="-342900">
              <a:buAutoNum type="arabicPeriod"/>
            </a:pPr>
            <a:endParaRPr lang="en-US" dirty="0"/>
          </a:p>
          <a:p>
            <a:pPr marL="342900" indent="-342900">
              <a:buAutoNum type="arabicPeriod"/>
            </a:pPr>
            <a:r>
              <a:rPr lang="en-US" dirty="0"/>
              <a:t>Heat shock @ 42°C</a:t>
            </a:r>
          </a:p>
          <a:p>
            <a:pPr marL="342900" indent="-342900">
              <a:buAutoNum type="arabicPeriod"/>
            </a:pPr>
            <a:endParaRPr lang="en-US" dirty="0"/>
          </a:p>
          <a:p>
            <a:pPr marL="342900" indent="-342900">
              <a:buAutoNum type="arabicPeriod"/>
            </a:pPr>
            <a:r>
              <a:rPr lang="en-US" dirty="0"/>
              <a:t>Ice treatment</a:t>
            </a:r>
          </a:p>
        </p:txBody>
      </p:sp>
      <p:pic>
        <p:nvPicPr>
          <p:cNvPr id="7" name="Picture 6">
            <a:extLst>
              <a:ext uri="{FF2B5EF4-FFF2-40B4-BE49-F238E27FC236}">
                <a16:creationId xmlns:a16="http://schemas.microsoft.com/office/drawing/2014/main" id="{1EFBAEC7-AE41-BD4D-A730-E4428715128F}"/>
              </a:ext>
            </a:extLst>
          </p:cNvPr>
          <p:cNvPicPr/>
          <p:nvPr/>
        </p:nvPicPr>
        <p:blipFill>
          <a:blip r:embed="rId2">
            <a:extLst>
              <a:ext uri="{28A0092B-C50C-407E-A947-70E740481C1C}">
                <a14:useLocalDpi xmlns:a14="http://schemas.microsoft.com/office/drawing/2010/main" val="0"/>
              </a:ext>
            </a:extLst>
          </a:blip>
          <a:stretch>
            <a:fillRect/>
          </a:stretch>
        </p:blipFill>
        <p:spPr>
          <a:xfrm>
            <a:off x="1445739" y="2449455"/>
            <a:ext cx="5943600" cy="2863215"/>
          </a:xfrm>
          <a:prstGeom prst="rect">
            <a:avLst/>
          </a:prstGeom>
        </p:spPr>
      </p:pic>
    </p:spTree>
    <p:extLst>
      <p:ext uri="{BB962C8B-B14F-4D97-AF65-F5344CB8AC3E}">
        <p14:creationId xmlns:p14="http://schemas.microsoft.com/office/powerpoint/2010/main" val="162788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Plate Labeling</a:t>
            </a:r>
          </a:p>
        </p:txBody>
      </p:sp>
      <p:pic>
        <p:nvPicPr>
          <p:cNvPr id="4" name="Content Placeholder 3" descr="/Users/melissareedy/Desktop/pGLO_image8.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7442" y="2953265"/>
            <a:ext cx="7717116" cy="1796535"/>
          </a:xfrm>
          <a:prstGeom prst="rect">
            <a:avLst/>
          </a:prstGeom>
          <a:noFill/>
          <a:ln>
            <a:noFill/>
          </a:ln>
        </p:spPr>
      </p:pic>
    </p:spTree>
    <p:extLst>
      <p:ext uri="{BB962C8B-B14F-4D97-AF65-F5344CB8AC3E}">
        <p14:creationId xmlns:p14="http://schemas.microsoft.com/office/powerpoint/2010/main" val="191358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 Plating Transformed Cells</a:t>
            </a:r>
          </a:p>
        </p:txBody>
      </p:sp>
      <p:pic>
        <p:nvPicPr>
          <p:cNvPr id="4" name="Picture 3" descr="/Users/melissareedy/Desktop/pGLO_image11.jpeg"/>
          <p:cNvPicPr/>
          <p:nvPr/>
        </p:nvPicPr>
        <p:blipFill>
          <a:blip r:embed="rId2">
            <a:extLst>
              <a:ext uri="{28A0092B-C50C-407E-A947-70E740481C1C}">
                <a14:useLocalDpi xmlns:a14="http://schemas.microsoft.com/office/drawing/2010/main" val="0"/>
              </a:ext>
            </a:extLst>
          </a:blip>
          <a:srcRect/>
          <a:stretch>
            <a:fillRect/>
          </a:stretch>
        </p:blipFill>
        <p:spPr bwMode="auto">
          <a:xfrm>
            <a:off x="3139813" y="1495168"/>
            <a:ext cx="5912375" cy="4942839"/>
          </a:xfrm>
          <a:prstGeom prst="rect">
            <a:avLst/>
          </a:prstGeom>
          <a:noFill/>
          <a:ln>
            <a:noFill/>
          </a:ln>
        </p:spPr>
      </p:pic>
    </p:spTree>
    <p:extLst>
      <p:ext uri="{BB962C8B-B14F-4D97-AF65-F5344CB8AC3E}">
        <p14:creationId xmlns:p14="http://schemas.microsoft.com/office/powerpoint/2010/main" val="209537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0" y="808056"/>
            <a:ext cx="9484289" cy="1077229"/>
          </a:xfrm>
        </p:spPr>
        <p:txBody>
          <a:bodyPr>
            <a:normAutofit fontScale="90000"/>
          </a:bodyPr>
          <a:lstStyle/>
          <a:p>
            <a:r>
              <a:rPr lang="en-US" dirty="0"/>
              <a:t>Expected Results</a:t>
            </a:r>
            <a:br>
              <a:rPr lang="en-US" dirty="0"/>
            </a:br>
            <a:r>
              <a:rPr lang="en-US" dirty="0"/>
              <a:t>*results are shared with you in this format as well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64" y="1762398"/>
            <a:ext cx="5160073" cy="4649827"/>
          </a:xfrm>
        </p:spPr>
      </p:pic>
    </p:spTree>
    <p:extLst>
      <p:ext uri="{BB962C8B-B14F-4D97-AF65-F5344CB8AC3E}">
        <p14:creationId xmlns:p14="http://schemas.microsoft.com/office/powerpoint/2010/main" val="233545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181</TotalTime>
  <Words>350</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pGLO Transformation</vt:lpstr>
      <vt:lpstr>Announcements</vt:lpstr>
      <vt:lpstr>Genetic Engineering</vt:lpstr>
      <vt:lpstr>GFP  (Green Fluorescent Protein)</vt:lpstr>
      <vt:lpstr>Plasmid DNA (pGLO Plasmid)</vt:lpstr>
      <vt:lpstr>Transformation of E. coli</vt:lpstr>
      <vt:lpstr>Plate Labeling</vt:lpstr>
      <vt:lpstr>Spread Plating Transformed Cells</vt:lpstr>
      <vt:lpstr>Expected Results *results are shared with you in this format as well</vt:lpstr>
      <vt:lpstr>Transformation Efficiency</vt:lpstr>
      <vt:lpstr>Observations and Completion of LNAs</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pGLO Transformation</dc:title>
  <dc:creator>Microsoft Office User</dc:creator>
  <cp:lastModifiedBy>Reedy, Melissa Murray</cp:lastModifiedBy>
  <cp:revision>22</cp:revision>
  <cp:lastPrinted>2018-10-30T15:28:35Z</cp:lastPrinted>
  <dcterms:created xsi:type="dcterms:W3CDTF">2017-10-31T15:27:58Z</dcterms:created>
  <dcterms:modified xsi:type="dcterms:W3CDTF">2021-03-03T22:30:17Z</dcterms:modified>
</cp:coreProperties>
</file>