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70" r:id="rId4"/>
    <p:sldId id="258" r:id="rId5"/>
    <p:sldId id="257" r:id="rId6"/>
    <p:sldId id="259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49DD8-76A9-774C-BA19-77B9FDEEAF50}" v="1" dt="2021-04-14T15:21:25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dy, Melissa Murray" userId="a6c4645f-4a7e-48af-85e1-8506280e6cf1" providerId="ADAL" clId="{8B149DD8-76A9-774C-BA19-77B9FDEEAF50}"/>
    <pc:docChg chg="modSld">
      <pc:chgData name="Reedy, Melissa Murray" userId="a6c4645f-4a7e-48af-85e1-8506280e6cf1" providerId="ADAL" clId="{8B149DD8-76A9-774C-BA19-77B9FDEEAF50}" dt="2021-04-14T15:24:58.356" v="106" actId="20577"/>
      <pc:docMkLst>
        <pc:docMk/>
      </pc:docMkLst>
      <pc:sldChg chg="addSp delSp modSp mod">
        <pc:chgData name="Reedy, Melissa Murray" userId="a6c4645f-4a7e-48af-85e1-8506280e6cf1" providerId="ADAL" clId="{8B149DD8-76A9-774C-BA19-77B9FDEEAF50}" dt="2021-04-14T15:21:31.728" v="3"/>
        <pc:sldMkLst>
          <pc:docMk/>
          <pc:sldMk cId="1828065159" sldId="256"/>
        </pc:sldMkLst>
        <pc:spChg chg="mod">
          <ac:chgData name="Reedy, Melissa Murray" userId="a6c4645f-4a7e-48af-85e1-8506280e6cf1" providerId="ADAL" clId="{8B149DD8-76A9-774C-BA19-77B9FDEEAF50}" dt="2021-04-14T15:21:28.988" v="1" actId="20577"/>
          <ac:spMkLst>
            <pc:docMk/>
            <pc:sldMk cId="1828065159" sldId="256"/>
            <ac:spMk id="3" creationId="{00000000-0000-0000-0000-000000000000}"/>
          </ac:spMkLst>
        </pc:spChg>
        <pc:spChg chg="add del mod">
          <ac:chgData name="Reedy, Melissa Murray" userId="a6c4645f-4a7e-48af-85e1-8506280e6cf1" providerId="ADAL" clId="{8B149DD8-76A9-774C-BA19-77B9FDEEAF50}" dt="2021-04-14T15:21:31.728" v="3"/>
          <ac:spMkLst>
            <pc:docMk/>
            <pc:sldMk cId="1828065159" sldId="256"/>
            <ac:spMk id="4" creationId="{E5A60F21-B545-6940-B1FE-604BE69AA4B7}"/>
          </ac:spMkLst>
        </pc:spChg>
      </pc:sldChg>
      <pc:sldChg chg="modSp mod">
        <pc:chgData name="Reedy, Melissa Murray" userId="a6c4645f-4a7e-48af-85e1-8506280e6cf1" providerId="ADAL" clId="{8B149DD8-76A9-774C-BA19-77B9FDEEAF50}" dt="2021-04-14T15:24:58.356" v="106" actId="20577"/>
        <pc:sldMkLst>
          <pc:docMk/>
          <pc:sldMk cId="4041819686" sldId="267"/>
        </pc:sldMkLst>
        <pc:spChg chg="mod">
          <ac:chgData name="Reedy, Melissa Murray" userId="a6c4645f-4a7e-48af-85e1-8506280e6cf1" providerId="ADAL" clId="{8B149DD8-76A9-774C-BA19-77B9FDEEAF50}" dt="2021-04-14T15:24:58.356" v="106" actId="20577"/>
          <ac:spMkLst>
            <pc:docMk/>
            <pc:sldMk cId="4041819686" sldId="267"/>
            <ac:spMk id="3" creationId="{00000000-0000-0000-0000-000000000000}"/>
          </ac:spMkLst>
        </pc:spChg>
      </pc:sldChg>
      <pc:sldChg chg="modSp mod">
        <pc:chgData name="Reedy, Melissa Murray" userId="a6c4645f-4a7e-48af-85e1-8506280e6cf1" providerId="ADAL" clId="{8B149DD8-76A9-774C-BA19-77B9FDEEAF50}" dt="2021-04-14T15:22:53.692" v="42" actId="20577"/>
        <pc:sldMkLst>
          <pc:docMk/>
          <pc:sldMk cId="2102943935" sldId="269"/>
        </pc:sldMkLst>
        <pc:spChg chg="mod">
          <ac:chgData name="Reedy, Melissa Murray" userId="a6c4645f-4a7e-48af-85e1-8506280e6cf1" providerId="ADAL" clId="{8B149DD8-76A9-774C-BA19-77B9FDEEAF50}" dt="2021-04-14T15:22:53.692" v="42" actId="20577"/>
          <ac:spMkLst>
            <pc:docMk/>
            <pc:sldMk cId="2102943935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9C6B7F-13C8-BB44-B148-57FA68AD7D3B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D5D41BF-23A5-F64B-AA9D-87BCDE67FF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.illinois.edu/mcb/151/course/for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MCB 151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AIDS </a:t>
            </a:r>
            <a:r>
              <a:rPr lang="en-US" dirty="0" err="1"/>
              <a:t>Simutest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virus replicates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9" y="1417639"/>
            <a:ext cx="4862603" cy="4999602"/>
          </a:xfrm>
        </p:spPr>
        <p:txBody>
          <a:bodyPr/>
          <a:lstStyle/>
          <a:p>
            <a:r>
              <a:rPr lang="en-US" dirty="0"/>
              <a:t>Glycoprotein on the surface of the virus mimics an antigen in the host that thinks it is “self”</a:t>
            </a:r>
          </a:p>
          <a:p>
            <a:r>
              <a:rPr lang="en-US" dirty="0"/>
              <a:t>It hides and multiplies inside the cell</a:t>
            </a:r>
          </a:p>
          <a:p>
            <a:r>
              <a:rPr lang="en-US" dirty="0"/>
              <a:t>It targets white blood cell group – CD4</a:t>
            </a:r>
            <a:r>
              <a:rPr lang="en-US" baseline="30000" dirty="0"/>
              <a:t>+</a:t>
            </a:r>
            <a:r>
              <a:rPr lang="en-US" dirty="0"/>
              <a:t> T cells</a:t>
            </a:r>
          </a:p>
          <a:p>
            <a:r>
              <a:rPr lang="en-US" dirty="0"/>
              <a:t>Once it replicates it ruptures the cell, releasing new viruses ready to invade other cells</a:t>
            </a:r>
          </a:p>
          <a:p>
            <a:r>
              <a:rPr lang="en-US" dirty="0"/>
              <a:t>The immune system is destroying them, but HIV hides in the form of a provirus in the memory of CD4 and T4 lymphocytes and it slowly gains the advantage</a:t>
            </a:r>
          </a:p>
          <a:p>
            <a:r>
              <a:rPr lang="en-US" dirty="0"/>
              <a:t>A drop in the CD4</a:t>
            </a:r>
            <a:r>
              <a:rPr lang="en-US" baseline="30000" dirty="0"/>
              <a:t>+</a:t>
            </a:r>
            <a:r>
              <a:rPr lang="en-US" dirty="0"/>
              <a:t> T cells marks the final phase of the disease and is used to follow the progress of the disease</a:t>
            </a:r>
          </a:p>
        </p:txBody>
      </p:sp>
      <p:pic>
        <p:nvPicPr>
          <p:cNvPr id="5" name="Picture 4" descr="HIVentrytohos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31" y="-60580"/>
            <a:ext cx="3202843" cy="64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4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Virus spreads	</a:t>
            </a:r>
          </a:p>
        </p:txBody>
      </p:sp>
      <p:pic>
        <p:nvPicPr>
          <p:cNvPr id="6" name="Picture 5" descr="spread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783060"/>
            <a:ext cx="5041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Virus does not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Eating utensils</a:t>
            </a:r>
          </a:p>
          <a:p>
            <a:r>
              <a:rPr lang="en-US" dirty="0"/>
              <a:t>Drinking containers</a:t>
            </a:r>
          </a:p>
          <a:p>
            <a:r>
              <a:rPr lang="en-US" dirty="0"/>
              <a:t>Kissing*</a:t>
            </a:r>
          </a:p>
          <a:p>
            <a:r>
              <a:rPr lang="en-US" dirty="0"/>
              <a:t>Nasal fluid, sweat, tears*</a:t>
            </a:r>
          </a:p>
          <a:p>
            <a:r>
              <a:rPr lang="en-US" dirty="0"/>
              <a:t>Mosquito bites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*If there is blood in these modes of transmission the risk of spreading the virus does increase</a:t>
            </a:r>
          </a:p>
        </p:txBody>
      </p:sp>
      <p:pic>
        <p:nvPicPr>
          <p:cNvPr id="4" name="Picture 3" descr="notsprea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01" y="1600200"/>
            <a:ext cx="5017099" cy="24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6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“Worst Flu Ever”</a:t>
            </a:r>
          </a:p>
          <a:p>
            <a:r>
              <a:rPr lang="en-US" dirty="0"/>
              <a:t>Free of symptoms for ~10 years (known as clinical latency)</a:t>
            </a:r>
          </a:p>
          <a:p>
            <a:r>
              <a:rPr lang="en-US" dirty="0"/>
              <a:t>When T cell counts drop, the immune system has succumbed to the virus</a:t>
            </a:r>
          </a:p>
          <a:p>
            <a:pPr lvl="1"/>
            <a:r>
              <a:rPr lang="en-US" dirty="0"/>
              <a:t>Fever</a:t>
            </a:r>
          </a:p>
          <a:p>
            <a:pPr lvl="1"/>
            <a:r>
              <a:rPr lang="en-US" dirty="0"/>
              <a:t>Sweats</a:t>
            </a:r>
          </a:p>
          <a:p>
            <a:pPr lvl="1"/>
            <a:r>
              <a:rPr lang="en-US" dirty="0"/>
              <a:t>Frequent and Persistent Infections</a:t>
            </a:r>
          </a:p>
          <a:p>
            <a:pPr lvl="1"/>
            <a:r>
              <a:rPr lang="en-US" dirty="0"/>
              <a:t>Skin Rashes </a:t>
            </a:r>
          </a:p>
          <a:p>
            <a:r>
              <a:rPr lang="en-US" dirty="0"/>
              <a:t>AIDS Symptoms Appear</a:t>
            </a:r>
          </a:p>
          <a:p>
            <a:pPr lvl="1"/>
            <a:r>
              <a:rPr lang="en-US" dirty="0"/>
              <a:t>Weight loss</a:t>
            </a:r>
          </a:p>
          <a:p>
            <a:pPr lvl="1"/>
            <a:r>
              <a:rPr lang="en-US" dirty="0"/>
              <a:t>Severe opportunistic infections and cancers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3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ELISA: </a:t>
            </a:r>
            <a:r>
              <a:rPr lang="en-US" u="sng" dirty="0"/>
              <a:t>E</a:t>
            </a:r>
            <a:r>
              <a:rPr lang="en-US" dirty="0"/>
              <a:t>nzyme-</a:t>
            </a:r>
            <a:r>
              <a:rPr lang="en-US" u="sng" dirty="0"/>
              <a:t>L</a:t>
            </a:r>
            <a:r>
              <a:rPr lang="en-US" dirty="0"/>
              <a:t>inked </a:t>
            </a:r>
            <a:r>
              <a:rPr lang="en-US" u="sng" dirty="0" err="1"/>
              <a:t>I</a:t>
            </a:r>
            <a:r>
              <a:rPr lang="en-US" dirty="0" err="1"/>
              <a:t>mmuno</a:t>
            </a:r>
            <a:r>
              <a:rPr lang="en-US" u="sng" dirty="0" err="1"/>
              <a:t>s</a:t>
            </a:r>
            <a:r>
              <a:rPr lang="en-US" dirty="0" err="1"/>
              <a:t>orbant</a:t>
            </a:r>
            <a:r>
              <a:rPr lang="en-US" dirty="0"/>
              <a:t> </a:t>
            </a:r>
            <a:r>
              <a:rPr lang="en-US" u="sng" dirty="0"/>
              <a:t>A</a:t>
            </a:r>
            <a:r>
              <a:rPr lang="en-US" dirty="0"/>
              <a:t>ssay </a:t>
            </a:r>
          </a:p>
          <a:p>
            <a:r>
              <a:rPr lang="en-US" dirty="0"/>
              <a:t>Two ELISA tests for confirmation followed by Western Blot = 99.5% accurate diagnosis</a:t>
            </a:r>
          </a:p>
          <a:p>
            <a:r>
              <a:rPr lang="en-US" dirty="0"/>
              <a:t>Both tests depend on infected patient forming antibodies to HIV</a:t>
            </a:r>
          </a:p>
          <a:p>
            <a:r>
              <a:rPr lang="en-US" dirty="0"/>
              <a:t>Can take a few days/weeks for the patient to produce specific antibodies to the virus</a:t>
            </a:r>
          </a:p>
        </p:txBody>
      </p:sp>
    </p:spTree>
    <p:extLst>
      <p:ext uri="{BB962C8B-B14F-4D97-AF65-F5344CB8AC3E}">
        <p14:creationId xmlns:p14="http://schemas.microsoft.com/office/powerpoint/2010/main" val="118971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995311" cy="4114800"/>
          </a:xfrm>
        </p:spPr>
        <p:txBody>
          <a:bodyPr/>
          <a:lstStyle/>
          <a:p>
            <a:r>
              <a:rPr lang="en-US" dirty="0"/>
              <a:t>(1) Use a </a:t>
            </a:r>
            <a:r>
              <a:rPr lang="en-US" dirty="0" err="1"/>
              <a:t>microtiter</a:t>
            </a:r>
            <a:r>
              <a:rPr lang="en-US" dirty="0"/>
              <a:t> plate with rows of wells that have HIV coat protein bound at the bottom.</a:t>
            </a:r>
          </a:p>
          <a:p>
            <a:r>
              <a:rPr lang="en-US" dirty="0"/>
              <a:t>(2) Serum sample added and any antigen present binds to the coat protein</a:t>
            </a:r>
          </a:p>
          <a:p>
            <a:r>
              <a:rPr lang="en-US" dirty="0"/>
              <a:t>(3) Detecting antibody (conjugate) is added and binds to the antigen</a:t>
            </a:r>
          </a:p>
          <a:p>
            <a:r>
              <a:rPr lang="en-US" dirty="0"/>
              <a:t>(4) Enzyme-linked secondary is added and binds to detecting antibody</a:t>
            </a:r>
          </a:p>
          <a:p>
            <a:r>
              <a:rPr lang="en-US" dirty="0"/>
              <a:t>(5) Substrate (</a:t>
            </a:r>
            <a:r>
              <a:rPr lang="en-US" dirty="0" err="1"/>
              <a:t>chromagen</a:t>
            </a:r>
            <a:r>
              <a:rPr lang="en-US" dirty="0"/>
              <a:t>) is added and is converted by enzyme to detectable form</a:t>
            </a:r>
          </a:p>
        </p:txBody>
      </p:sp>
      <p:pic>
        <p:nvPicPr>
          <p:cNvPr id="4" name="Picture 3" descr="sandwichELIS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43" y="2382553"/>
            <a:ext cx="4491731" cy="19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Protocol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Review Biographical Sketches and procedure for the ELISA from the manual was followed in the video.</a:t>
            </a:r>
          </a:p>
          <a:p>
            <a:r>
              <a:rPr lang="en-US" dirty="0"/>
              <a:t>Helpful Tips:</a:t>
            </a:r>
          </a:p>
          <a:p>
            <a:pPr lvl="1"/>
            <a:r>
              <a:rPr lang="en-US" dirty="0"/>
              <a:t>Be sure to label pipets so there is no cross contamination</a:t>
            </a:r>
          </a:p>
          <a:p>
            <a:pPr lvl="1"/>
            <a:r>
              <a:rPr lang="en-US" dirty="0"/>
              <a:t>Carefully complete the dilution steps, moving samples to the appropriate wells in the correct volume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1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HIV ELISA is the final lab period (report is due April 30 by 5 PM CST)</a:t>
            </a:r>
          </a:p>
          <a:p>
            <a:r>
              <a:rPr lang="en-US" dirty="0"/>
              <a:t>The Final Exam is scheduled for May 7 (9 AM – 9 PM open, 1 hour to complete it)</a:t>
            </a:r>
          </a:p>
          <a:p>
            <a:pPr lvl="1"/>
            <a:r>
              <a:rPr lang="en-US" dirty="0"/>
              <a:t>Conflict Final Exam Requests must be submitted by 5 PM on May 5</a:t>
            </a:r>
          </a:p>
          <a:p>
            <a:pPr lvl="1"/>
            <a:r>
              <a:rPr lang="en-US" dirty="0">
                <a:hlinkClick r:id="rId2"/>
              </a:rPr>
              <a:t>https://www.life.illinois.edu/mcb/151/course/forms.html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Reasons for Final Exam Conflicts (from Student Code)</a:t>
            </a:r>
          </a:p>
          <a:p>
            <a:pPr lvl="3"/>
            <a:r>
              <a:rPr lang="en-US" dirty="0"/>
              <a:t>3 exams scheduled in 24 hours</a:t>
            </a:r>
          </a:p>
          <a:p>
            <a:pPr lvl="3"/>
            <a:r>
              <a:rPr lang="en-US" dirty="0"/>
              <a:t>Verified reason with documentation from the ODOS or DRES</a:t>
            </a:r>
          </a:p>
          <a:p>
            <a:pPr lvl="3"/>
            <a:r>
              <a:rPr lang="en-US" dirty="0"/>
              <a:t>Time conflict: another exam scheduled at the same time as the MCB 151</a:t>
            </a:r>
          </a:p>
          <a:p>
            <a:pPr lvl="4"/>
            <a:r>
              <a:rPr lang="en-US" dirty="0"/>
              <a:t>This cannot happen since the window is 12 hours for our exam</a:t>
            </a:r>
          </a:p>
          <a:p>
            <a:pPr lvl="4"/>
            <a:endParaRPr lang="en-US" dirty="0"/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4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Understand the epidemic of HIV/AIDS </a:t>
            </a:r>
          </a:p>
          <a:p>
            <a:r>
              <a:rPr lang="en-US" dirty="0"/>
              <a:t>Know the symptoms of HIV/AIDS</a:t>
            </a:r>
          </a:p>
          <a:p>
            <a:r>
              <a:rPr lang="en-US" dirty="0"/>
              <a:t>Be aware of the modes of transmission</a:t>
            </a:r>
          </a:p>
          <a:p>
            <a:r>
              <a:rPr lang="en-US" dirty="0"/>
              <a:t>Understand the rate of diagnosis in the United States</a:t>
            </a:r>
          </a:p>
          <a:p>
            <a:r>
              <a:rPr lang="en-US" dirty="0"/>
              <a:t>Perform a simulated ELISA test to test samples for HIV</a:t>
            </a:r>
          </a:p>
          <a:p>
            <a:r>
              <a:rPr lang="en-US" dirty="0"/>
              <a:t>Understand how a sandwich ELISA works</a:t>
            </a:r>
          </a:p>
        </p:txBody>
      </p:sp>
    </p:spTree>
    <p:extLst>
      <p:ext uri="{BB962C8B-B14F-4D97-AF65-F5344CB8AC3E}">
        <p14:creationId xmlns:p14="http://schemas.microsoft.com/office/powerpoint/2010/main" val="20240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u="sng" dirty="0"/>
              <a:t>A</a:t>
            </a:r>
            <a:r>
              <a:rPr lang="en-US" dirty="0"/>
              <a:t>cquired </a:t>
            </a:r>
            <a:r>
              <a:rPr lang="en-US" u="sng" dirty="0"/>
              <a:t>I</a:t>
            </a:r>
            <a:r>
              <a:rPr lang="en-US" dirty="0"/>
              <a:t>mmuno</a:t>
            </a:r>
            <a:r>
              <a:rPr lang="en-US" u="sng" dirty="0"/>
              <a:t>d</a:t>
            </a:r>
            <a:r>
              <a:rPr lang="en-US" dirty="0"/>
              <a:t>eficiency </a:t>
            </a:r>
            <a:r>
              <a:rPr lang="en-US" u="sng" dirty="0"/>
              <a:t>S</a:t>
            </a:r>
            <a:r>
              <a:rPr lang="en-US" dirty="0"/>
              <a:t>yndrome</a:t>
            </a:r>
          </a:p>
          <a:p>
            <a:r>
              <a:rPr lang="en-US" dirty="0"/>
              <a:t>Origin: Africa</a:t>
            </a:r>
          </a:p>
          <a:p>
            <a:r>
              <a:rPr lang="en-US" dirty="0"/>
              <a:t>Discovered in US in 1981</a:t>
            </a:r>
          </a:p>
          <a:p>
            <a:r>
              <a:rPr lang="en-US" dirty="0"/>
              <a:t>Statistics of 2019</a:t>
            </a:r>
          </a:p>
          <a:p>
            <a:pPr lvl="1"/>
            <a:r>
              <a:rPr lang="en-US" dirty="0"/>
              <a:t>38 million living with HIV/AIDS</a:t>
            </a:r>
          </a:p>
          <a:p>
            <a:pPr lvl="1"/>
            <a:r>
              <a:rPr lang="en-US" dirty="0"/>
              <a:t>1.7 million newly infected</a:t>
            </a:r>
          </a:p>
          <a:p>
            <a:pPr lvl="1"/>
            <a:r>
              <a:rPr lang="en-US" dirty="0"/>
              <a:t>US statistics have shown a 7% decline in diagnosis from 2014-2018</a:t>
            </a:r>
          </a:p>
        </p:txBody>
      </p:sp>
    </p:spTree>
    <p:extLst>
      <p:ext uri="{BB962C8B-B14F-4D97-AF65-F5344CB8AC3E}">
        <p14:creationId xmlns:p14="http://schemas.microsoft.com/office/powerpoint/2010/main" val="22060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 Diagnosis in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1DFF-C223-5949-95D4-F1991D69B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7964" y="1577974"/>
            <a:ext cx="7008073" cy="47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and ethnicity of diagnosed </a:t>
            </a:r>
            <a:br>
              <a:rPr lang="en-US" dirty="0"/>
            </a:br>
            <a:r>
              <a:rPr lang="en-US" dirty="0"/>
              <a:t>in us (2018)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E7239-5FC5-C243-8B91-F32543E937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533" y="1968500"/>
            <a:ext cx="7056934" cy="46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9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3F8E-2978-3643-B3B7-C3DBE07D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 Diagnoses (2018)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16593-C8E6-404A-B919-8EFAA7D1C4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4453" y="1632419"/>
            <a:ext cx="6455093" cy="43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D16A-A4E6-4D4F-A00B-BF97677E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Decline in New cases Seen since 2010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5D149-0BAB-2549-A8C7-9C2F49104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7315200" cy="4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of 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Virus: </a:t>
            </a:r>
            <a:r>
              <a:rPr lang="en-US" u="sng" dirty="0"/>
              <a:t>H</a:t>
            </a:r>
            <a:r>
              <a:rPr lang="en-US" dirty="0"/>
              <a:t>uman </a:t>
            </a:r>
            <a:r>
              <a:rPr lang="en-US" u="sng" dirty="0"/>
              <a:t>I</a:t>
            </a:r>
            <a:r>
              <a:rPr lang="en-US" dirty="0"/>
              <a:t>mmunodeficiency </a:t>
            </a:r>
            <a:r>
              <a:rPr lang="en-US" u="sng" dirty="0"/>
              <a:t>V</a:t>
            </a:r>
            <a:r>
              <a:rPr lang="en-US" dirty="0"/>
              <a:t>irus (HIV)</a:t>
            </a:r>
          </a:p>
          <a:p>
            <a:pPr lvl="1"/>
            <a:r>
              <a:rPr lang="en-US" dirty="0"/>
              <a:t>Transmitted from chimpanzees in equatorial Africa</a:t>
            </a:r>
          </a:p>
          <a:p>
            <a:pPr lvl="1"/>
            <a:r>
              <a:rPr lang="en-US" dirty="0" err="1"/>
              <a:t>Lentivirus</a:t>
            </a:r>
            <a:r>
              <a:rPr lang="en-US" dirty="0"/>
              <a:t> (slow virus)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HIVViru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93" y="2333319"/>
            <a:ext cx="3637496" cy="34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5306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124</TotalTime>
  <Words>653</Words>
  <Application>Microsoft Macintosh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Arial Narrow</vt:lpstr>
      <vt:lpstr>Horizon</vt:lpstr>
      <vt:lpstr>AIDS Simutest</vt:lpstr>
      <vt:lpstr>Announcements</vt:lpstr>
      <vt:lpstr>Goals</vt:lpstr>
      <vt:lpstr>AIDS</vt:lpstr>
      <vt:lpstr>HIV Diagnosis in 2018</vt:lpstr>
      <vt:lpstr>Race and ethnicity of diagnosed  in us (2018)</vt:lpstr>
      <vt:lpstr> Age Diagnoses (2018)</vt:lpstr>
      <vt:lpstr>Global Decline in New cases Seen since 2010</vt:lpstr>
      <vt:lpstr>Cause of AIDS</vt:lpstr>
      <vt:lpstr>How the virus replicates</vt:lpstr>
      <vt:lpstr>How the Virus spreads </vt:lpstr>
      <vt:lpstr>How the Virus does not spread</vt:lpstr>
      <vt:lpstr>symptoms</vt:lpstr>
      <vt:lpstr>Testing for AIDS</vt:lpstr>
      <vt:lpstr>ELISA</vt:lpstr>
      <vt:lpstr>Experimental Protocol  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AIDS Simutest</dc:title>
  <dc:creator>Melissa Reedy</dc:creator>
  <cp:lastModifiedBy>Reedy, Melissa Murray</cp:lastModifiedBy>
  <cp:revision>17</cp:revision>
  <dcterms:created xsi:type="dcterms:W3CDTF">2017-05-26T16:25:27Z</dcterms:created>
  <dcterms:modified xsi:type="dcterms:W3CDTF">2021-04-14T15:25:08Z</dcterms:modified>
</cp:coreProperties>
</file>