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7" autoAdjust="0"/>
    <p:restoredTop sz="94660"/>
  </p:normalViewPr>
  <p:slideViewPr>
    <p:cSldViewPr snapToGrid="0">
      <p:cViewPr varScale="1">
        <p:scale>
          <a:sx n="114" d="100"/>
          <a:sy n="114" d="100"/>
        </p:scale>
        <p:origin x="13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ru-RU"/>
              <a:t>Образец заголовка</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FAA97AD-2A55-4C92-A1B3-F319A676462F}" type="datetimeFigureOut">
              <a:rPr lang="ru-RU" smtClean="0"/>
              <a:t>24.09.2020</a:t>
            </a:fld>
            <a:endParaRPr lang="ru-RU"/>
          </a:p>
        </p:txBody>
      </p:sp>
      <p:sp>
        <p:nvSpPr>
          <p:cNvPr id="5" name="Footer Placeholder 4"/>
          <p:cNvSpPr>
            <a:spLocks noGrp="1"/>
          </p:cNvSpPr>
          <p:nvPr>
            <p:ph type="ftr" sz="quarter" idx="11"/>
          </p:nvPr>
        </p:nvSpPr>
        <p:spPr>
          <a:xfrm>
            <a:off x="5332412" y="5883275"/>
            <a:ext cx="4324044" cy="365125"/>
          </a:xfrm>
        </p:spPr>
        <p:txBody>
          <a:bodyPr/>
          <a:lstStyle/>
          <a:p>
            <a:endParaRPr lang="ru-RU"/>
          </a:p>
        </p:txBody>
      </p:sp>
      <p:sp>
        <p:nvSpPr>
          <p:cNvPr id="6" name="Slide Number Placeholder 5"/>
          <p:cNvSpPr>
            <a:spLocks noGrp="1"/>
          </p:cNvSpPr>
          <p:nvPr>
            <p:ph type="sldNum" sz="quarter" idx="12"/>
          </p:nvPr>
        </p:nvSpPr>
        <p:spPr/>
        <p:txBody>
          <a:bodyPr/>
          <a:lstStyle/>
          <a:p>
            <a:fld id="{4C9F6B10-6790-42A1-96E8-73BCC89CE158}" type="slidenum">
              <a:rPr lang="ru-RU" smtClean="0"/>
              <a:t>‹#›</a:t>
            </a:fld>
            <a:endParaRPr lang="ru-RU"/>
          </a:p>
        </p:txBody>
      </p:sp>
    </p:spTree>
    <p:extLst>
      <p:ext uri="{BB962C8B-B14F-4D97-AF65-F5344CB8AC3E}">
        <p14:creationId xmlns:p14="http://schemas.microsoft.com/office/powerpoint/2010/main" val="3951311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FAA97AD-2A55-4C92-A1B3-F319A676462F}" type="datetimeFigureOut">
              <a:rPr lang="ru-RU" smtClean="0"/>
              <a:t>24.09.2020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C9F6B10-6790-42A1-96E8-73BCC89CE158}" type="slidenum">
              <a:rPr lang="ru-RU" smtClean="0"/>
              <a:t>‹#›</a:t>
            </a:fld>
            <a:endParaRPr lang="ru-RU"/>
          </a:p>
        </p:txBody>
      </p:sp>
    </p:spTree>
    <p:extLst>
      <p:ext uri="{BB962C8B-B14F-4D97-AF65-F5344CB8AC3E}">
        <p14:creationId xmlns:p14="http://schemas.microsoft.com/office/powerpoint/2010/main" val="159513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FAA97AD-2A55-4C92-A1B3-F319A676462F}" type="datetimeFigureOut">
              <a:rPr lang="ru-RU" smtClean="0"/>
              <a:t>24.09.2020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C9F6B10-6790-42A1-96E8-73BCC89CE158}" type="slidenum">
              <a:rPr lang="ru-RU" smtClean="0"/>
              <a:t>‹#›</a:t>
            </a:fld>
            <a:endParaRPr lang="ru-RU"/>
          </a:p>
        </p:txBody>
      </p:sp>
    </p:spTree>
    <p:extLst>
      <p:ext uri="{BB962C8B-B14F-4D97-AF65-F5344CB8AC3E}">
        <p14:creationId xmlns:p14="http://schemas.microsoft.com/office/powerpoint/2010/main" val="3486902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FAA97AD-2A55-4C92-A1B3-F319A676462F}" type="datetimeFigureOut">
              <a:rPr lang="ru-RU" smtClean="0"/>
              <a:t>24.09.2020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C9F6B10-6790-42A1-96E8-73BCC89CE158}" type="slidenum">
              <a:rPr lang="ru-RU" smtClean="0"/>
              <a:t>‹#›</a:t>
            </a:fld>
            <a:endParaRPr lang="ru-RU"/>
          </a:p>
        </p:txBody>
      </p:sp>
    </p:spTree>
    <p:extLst>
      <p:ext uri="{BB962C8B-B14F-4D97-AF65-F5344CB8AC3E}">
        <p14:creationId xmlns:p14="http://schemas.microsoft.com/office/powerpoint/2010/main" val="2505791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FAA97AD-2A55-4C92-A1B3-F319A676462F}" type="datetimeFigureOut">
              <a:rPr lang="ru-RU" smtClean="0"/>
              <a:t>24.09.2020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C9F6B10-6790-42A1-96E8-73BCC89CE158}" type="slidenum">
              <a:rPr lang="ru-RU" smtClean="0"/>
              <a:t>‹#›</a:t>
            </a:fld>
            <a:endParaRPr lang="ru-RU"/>
          </a:p>
        </p:txBody>
      </p:sp>
    </p:spTree>
    <p:extLst>
      <p:ext uri="{BB962C8B-B14F-4D97-AF65-F5344CB8AC3E}">
        <p14:creationId xmlns:p14="http://schemas.microsoft.com/office/powerpoint/2010/main" val="1370852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FAA97AD-2A55-4C92-A1B3-F319A676462F}" type="datetimeFigureOut">
              <a:rPr lang="ru-RU" smtClean="0"/>
              <a:t>24.09.2020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C9F6B10-6790-42A1-96E8-73BCC89CE158}" type="slidenum">
              <a:rPr lang="ru-RU" smtClean="0"/>
              <a:t>‹#›</a:t>
            </a:fld>
            <a:endParaRPr lang="ru-RU"/>
          </a:p>
        </p:txBody>
      </p:sp>
    </p:spTree>
    <p:extLst>
      <p:ext uri="{BB962C8B-B14F-4D97-AF65-F5344CB8AC3E}">
        <p14:creationId xmlns:p14="http://schemas.microsoft.com/office/powerpoint/2010/main" val="361586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FAA97AD-2A55-4C92-A1B3-F319A676462F}" type="datetimeFigureOut">
              <a:rPr lang="ru-RU" smtClean="0"/>
              <a:t>24.09.2020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C9F6B10-6790-42A1-96E8-73BCC89CE158}" type="slidenum">
              <a:rPr lang="ru-RU" smtClean="0"/>
              <a:t>‹#›</a:t>
            </a:fld>
            <a:endParaRPr lang="ru-RU"/>
          </a:p>
        </p:txBody>
      </p:sp>
    </p:spTree>
    <p:extLst>
      <p:ext uri="{BB962C8B-B14F-4D97-AF65-F5344CB8AC3E}">
        <p14:creationId xmlns:p14="http://schemas.microsoft.com/office/powerpoint/2010/main" val="1277182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FAA97AD-2A55-4C92-A1B3-F319A676462F}" type="datetimeFigureOut">
              <a:rPr lang="ru-RU" smtClean="0"/>
              <a:t>24.09.2020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C9F6B10-6790-42A1-96E8-73BCC89CE158}" type="slidenum">
              <a:rPr lang="ru-RU" smtClean="0"/>
              <a:t>‹#›</a:t>
            </a:fld>
            <a:endParaRPr lang="ru-RU"/>
          </a:p>
        </p:txBody>
      </p:sp>
    </p:spTree>
    <p:extLst>
      <p:ext uri="{BB962C8B-B14F-4D97-AF65-F5344CB8AC3E}">
        <p14:creationId xmlns:p14="http://schemas.microsoft.com/office/powerpoint/2010/main" val="671661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FAA97AD-2A55-4C92-A1B3-F319A676462F}" type="datetimeFigureOut">
              <a:rPr lang="ru-RU" smtClean="0"/>
              <a:t>24.09.2020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C9F6B10-6790-42A1-96E8-73BCC89CE158}" type="slidenum">
              <a:rPr lang="ru-RU" smtClean="0"/>
              <a:t>‹#›</a:t>
            </a:fld>
            <a:endParaRPr lang="ru-RU"/>
          </a:p>
        </p:txBody>
      </p:sp>
    </p:spTree>
    <p:extLst>
      <p:ext uri="{BB962C8B-B14F-4D97-AF65-F5344CB8AC3E}">
        <p14:creationId xmlns:p14="http://schemas.microsoft.com/office/powerpoint/2010/main" val="419141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FAA97AD-2A55-4C92-A1B3-F319A676462F}" type="datetimeFigureOut">
              <a:rPr lang="ru-RU" smtClean="0"/>
              <a:t>24.09.2020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10951856" y="5867131"/>
            <a:ext cx="551167" cy="365125"/>
          </a:xfrm>
        </p:spPr>
        <p:txBody>
          <a:bodyPr/>
          <a:lstStyle/>
          <a:p>
            <a:fld id="{4C9F6B10-6790-42A1-96E8-73BCC89CE158}" type="slidenum">
              <a:rPr lang="ru-RU" smtClean="0"/>
              <a:t>‹#›</a:t>
            </a:fld>
            <a:endParaRPr lang="ru-RU"/>
          </a:p>
        </p:txBody>
      </p:sp>
    </p:spTree>
    <p:extLst>
      <p:ext uri="{BB962C8B-B14F-4D97-AF65-F5344CB8AC3E}">
        <p14:creationId xmlns:p14="http://schemas.microsoft.com/office/powerpoint/2010/main" val="900493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FAA97AD-2A55-4C92-A1B3-F319A676462F}" type="datetimeFigureOut">
              <a:rPr lang="ru-RU" smtClean="0"/>
              <a:t>24.09.2020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C9F6B10-6790-42A1-96E8-73BCC89CE158}" type="slidenum">
              <a:rPr lang="ru-RU" smtClean="0"/>
              <a:t>‹#›</a:t>
            </a:fld>
            <a:endParaRPr lang="ru-RU"/>
          </a:p>
        </p:txBody>
      </p:sp>
    </p:spTree>
    <p:extLst>
      <p:ext uri="{BB962C8B-B14F-4D97-AF65-F5344CB8AC3E}">
        <p14:creationId xmlns:p14="http://schemas.microsoft.com/office/powerpoint/2010/main" val="420964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FAA97AD-2A55-4C92-A1B3-F319A676462F}" type="datetimeFigureOut">
              <a:rPr lang="ru-RU" smtClean="0"/>
              <a:t>24.09.2020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C9F6B10-6790-42A1-96E8-73BCC89CE158}" type="slidenum">
              <a:rPr lang="ru-RU" smtClean="0"/>
              <a:t>‹#›</a:t>
            </a:fld>
            <a:endParaRPr lang="ru-RU"/>
          </a:p>
        </p:txBody>
      </p:sp>
    </p:spTree>
    <p:extLst>
      <p:ext uri="{BB962C8B-B14F-4D97-AF65-F5344CB8AC3E}">
        <p14:creationId xmlns:p14="http://schemas.microsoft.com/office/powerpoint/2010/main" val="2340580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FAA97AD-2A55-4C92-A1B3-F319A676462F}" type="datetimeFigureOut">
              <a:rPr lang="ru-RU" smtClean="0"/>
              <a:t>24.09.2020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C9F6B10-6790-42A1-96E8-73BCC89CE158}" type="slidenum">
              <a:rPr lang="ru-RU" smtClean="0"/>
              <a:t>‹#›</a:t>
            </a:fld>
            <a:endParaRPr lang="ru-RU"/>
          </a:p>
        </p:txBody>
      </p:sp>
    </p:spTree>
    <p:extLst>
      <p:ext uri="{BB962C8B-B14F-4D97-AF65-F5344CB8AC3E}">
        <p14:creationId xmlns:p14="http://schemas.microsoft.com/office/powerpoint/2010/main" val="3251145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FAA97AD-2A55-4C92-A1B3-F319A676462F}" type="datetimeFigureOut">
              <a:rPr lang="ru-RU" smtClean="0"/>
              <a:t>24.09.2020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C9F6B10-6790-42A1-96E8-73BCC89CE158}" type="slidenum">
              <a:rPr lang="ru-RU" smtClean="0"/>
              <a:t>‹#›</a:t>
            </a:fld>
            <a:endParaRPr lang="ru-RU"/>
          </a:p>
        </p:txBody>
      </p:sp>
    </p:spTree>
    <p:extLst>
      <p:ext uri="{BB962C8B-B14F-4D97-AF65-F5344CB8AC3E}">
        <p14:creationId xmlns:p14="http://schemas.microsoft.com/office/powerpoint/2010/main" val="3198921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A97AD-2A55-4C92-A1B3-F319A676462F}" type="datetimeFigureOut">
              <a:rPr lang="ru-RU" smtClean="0"/>
              <a:t>24.09.2020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4C9F6B10-6790-42A1-96E8-73BCC89CE158}" type="slidenum">
              <a:rPr lang="ru-RU" smtClean="0"/>
              <a:t>‹#›</a:t>
            </a:fld>
            <a:endParaRPr lang="ru-RU"/>
          </a:p>
        </p:txBody>
      </p:sp>
    </p:spTree>
    <p:extLst>
      <p:ext uri="{BB962C8B-B14F-4D97-AF65-F5344CB8AC3E}">
        <p14:creationId xmlns:p14="http://schemas.microsoft.com/office/powerpoint/2010/main" val="2443685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FAA97AD-2A55-4C92-A1B3-F319A676462F}" type="datetimeFigureOut">
              <a:rPr lang="ru-RU" smtClean="0"/>
              <a:t>24.09.2020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C9F6B10-6790-42A1-96E8-73BCC89CE158}" type="slidenum">
              <a:rPr lang="ru-RU" smtClean="0"/>
              <a:t>‹#›</a:t>
            </a:fld>
            <a:endParaRPr lang="ru-RU"/>
          </a:p>
        </p:txBody>
      </p:sp>
    </p:spTree>
    <p:extLst>
      <p:ext uri="{BB962C8B-B14F-4D97-AF65-F5344CB8AC3E}">
        <p14:creationId xmlns:p14="http://schemas.microsoft.com/office/powerpoint/2010/main" val="3285250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FAA97AD-2A55-4C92-A1B3-F319A676462F}" type="datetimeFigureOut">
              <a:rPr lang="ru-RU" smtClean="0"/>
              <a:t>24.09.2020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C9F6B10-6790-42A1-96E8-73BCC89CE158}" type="slidenum">
              <a:rPr lang="ru-RU" smtClean="0"/>
              <a:t>‹#›</a:t>
            </a:fld>
            <a:endParaRPr lang="ru-RU"/>
          </a:p>
        </p:txBody>
      </p:sp>
    </p:spTree>
    <p:extLst>
      <p:ext uri="{BB962C8B-B14F-4D97-AF65-F5344CB8AC3E}">
        <p14:creationId xmlns:p14="http://schemas.microsoft.com/office/powerpoint/2010/main" val="1585742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AA97AD-2A55-4C92-A1B3-F319A676462F}" type="datetimeFigureOut">
              <a:rPr lang="ru-RU" smtClean="0"/>
              <a:t>24.09.2020</a:t>
            </a:fld>
            <a:endParaRPr lang="ru-RU"/>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9F6B10-6790-42A1-96E8-73BCC89CE158}" type="slidenum">
              <a:rPr lang="ru-RU" smtClean="0"/>
              <a:t>‹#›</a:t>
            </a:fld>
            <a:endParaRPr lang="ru-RU"/>
          </a:p>
        </p:txBody>
      </p:sp>
    </p:spTree>
    <p:extLst>
      <p:ext uri="{BB962C8B-B14F-4D97-AF65-F5344CB8AC3E}">
        <p14:creationId xmlns:p14="http://schemas.microsoft.com/office/powerpoint/2010/main" val="22930000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Рисунок 12" descr="Изображение выглядит как внешний, вода, здание, город&#10;&#10;Автоматически созданное описание">
            <a:extLst>
              <a:ext uri="{FF2B5EF4-FFF2-40B4-BE49-F238E27FC236}">
                <a16:creationId xmlns:a16="http://schemas.microsoft.com/office/drawing/2014/main" id="{894FBA5D-4036-4F3F-BDF7-19BA1E345087}"/>
              </a:ext>
            </a:extLst>
          </p:cNvPr>
          <p:cNvPicPr>
            <a:picLocks noChangeAspect="1"/>
          </p:cNvPicPr>
          <p:nvPr/>
        </p:nvPicPr>
        <p:blipFill rotWithShape="1">
          <a:blip r:embed="rId2">
            <a:extLst>
              <a:ext uri="{28A0092B-C50C-407E-A947-70E740481C1C}">
                <a14:useLocalDpi xmlns:a14="http://schemas.microsoft.com/office/drawing/2010/main" val="0"/>
              </a:ext>
            </a:extLst>
          </a:blip>
          <a:srcRect l="18931" r="21958"/>
          <a:stretch/>
        </p:blipFill>
        <p:spPr>
          <a:xfrm>
            <a:off x="20" y="10"/>
            <a:ext cx="6095980" cy="6857990"/>
          </a:xfrm>
          <a:prstGeom prst="rect">
            <a:avLst/>
          </a:prstGeom>
        </p:spPr>
      </p:pic>
      <p:pic>
        <p:nvPicPr>
          <p:cNvPr id="7" name="Рисунок 6" descr="Изображение выглядит как внешний, здание, вода, большой&#10;&#10;Автоматически созданное описание">
            <a:extLst>
              <a:ext uri="{FF2B5EF4-FFF2-40B4-BE49-F238E27FC236}">
                <a16:creationId xmlns:a16="http://schemas.microsoft.com/office/drawing/2014/main" id="{985A3E46-F92E-4E22-9F2E-29AA6A729FE1}"/>
              </a:ext>
            </a:extLst>
          </p:cNvPr>
          <p:cNvPicPr>
            <a:picLocks noChangeAspect="1"/>
          </p:cNvPicPr>
          <p:nvPr/>
        </p:nvPicPr>
        <p:blipFill rotWithShape="1">
          <a:blip r:embed="rId3">
            <a:extLst>
              <a:ext uri="{28A0092B-C50C-407E-A947-70E740481C1C}">
                <a14:useLocalDpi xmlns:a14="http://schemas.microsoft.com/office/drawing/2010/main" val="0"/>
              </a:ext>
            </a:extLst>
          </a:blip>
          <a:srcRect l="20682" r="20428" b="-1"/>
          <a:stretch/>
        </p:blipFill>
        <p:spPr>
          <a:xfrm>
            <a:off x="6096000" y="10"/>
            <a:ext cx="6096000" cy="6857990"/>
          </a:xfrm>
          <a:prstGeom prst="rect">
            <a:avLst/>
          </a:prstGeom>
        </p:spPr>
      </p:pic>
      <p:sp>
        <p:nvSpPr>
          <p:cNvPr id="5" name="TextBox 4">
            <a:extLst>
              <a:ext uri="{FF2B5EF4-FFF2-40B4-BE49-F238E27FC236}">
                <a16:creationId xmlns:a16="http://schemas.microsoft.com/office/drawing/2014/main" id="{987368FD-5552-4CAE-80BA-A64C76880F0A}"/>
              </a:ext>
            </a:extLst>
          </p:cNvPr>
          <p:cNvSpPr txBox="1"/>
          <p:nvPr/>
        </p:nvSpPr>
        <p:spPr>
          <a:xfrm>
            <a:off x="4286858" y="2761554"/>
            <a:ext cx="3618284" cy="1345720"/>
          </a:xfrm>
          <a:prstGeom prst="rect">
            <a:avLst/>
          </a:prstGeom>
          <a:noFill/>
        </p:spPr>
        <p:txBody>
          <a:bodyPr vert="horz" lIns="91440" tIns="45720" rIns="91440" bIns="45720" rtlCol="0" anchor="ctr">
            <a:normAutofit/>
          </a:bodyPr>
          <a:lstStyle/>
          <a:p>
            <a:pPr algn="ctr">
              <a:lnSpc>
                <a:spcPct val="90000"/>
              </a:lnSpc>
              <a:spcBef>
                <a:spcPct val="0"/>
              </a:spcBef>
              <a:spcAft>
                <a:spcPts val="800"/>
              </a:spcAft>
            </a:pPr>
            <a:r>
              <a:rPr lang="en-US" sz="2800" b="1" kern="1200">
                <a:solidFill>
                  <a:srgbClr val="080808"/>
                </a:solidFill>
                <a:effectLst/>
                <a:latin typeface="+mj-lt"/>
                <a:ea typeface="+mj-ea"/>
                <a:cs typeface="+mj-cs"/>
              </a:rPr>
              <a:t>The Battle of Neighborhoods</a:t>
            </a:r>
            <a:endParaRPr lang="en-US" sz="2800" kern="1200">
              <a:solidFill>
                <a:srgbClr val="080808"/>
              </a:solidFill>
              <a:effectLst/>
              <a:latin typeface="+mj-lt"/>
              <a:ea typeface="+mj-ea"/>
              <a:cs typeface="+mj-cs"/>
            </a:endParaRPr>
          </a:p>
        </p:txBody>
      </p:sp>
    </p:spTree>
    <p:extLst>
      <p:ext uri="{BB962C8B-B14F-4D97-AF65-F5344CB8AC3E}">
        <p14:creationId xmlns:p14="http://schemas.microsoft.com/office/powerpoint/2010/main" val="315312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84C011-83A0-4673-B1F9-13B2785ACE62}"/>
              </a:ext>
            </a:extLst>
          </p:cNvPr>
          <p:cNvSpPr>
            <a:spLocks noGrp="1"/>
          </p:cNvSpPr>
          <p:nvPr>
            <p:ph type="title"/>
          </p:nvPr>
        </p:nvSpPr>
        <p:spPr/>
        <p:txBody>
          <a:bodyPr>
            <a:normAutofit/>
          </a:bodyPr>
          <a:lstStyle/>
          <a:p>
            <a:r>
              <a:rPr lang="en-US" dirty="0">
                <a:effectLst/>
                <a:latin typeface="Bradley Hand ITC" panose="03070402050302030203" pitchFamily="66" charset="0"/>
                <a:ea typeface="Calibri" panose="020F0502020204030204" pitchFamily="34" charset="0"/>
                <a:cs typeface="Times New Roman" panose="02020603050405020304" pitchFamily="18" charset="0"/>
              </a:rPr>
              <a:t>Introduction</a:t>
            </a:r>
            <a:endParaRPr lang="ru-RU" dirty="0"/>
          </a:p>
        </p:txBody>
      </p:sp>
      <p:sp>
        <p:nvSpPr>
          <p:cNvPr id="3" name="Объект 2">
            <a:extLst>
              <a:ext uri="{FF2B5EF4-FFF2-40B4-BE49-F238E27FC236}">
                <a16:creationId xmlns:a16="http://schemas.microsoft.com/office/drawing/2014/main" id="{0F0BE49C-3DF0-4A2C-9EE9-BA24A9E3896F}"/>
              </a:ext>
            </a:extLst>
          </p:cNvPr>
          <p:cNvSpPr>
            <a:spLocks noGrp="1"/>
          </p:cNvSpPr>
          <p:nvPr>
            <p:ph idx="1"/>
          </p:nvPr>
        </p:nvSpPr>
        <p:spPr/>
        <p:txBody>
          <a:bodyPr>
            <a:normAutofit/>
          </a:bodyPr>
          <a:lstStyle/>
          <a:p>
            <a:pPr marL="0" indent="0">
              <a:buNone/>
            </a:pPr>
            <a:r>
              <a:rPr lang="en-US" sz="20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Sometimes we have to change our location because of many reasons: work, study, family… This project will help someone to understand how similar two areas from different cities are. As an example, we will try to compare two areas of two cities: Moscow and New York. Similarity of two areas can help to make a decision about migration from one city to another or about business expansion or just can provide some interesting information about two areas from different sides of the globe.</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7910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D34B4F-9DF5-46C1-85D6-AEAD0B9B6030}"/>
              </a:ext>
            </a:extLst>
          </p:cNvPr>
          <p:cNvSpPr>
            <a:spLocks noGrp="1"/>
          </p:cNvSpPr>
          <p:nvPr>
            <p:ph type="title"/>
          </p:nvPr>
        </p:nvSpPr>
        <p:spPr/>
        <p:txBody>
          <a:bodyPr/>
          <a:lstStyle/>
          <a:p>
            <a:r>
              <a:rPr lang="en-US" dirty="0">
                <a:latin typeface="Bradley Hand ITC" panose="03070402050302030203" pitchFamily="66" charset="0"/>
              </a:rPr>
              <a:t>Data</a:t>
            </a:r>
            <a:endParaRPr lang="ru-RU" dirty="0"/>
          </a:p>
        </p:txBody>
      </p:sp>
      <p:sp>
        <p:nvSpPr>
          <p:cNvPr id="3" name="Объект 2">
            <a:extLst>
              <a:ext uri="{FF2B5EF4-FFF2-40B4-BE49-F238E27FC236}">
                <a16:creationId xmlns:a16="http://schemas.microsoft.com/office/drawing/2014/main" id="{D17278C3-7D96-444D-B1C8-7BDD38AB5832}"/>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All data for this project was taken from free and open sources on the internet. </a:t>
            </a:r>
            <a:r>
              <a:rPr lang="en-US" sz="2000" b="0" i="0" dirty="0">
                <a:solidFill>
                  <a:srgbClr val="000000"/>
                </a:solidFill>
                <a:effectLst/>
                <a:latin typeface="Helvetica" panose="020B0604020202020204" pitchFamily="34" charset="0"/>
                <a:cs typeface="Helvetica" panose="020B0604020202020204" pitchFamily="34" charset="0"/>
              </a:rPr>
              <a:t>Most of initial information was scraped from Wikipedia, OpenStreet</a:t>
            </a:r>
            <a:r>
              <a:rPr lang="en-US" sz="2000" dirty="0">
                <a:solidFill>
                  <a:srgbClr val="000000"/>
                </a:solidFill>
                <a:latin typeface="Helvetica" panose="020B0604020202020204" pitchFamily="34" charset="0"/>
                <a:cs typeface="Helvetica" panose="020B0604020202020204" pitchFamily="34" charset="0"/>
              </a:rPr>
              <a:t>M</a:t>
            </a:r>
            <a:r>
              <a:rPr lang="en-US" sz="2000" b="0" i="0" dirty="0">
                <a:solidFill>
                  <a:srgbClr val="000000"/>
                </a:solidFill>
                <a:effectLst/>
                <a:latin typeface="Helvetica" panose="020B0604020202020204" pitchFamily="34" charset="0"/>
                <a:cs typeface="Helvetica" panose="020B0604020202020204" pitchFamily="34" charset="0"/>
              </a:rPr>
              <a:t>ap. Most detailed information about every location was obtained with Foursquare API. Data was cleaned and processed locally.</a:t>
            </a:r>
            <a:endParaRPr lang="ru-RU"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0264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Рисунок 1">
            <a:extLst>
              <a:ext uri="{FF2B5EF4-FFF2-40B4-BE49-F238E27FC236}">
                <a16:creationId xmlns:a16="http://schemas.microsoft.com/office/drawing/2014/main" id="{FCD8FB63-0ACF-4AE4-BD09-D9C12D5E4A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043"/>
          <a:stretch/>
        </p:blipFill>
        <p:spPr bwMode="auto">
          <a:xfrm>
            <a:off x="58723" y="2824992"/>
            <a:ext cx="5934075" cy="33909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Рисунок 2">
            <a:extLst>
              <a:ext uri="{FF2B5EF4-FFF2-40B4-BE49-F238E27FC236}">
                <a16:creationId xmlns:a16="http://schemas.microsoft.com/office/drawing/2014/main" id="{24FAD4B7-E8C7-4CEB-957F-DD47047FF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147" y="2824992"/>
            <a:ext cx="5934075" cy="3390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447140D-66E1-4C4C-90EE-B44FB8DC1C63}"/>
              </a:ext>
            </a:extLst>
          </p:cNvPr>
          <p:cNvSpPr>
            <a:spLocks noChangeArrowheads="1"/>
          </p:cNvSpPr>
          <p:nvPr/>
        </p:nvSpPr>
        <p:spPr bwMode="auto">
          <a:xfrm>
            <a:off x="2986481" y="-561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4">
            <a:extLst>
              <a:ext uri="{FF2B5EF4-FFF2-40B4-BE49-F238E27FC236}">
                <a16:creationId xmlns:a16="http://schemas.microsoft.com/office/drawing/2014/main" id="{3236B4FE-259A-4270-B192-51A7141BF561}"/>
              </a:ext>
            </a:extLst>
          </p:cNvPr>
          <p:cNvSpPr>
            <a:spLocks noChangeArrowheads="1"/>
          </p:cNvSpPr>
          <p:nvPr/>
        </p:nvSpPr>
        <p:spPr bwMode="auto">
          <a:xfrm>
            <a:off x="2986481"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5">
            <a:extLst>
              <a:ext uri="{FF2B5EF4-FFF2-40B4-BE49-F238E27FC236}">
                <a16:creationId xmlns:a16="http://schemas.microsoft.com/office/drawing/2014/main" id="{89C81F7B-98A6-46D1-A7D3-B28DCCA0B498}"/>
              </a:ext>
            </a:extLst>
          </p:cNvPr>
          <p:cNvSpPr>
            <a:spLocks noChangeArrowheads="1"/>
          </p:cNvSpPr>
          <p:nvPr/>
        </p:nvSpPr>
        <p:spPr bwMode="auto">
          <a:xfrm>
            <a:off x="2986481" y="6819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Объект 2">
            <a:extLst>
              <a:ext uri="{FF2B5EF4-FFF2-40B4-BE49-F238E27FC236}">
                <a16:creationId xmlns:a16="http://schemas.microsoft.com/office/drawing/2014/main" id="{678CA85D-3C99-42B8-9385-7B5DBAC5DFE9}"/>
              </a:ext>
            </a:extLst>
          </p:cNvPr>
          <p:cNvSpPr>
            <a:spLocks noGrp="1"/>
          </p:cNvSpPr>
          <p:nvPr>
            <p:ph idx="1"/>
          </p:nvPr>
        </p:nvSpPr>
        <p:spPr>
          <a:xfrm>
            <a:off x="1484310" y="33117"/>
            <a:ext cx="10018713" cy="3124201"/>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Everything begins from understanding territory division of every city. Moscow divided in 12 Administrative Okrug and New York City divided in 5 Borough. After getting some information about every Administrative Okrug and Borough we can decide which areas we will use for comparison. There are districts and neighborhoods inside of each Administrative Okrug and Borough. </a:t>
            </a:r>
            <a:endParaRPr lang="ru-RU"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69925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B93F15E-0A73-455C-A785-F45403CE997B}"/>
              </a:ext>
            </a:extLst>
          </p:cNvPr>
          <p:cNvSpPr>
            <a:spLocks noGrp="1"/>
          </p:cNvSpPr>
          <p:nvPr>
            <p:ph idx="1"/>
          </p:nvPr>
        </p:nvSpPr>
        <p:spPr>
          <a:xfrm>
            <a:off x="1484311" y="2666999"/>
            <a:ext cx="3333496" cy="3124201"/>
          </a:xfrm>
        </p:spPr>
        <p:txBody>
          <a:bodyPr anchor="t">
            <a:normAutofit/>
          </a:bodyPr>
          <a:lstStyle/>
          <a:p>
            <a:pPr marL="0" indent="0">
              <a:buNone/>
            </a:pPr>
            <a:r>
              <a:rPr lang="en-US" sz="1600"/>
              <a:t>From Wikipedia data the most similar areas are </a:t>
            </a:r>
          </a:p>
          <a:p>
            <a:pPr marL="0" indent="0">
              <a:buNone/>
            </a:pPr>
            <a:endParaRPr lang="ru-RU" sz="1600"/>
          </a:p>
        </p:txBody>
      </p:sp>
      <p:graphicFrame>
        <p:nvGraphicFramePr>
          <p:cNvPr id="6" name="Таблица 5">
            <a:extLst>
              <a:ext uri="{FF2B5EF4-FFF2-40B4-BE49-F238E27FC236}">
                <a16:creationId xmlns:a16="http://schemas.microsoft.com/office/drawing/2014/main" id="{DA40C533-F4A9-4700-8437-8AD6CE86D998}"/>
              </a:ext>
            </a:extLst>
          </p:cNvPr>
          <p:cNvGraphicFramePr>
            <a:graphicFrameLocks noGrp="1"/>
          </p:cNvGraphicFramePr>
          <p:nvPr>
            <p:extLst>
              <p:ext uri="{D42A27DB-BD31-4B8C-83A1-F6EECF244321}">
                <p14:modId xmlns:p14="http://schemas.microsoft.com/office/powerpoint/2010/main" val="3057321334"/>
              </p:ext>
            </p:extLst>
          </p:nvPr>
        </p:nvGraphicFramePr>
        <p:xfrm>
          <a:off x="3443172" y="3918934"/>
          <a:ext cx="6240996" cy="1409494"/>
        </p:xfrm>
        <a:graphic>
          <a:graphicData uri="http://schemas.openxmlformats.org/drawingml/2006/table">
            <a:tbl>
              <a:tblPr firstRow="1" bandRow="1">
                <a:tableStyleId>{5C22544A-7EE6-4342-B048-85BDC9FD1C3A}</a:tableStyleId>
              </a:tblPr>
              <a:tblGrid>
                <a:gridCol w="645114">
                  <a:extLst>
                    <a:ext uri="{9D8B030D-6E8A-4147-A177-3AD203B41FA5}">
                      <a16:colId xmlns:a16="http://schemas.microsoft.com/office/drawing/2014/main" val="1785379027"/>
                    </a:ext>
                  </a:extLst>
                </a:gridCol>
                <a:gridCol w="587119">
                  <a:extLst>
                    <a:ext uri="{9D8B030D-6E8A-4147-A177-3AD203B41FA5}">
                      <a16:colId xmlns:a16="http://schemas.microsoft.com/office/drawing/2014/main" val="4242624356"/>
                    </a:ext>
                  </a:extLst>
                </a:gridCol>
                <a:gridCol w="546182">
                  <a:extLst>
                    <a:ext uri="{9D8B030D-6E8A-4147-A177-3AD203B41FA5}">
                      <a16:colId xmlns:a16="http://schemas.microsoft.com/office/drawing/2014/main" val="2584368515"/>
                    </a:ext>
                  </a:extLst>
                </a:gridCol>
                <a:gridCol w="512066">
                  <a:extLst>
                    <a:ext uri="{9D8B030D-6E8A-4147-A177-3AD203B41FA5}">
                      <a16:colId xmlns:a16="http://schemas.microsoft.com/office/drawing/2014/main" val="3338262962"/>
                    </a:ext>
                  </a:extLst>
                </a:gridCol>
                <a:gridCol w="839569">
                  <a:extLst>
                    <a:ext uri="{9D8B030D-6E8A-4147-A177-3AD203B41FA5}">
                      <a16:colId xmlns:a16="http://schemas.microsoft.com/office/drawing/2014/main" val="3823807125"/>
                    </a:ext>
                  </a:extLst>
                </a:gridCol>
                <a:gridCol w="822512">
                  <a:extLst>
                    <a:ext uri="{9D8B030D-6E8A-4147-A177-3AD203B41FA5}">
                      <a16:colId xmlns:a16="http://schemas.microsoft.com/office/drawing/2014/main" val="3040102926"/>
                    </a:ext>
                  </a:extLst>
                </a:gridCol>
                <a:gridCol w="822512">
                  <a:extLst>
                    <a:ext uri="{9D8B030D-6E8A-4147-A177-3AD203B41FA5}">
                      <a16:colId xmlns:a16="http://schemas.microsoft.com/office/drawing/2014/main" val="793783797"/>
                    </a:ext>
                  </a:extLst>
                </a:gridCol>
                <a:gridCol w="754283">
                  <a:extLst>
                    <a:ext uri="{9D8B030D-6E8A-4147-A177-3AD203B41FA5}">
                      <a16:colId xmlns:a16="http://schemas.microsoft.com/office/drawing/2014/main" val="3053202375"/>
                    </a:ext>
                  </a:extLst>
                </a:gridCol>
                <a:gridCol w="711639">
                  <a:extLst>
                    <a:ext uri="{9D8B030D-6E8A-4147-A177-3AD203B41FA5}">
                      <a16:colId xmlns:a16="http://schemas.microsoft.com/office/drawing/2014/main" val="1221796133"/>
                    </a:ext>
                  </a:extLst>
                </a:gridCol>
              </a:tblGrid>
              <a:tr h="589916">
                <a:tc>
                  <a:txBody>
                    <a:bodyPr/>
                    <a:lstStyle/>
                    <a:p>
                      <a:pPr algn="ctr" fontAlgn="ctr"/>
                      <a:r>
                        <a:rPr lang="en-US" sz="1200" u="none" strike="noStrike">
                          <a:effectLst/>
                        </a:rPr>
                        <a:t>Name</a:t>
                      </a:r>
                      <a:endParaRPr lang="en-US"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en-US" sz="1200" u="none" strike="noStrike">
                          <a:effectLst/>
                        </a:rPr>
                        <a:t>Land area km²</a:t>
                      </a:r>
                      <a:endParaRPr lang="en-US"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en-US" sz="1200" u="none" strike="noStrike">
                          <a:effectLst/>
                        </a:rPr>
                        <a:t>% of all area</a:t>
                      </a:r>
                      <a:endParaRPr lang="en-US"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en-US" sz="1200" u="none" strike="noStrike">
                          <a:effectLst/>
                        </a:rPr>
                        <a:t>Place by area</a:t>
                      </a:r>
                      <a:endParaRPr lang="en-US"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en-US" sz="1200" u="none" strike="noStrike">
                          <a:effectLst/>
                        </a:rPr>
                        <a:t>Population</a:t>
                      </a:r>
                      <a:endParaRPr lang="en-US"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en-US" sz="1200" u="none" strike="noStrike">
                          <a:effectLst/>
                        </a:rPr>
                        <a:t>% of all population</a:t>
                      </a:r>
                      <a:endParaRPr lang="en-US"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en-US" sz="1200" u="none" strike="noStrike">
                          <a:effectLst/>
                        </a:rPr>
                        <a:t>Place by population</a:t>
                      </a:r>
                      <a:endParaRPr lang="en-US"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en-US" sz="1200" u="none" strike="noStrike">
                          <a:effectLst/>
                        </a:rPr>
                        <a:t>Density pers/km²</a:t>
                      </a:r>
                      <a:endParaRPr lang="en-US"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en-US" sz="1200" u="none" strike="noStrike">
                          <a:effectLst/>
                        </a:rPr>
                        <a:t>Place by density</a:t>
                      </a:r>
                      <a:endParaRPr lang="en-US" sz="1200" b="0" i="0" u="none" strike="noStrike">
                        <a:solidFill>
                          <a:srgbClr val="000000"/>
                        </a:solidFill>
                        <a:effectLst/>
                        <a:latin typeface="Calibri" panose="020F0502020204030204" pitchFamily="34" charset="0"/>
                      </a:endParaRPr>
                    </a:p>
                  </a:txBody>
                  <a:tcPr marL="10234" marR="10234" marT="10234" marB="0" anchor="ctr"/>
                </a:tc>
                <a:extLst>
                  <a:ext uri="{0D108BD9-81ED-4DB2-BD59-A6C34878D82A}">
                    <a16:rowId xmlns:a16="http://schemas.microsoft.com/office/drawing/2014/main" val="1829249477"/>
                  </a:ext>
                </a:extLst>
              </a:tr>
              <a:tr h="409789">
                <a:tc>
                  <a:txBody>
                    <a:bodyPr/>
                    <a:lstStyle/>
                    <a:p>
                      <a:pPr algn="ctr" fontAlgn="ctr"/>
                      <a:r>
                        <a:rPr lang="en-US" sz="1200" u="none" strike="noStrike">
                          <a:effectLst/>
                        </a:rPr>
                        <a:t>South-Eastern</a:t>
                      </a:r>
                      <a:endParaRPr lang="en-US"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ru-RU" sz="1200" u="none" strike="noStrike">
                          <a:effectLst/>
                        </a:rPr>
                        <a:t>117.56</a:t>
                      </a:r>
                      <a:endParaRPr lang="ru-RU"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ru-RU" sz="1200" u="none" strike="noStrike">
                          <a:effectLst/>
                        </a:rPr>
                        <a:t>23833</a:t>
                      </a:r>
                      <a:endParaRPr lang="ru-RU"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ru-RU" sz="1200" u="none" strike="noStrike">
                          <a:effectLst/>
                        </a:rPr>
                        <a:t>6</a:t>
                      </a:r>
                      <a:endParaRPr lang="ru-RU"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ru-RU" sz="1200" u="none" strike="noStrike">
                          <a:effectLst/>
                        </a:rPr>
                        <a:t>1433828</a:t>
                      </a:r>
                      <a:endParaRPr lang="ru-RU"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ru-RU" sz="1200" u="none" strike="noStrike">
                          <a:effectLst/>
                        </a:rPr>
                        <a:t>11628</a:t>
                      </a:r>
                      <a:endParaRPr lang="ru-RU"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ru-RU" sz="1200" u="none" strike="noStrike">
                          <a:effectLst/>
                        </a:rPr>
                        <a:t>5</a:t>
                      </a:r>
                      <a:endParaRPr lang="ru-RU"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ru-RU" sz="1200" u="none" strike="noStrike">
                          <a:effectLst/>
                        </a:rPr>
                        <a:t>12196.59</a:t>
                      </a:r>
                      <a:endParaRPr lang="ru-RU"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ru-RU" sz="1200" u="none" strike="noStrike">
                          <a:effectLst/>
                        </a:rPr>
                        <a:t>4</a:t>
                      </a:r>
                      <a:endParaRPr lang="ru-RU" sz="1200" b="0" i="0" u="none" strike="noStrike">
                        <a:solidFill>
                          <a:srgbClr val="000000"/>
                        </a:solidFill>
                        <a:effectLst/>
                        <a:latin typeface="Calibri" panose="020F0502020204030204" pitchFamily="34" charset="0"/>
                      </a:endParaRPr>
                    </a:p>
                  </a:txBody>
                  <a:tcPr marL="10234" marR="10234" marT="10234" marB="0" anchor="ctr"/>
                </a:tc>
                <a:extLst>
                  <a:ext uri="{0D108BD9-81ED-4DB2-BD59-A6C34878D82A}">
                    <a16:rowId xmlns:a16="http://schemas.microsoft.com/office/drawing/2014/main" val="3130128884"/>
                  </a:ext>
                </a:extLst>
              </a:tr>
              <a:tr h="409789">
                <a:tc>
                  <a:txBody>
                    <a:bodyPr/>
                    <a:lstStyle/>
                    <a:p>
                      <a:pPr algn="ctr" fontAlgn="ctr"/>
                      <a:r>
                        <a:rPr lang="en-US" sz="1200" u="none" strike="noStrike">
                          <a:effectLst/>
                        </a:rPr>
                        <a:t>The Bronx</a:t>
                      </a:r>
                      <a:endParaRPr lang="en-US"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ru-RU" sz="1200" u="none" strike="noStrike">
                          <a:effectLst/>
                        </a:rPr>
                        <a:t>109.04</a:t>
                      </a:r>
                      <a:endParaRPr lang="ru-RU"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ru-RU" sz="1200" u="none" strike="noStrike">
                          <a:effectLst/>
                        </a:rPr>
                        <a:t>13.91</a:t>
                      </a:r>
                      <a:endParaRPr lang="ru-RU"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ru-RU" sz="1200" u="none" strike="noStrike">
                          <a:effectLst/>
                        </a:rPr>
                        <a:t>4</a:t>
                      </a:r>
                      <a:endParaRPr lang="ru-RU"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ru-RU" sz="1200" u="none" strike="noStrike">
                          <a:effectLst/>
                        </a:rPr>
                        <a:t>1418207</a:t>
                      </a:r>
                      <a:endParaRPr lang="ru-RU"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ru-RU" sz="1200" u="none" strike="noStrike" dirty="0">
                          <a:effectLst/>
                        </a:rPr>
                        <a:t>43847</a:t>
                      </a:r>
                      <a:endParaRPr lang="ru-RU" sz="1200" b="0" i="0" u="none" strike="noStrike" dirty="0">
                        <a:solidFill>
                          <a:srgbClr val="000000"/>
                        </a:solidFill>
                        <a:effectLst/>
                        <a:latin typeface="Calibri" panose="020F0502020204030204" pitchFamily="34" charset="0"/>
                      </a:endParaRPr>
                    </a:p>
                  </a:txBody>
                  <a:tcPr marL="10234" marR="10234" marT="10234" marB="0" anchor="ctr"/>
                </a:tc>
                <a:tc>
                  <a:txBody>
                    <a:bodyPr/>
                    <a:lstStyle/>
                    <a:p>
                      <a:pPr algn="ctr" fontAlgn="ctr"/>
                      <a:r>
                        <a:rPr lang="ru-RU" sz="1200" u="none" strike="noStrike">
                          <a:effectLst/>
                        </a:rPr>
                        <a:t>4</a:t>
                      </a:r>
                      <a:endParaRPr lang="ru-RU"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ru-RU" sz="1200" u="none" strike="noStrike">
                          <a:effectLst/>
                        </a:rPr>
                        <a:t>13006.00</a:t>
                      </a:r>
                      <a:endParaRPr lang="ru-RU" sz="1200" b="0" i="0" u="none" strike="noStrike">
                        <a:solidFill>
                          <a:srgbClr val="000000"/>
                        </a:solidFill>
                        <a:effectLst/>
                        <a:latin typeface="Calibri" panose="020F0502020204030204" pitchFamily="34" charset="0"/>
                      </a:endParaRPr>
                    </a:p>
                  </a:txBody>
                  <a:tcPr marL="10234" marR="10234" marT="10234" marB="0" anchor="ctr"/>
                </a:tc>
                <a:tc>
                  <a:txBody>
                    <a:bodyPr/>
                    <a:lstStyle/>
                    <a:p>
                      <a:pPr algn="ctr" fontAlgn="ctr"/>
                      <a:r>
                        <a:rPr lang="ru-RU" sz="1200" u="none" strike="noStrike" dirty="0">
                          <a:effectLst/>
                        </a:rPr>
                        <a:t>3</a:t>
                      </a:r>
                      <a:endParaRPr lang="ru-RU" sz="1200" b="0" i="0" u="none" strike="noStrike" dirty="0">
                        <a:solidFill>
                          <a:srgbClr val="000000"/>
                        </a:solidFill>
                        <a:effectLst/>
                        <a:latin typeface="Calibri" panose="020F0502020204030204" pitchFamily="34" charset="0"/>
                      </a:endParaRPr>
                    </a:p>
                  </a:txBody>
                  <a:tcPr marL="10234" marR="10234" marT="10234" marB="0" anchor="ctr"/>
                </a:tc>
                <a:extLst>
                  <a:ext uri="{0D108BD9-81ED-4DB2-BD59-A6C34878D82A}">
                    <a16:rowId xmlns:a16="http://schemas.microsoft.com/office/drawing/2014/main" val="3384767676"/>
                  </a:ext>
                </a:extLst>
              </a:tr>
            </a:tbl>
          </a:graphicData>
        </a:graphic>
      </p:graphicFrame>
    </p:spTree>
    <p:extLst>
      <p:ext uri="{BB962C8B-B14F-4D97-AF65-F5344CB8AC3E}">
        <p14:creationId xmlns:p14="http://schemas.microsoft.com/office/powerpoint/2010/main" val="2960935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араллакс">
  <a:themeElements>
    <a:clrScheme name="Параллакс">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Параллакс">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Параллакс">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0</TotalTime>
  <Words>256</Words>
  <Application>Microsoft Office PowerPoint</Application>
  <PresentationFormat>Широкоэкранный</PresentationFormat>
  <Paragraphs>34</Paragraphs>
  <Slides>5</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5</vt:i4>
      </vt:variant>
    </vt:vector>
  </HeadingPairs>
  <TitlesOfParts>
    <vt:vector size="11" baseType="lpstr">
      <vt:lpstr>Arial</vt:lpstr>
      <vt:lpstr>Bradley Hand ITC</vt:lpstr>
      <vt:lpstr>Calibri</vt:lpstr>
      <vt:lpstr>Corbel</vt:lpstr>
      <vt:lpstr>Helvetica</vt:lpstr>
      <vt:lpstr>Параллакс</vt:lpstr>
      <vt:lpstr>Презентация PowerPoint</vt:lpstr>
      <vt:lpstr>Introduction</vt:lpstr>
      <vt:lpstr>Data</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Pavel Antilevskii</dc:creator>
  <cp:lastModifiedBy>Pavel Antilevskii</cp:lastModifiedBy>
  <cp:revision>1</cp:revision>
  <dcterms:created xsi:type="dcterms:W3CDTF">2020-09-24T12:56:39Z</dcterms:created>
  <dcterms:modified xsi:type="dcterms:W3CDTF">2020-09-24T12:56:51Z</dcterms:modified>
</cp:coreProperties>
</file>