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39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364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Default Extension="png" ContentType="image/png"/>
  <Override PartName="/ppt/tags/tag257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tags/tag271.xml" ContentType="application/vnd.openxmlformats-officedocument.presentationml.tags+xml"/>
  <Override PartName="/ppt/tags/tag282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tags/tag347.xml" ContentType="application/vnd.openxmlformats-officedocument.presentationml.tags+xml"/>
  <Override PartName="/ppt/tags/tag35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tags/tag33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32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tags/tag254.xml" ContentType="application/vnd.openxmlformats-officedocument.presentationml.tags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44.xml" ContentType="application/vnd.openxmlformats-officedocument.presentationml.tags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33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259.xml" ContentType="application/vnd.openxmlformats-officedocument.presentationml.tags+xml"/>
  <Override PartName="/ppt/tags/tag311.xml" ContentType="application/vnd.openxmlformats-officedocument.presentationml.tags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heme/theme4.xml" ContentType="application/vnd.openxmlformats-officedocument.theme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300.xml" ContentType="application/vnd.openxmlformats-officedocument.presentationml.tags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73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338.xml" ContentType="application/vnd.openxmlformats-officedocument.presentationml.tags+xml"/>
  <Override PartName="/ppt/tags/tag349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327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41.xml" ContentType="application/vnd.openxmlformats-officedocument.presentationml.tags+xml"/>
  <Override PartName="/ppt/tags/tag352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78.xml" ContentType="application/vnd.openxmlformats-officedocument.presentationml.tags+xml"/>
  <Override PartName="/ppt/tags/tag330.xml" ContentType="application/vnd.openxmlformats-officedocument.presentationml.tags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35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6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3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329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tags/tag307.xml" ContentType="application/vnd.openxmlformats-officedocument.presentationml.tags+xml"/>
  <Override PartName="/ppt/tags/tag343.xml" ContentType="application/vnd.openxmlformats-officedocument.presentationml.tags+xml"/>
  <Override PartName="/ppt/tags/tag354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heme/theme3.xml" ContentType="application/vnd.openxmlformats-officedocument.theme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35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tags/tag348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337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36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45.xml" ContentType="application/vnd.openxmlformats-officedocument.presentationml.tags+xml"/>
  <Override PartName="/ppt/tags/tag356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30"/>
  </p:notesMasterIdLst>
  <p:handoutMasterIdLst>
    <p:handoutMasterId r:id="rId31"/>
  </p:handoutMasterIdLst>
  <p:sldIdLst>
    <p:sldId id="286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1.xml"/><Relationship Id="rId9" Type="http://schemas.openxmlformats.org/officeDocument/2006/relationships/tags" Target="../tags/tag106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8.xml"/><Relationship Id="rId9" Type="http://schemas.openxmlformats.org/officeDocument/2006/relationships/tags" Target="../tags/tag12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2024/3/30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10" Type="http://schemas.openxmlformats.org/officeDocument/2006/relationships/image" Target="../media/image11.png"/><Relationship Id="rId4" Type="http://schemas.openxmlformats.org/officeDocument/2006/relationships/tags" Target="../tags/tag204.xml"/><Relationship Id="rId9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image" Target="../media/image13.png"/><Relationship Id="rId5" Type="http://schemas.openxmlformats.org/officeDocument/2006/relationships/tags" Target="../tags/tag213.xml"/><Relationship Id="rId10" Type="http://schemas.openxmlformats.org/officeDocument/2006/relationships/image" Target="../media/image12.png"/><Relationship Id="rId4" Type="http://schemas.openxmlformats.org/officeDocument/2006/relationships/tags" Target="../tags/tag212.xml"/><Relationship Id="rId9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slideLayout" Target="../slideLayouts/slideLayout8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17" Type="http://schemas.openxmlformats.org/officeDocument/2006/relationships/image" Target="../media/image17.png"/><Relationship Id="rId2" Type="http://schemas.openxmlformats.org/officeDocument/2006/relationships/tags" Target="../tags/tag218.xml"/><Relationship Id="rId16" Type="http://schemas.openxmlformats.org/officeDocument/2006/relationships/image" Target="../media/image16.png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5" Type="http://schemas.openxmlformats.org/officeDocument/2006/relationships/tags" Target="../tags/tag221.xml"/><Relationship Id="rId15" Type="http://schemas.openxmlformats.org/officeDocument/2006/relationships/image" Target="../media/image15.png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image" Target="../media/image13.png"/><Relationship Id="rId5" Type="http://schemas.openxmlformats.org/officeDocument/2006/relationships/tags" Target="../tags/tag233.xml"/><Relationship Id="rId10" Type="http://schemas.openxmlformats.org/officeDocument/2006/relationships/image" Target="../media/image12.png"/><Relationship Id="rId4" Type="http://schemas.openxmlformats.org/officeDocument/2006/relationships/tags" Target="../tags/tag232.xml"/><Relationship Id="rId9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10" Type="http://schemas.openxmlformats.org/officeDocument/2006/relationships/image" Target="../media/image18.png"/><Relationship Id="rId4" Type="http://schemas.openxmlformats.org/officeDocument/2006/relationships/tags" Target="../tags/tag240.xml"/><Relationship Id="rId9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image" Target="../media/image13.png"/><Relationship Id="rId5" Type="http://schemas.openxmlformats.org/officeDocument/2006/relationships/tags" Target="../tags/tag249.xml"/><Relationship Id="rId10" Type="http://schemas.openxmlformats.org/officeDocument/2006/relationships/image" Target="../media/image12.png"/><Relationship Id="rId4" Type="http://schemas.openxmlformats.org/officeDocument/2006/relationships/tags" Target="../tags/tag248.xml"/><Relationship Id="rId9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13" Type="http://schemas.openxmlformats.org/officeDocument/2006/relationships/image" Target="../media/image19.png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12" Type="http://schemas.openxmlformats.org/officeDocument/2006/relationships/slideLayout" Target="../slideLayouts/slideLayout8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tags" Target="../tags/tag263.xml"/><Relationship Id="rId5" Type="http://schemas.openxmlformats.org/officeDocument/2006/relationships/tags" Target="../tags/tag257.xml"/><Relationship Id="rId10" Type="http://schemas.openxmlformats.org/officeDocument/2006/relationships/tags" Target="../tags/tag262.xml"/><Relationship Id="rId4" Type="http://schemas.openxmlformats.org/officeDocument/2006/relationships/tags" Target="../tags/tag256.xml"/><Relationship Id="rId9" Type="http://schemas.openxmlformats.org/officeDocument/2006/relationships/tags" Target="../tags/tag261.xml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71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image" Target="../media/image13.png"/><Relationship Id="rId5" Type="http://schemas.openxmlformats.org/officeDocument/2006/relationships/tags" Target="../tags/tag268.xml"/><Relationship Id="rId10" Type="http://schemas.openxmlformats.org/officeDocument/2006/relationships/image" Target="../media/image12.png"/><Relationship Id="rId4" Type="http://schemas.openxmlformats.org/officeDocument/2006/relationships/tags" Target="../tags/tag267.xml"/><Relationship Id="rId9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tags" Target="../tags/tag274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image" Target="../media/image24.png"/><Relationship Id="rId5" Type="http://schemas.openxmlformats.org/officeDocument/2006/relationships/tags" Target="../tags/tag276.xml"/><Relationship Id="rId10" Type="http://schemas.openxmlformats.org/officeDocument/2006/relationships/image" Target="../media/image23.png"/><Relationship Id="rId4" Type="http://schemas.openxmlformats.org/officeDocument/2006/relationships/tags" Target="../tags/tag275.xml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../media/image2.png"/><Relationship Id="rId5" Type="http://schemas.openxmlformats.org/officeDocument/2006/relationships/tags" Target="../tags/tag136.xml"/><Relationship Id="rId10" Type="http://schemas.openxmlformats.org/officeDocument/2006/relationships/image" Target="../media/image1.png"/><Relationship Id="rId4" Type="http://schemas.openxmlformats.org/officeDocument/2006/relationships/tags" Target="../tags/tag135.xml"/><Relationship Id="rId9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image" Target="../media/image26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image" Target="../media/image25.png"/><Relationship Id="rId5" Type="http://schemas.openxmlformats.org/officeDocument/2006/relationships/tags" Target="../tags/tag295.xml"/><Relationship Id="rId10" Type="http://schemas.openxmlformats.org/officeDocument/2006/relationships/image" Target="../media/image12.png"/><Relationship Id="rId4" Type="http://schemas.openxmlformats.org/officeDocument/2006/relationships/tags" Target="../tags/tag294.xml"/><Relationship Id="rId9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06.xml"/><Relationship Id="rId3" Type="http://schemas.openxmlformats.org/officeDocument/2006/relationships/tags" Target="../tags/tag301.xml"/><Relationship Id="rId7" Type="http://schemas.openxmlformats.org/officeDocument/2006/relationships/tags" Target="../tags/tag305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11" Type="http://schemas.openxmlformats.org/officeDocument/2006/relationships/image" Target="../media/image27.png"/><Relationship Id="rId5" Type="http://schemas.openxmlformats.org/officeDocument/2006/relationships/tags" Target="../tags/tag303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302.xml"/><Relationship Id="rId9" Type="http://schemas.openxmlformats.org/officeDocument/2006/relationships/tags" Target="../tags/tag30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3" Type="http://schemas.openxmlformats.org/officeDocument/2006/relationships/tags" Target="../tags/tag310.xml"/><Relationship Id="rId7" Type="http://schemas.openxmlformats.org/officeDocument/2006/relationships/tags" Target="../tags/tag314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11" Type="http://schemas.openxmlformats.org/officeDocument/2006/relationships/image" Target="../media/image29.png"/><Relationship Id="rId5" Type="http://schemas.openxmlformats.org/officeDocument/2006/relationships/tags" Target="../tags/tag312.xml"/><Relationship Id="rId10" Type="http://schemas.openxmlformats.org/officeDocument/2006/relationships/image" Target="../media/image28.png"/><Relationship Id="rId4" Type="http://schemas.openxmlformats.org/officeDocument/2006/relationships/tags" Target="../tags/tag311.xml"/><Relationship Id="rId9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3" Type="http://schemas.openxmlformats.org/officeDocument/2006/relationships/tags" Target="../tags/tag318.xml"/><Relationship Id="rId7" Type="http://schemas.openxmlformats.org/officeDocument/2006/relationships/tags" Target="../tags/tag322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11" Type="http://schemas.openxmlformats.org/officeDocument/2006/relationships/image" Target="../media/image29.png"/><Relationship Id="rId5" Type="http://schemas.openxmlformats.org/officeDocument/2006/relationships/tags" Target="../tags/tag320.xml"/><Relationship Id="rId10" Type="http://schemas.openxmlformats.org/officeDocument/2006/relationships/image" Target="../media/image30.png"/><Relationship Id="rId4" Type="http://schemas.openxmlformats.org/officeDocument/2006/relationships/tags" Target="../tags/tag319.xml"/><Relationship Id="rId9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31.xml"/><Relationship Id="rId13" Type="http://schemas.openxmlformats.org/officeDocument/2006/relationships/tags" Target="../tags/tag336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326.xml"/><Relationship Id="rId7" Type="http://schemas.openxmlformats.org/officeDocument/2006/relationships/tags" Target="../tags/tag330.xml"/><Relationship Id="rId12" Type="http://schemas.openxmlformats.org/officeDocument/2006/relationships/tags" Target="../tags/tag335.xml"/><Relationship Id="rId17" Type="http://schemas.openxmlformats.org/officeDocument/2006/relationships/tags" Target="../tags/tag340.xml"/><Relationship Id="rId2" Type="http://schemas.openxmlformats.org/officeDocument/2006/relationships/tags" Target="../tags/tag325.xml"/><Relationship Id="rId16" Type="http://schemas.openxmlformats.org/officeDocument/2006/relationships/tags" Target="../tags/tag339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11" Type="http://schemas.openxmlformats.org/officeDocument/2006/relationships/tags" Target="../tags/tag334.xml"/><Relationship Id="rId5" Type="http://schemas.openxmlformats.org/officeDocument/2006/relationships/tags" Target="../tags/tag328.xml"/><Relationship Id="rId15" Type="http://schemas.openxmlformats.org/officeDocument/2006/relationships/tags" Target="../tags/tag338.xml"/><Relationship Id="rId10" Type="http://schemas.openxmlformats.org/officeDocument/2006/relationships/tags" Target="../tags/tag333.xml"/><Relationship Id="rId4" Type="http://schemas.openxmlformats.org/officeDocument/2006/relationships/tags" Target="../tags/tag327.xml"/><Relationship Id="rId9" Type="http://schemas.openxmlformats.org/officeDocument/2006/relationships/tags" Target="../tags/tag332.xml"/><Relationship Id="rId14" Type="http://schemas.openxmlformats.org/officeDocument/2006/relationships/tags" Target="../tags/tag33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48.xml"/><Relationship Id="rId3" Type="http://schemas.openxmlformats.org/officeDocument/2006/relationships/tags" Target="../tags/tag343.xml"/><Relationship Id="rId7" Type="http://schemas.openxmlformats.org/officeDocument/2006/relationships/tags" Target="../tags/tag347.xml"/><Relationship Id="rId12" Type="http://schemas.openxmlformats.org/officeDocument/2006/relationships/image" Target="../media/image26.png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tags" Target="../tags/tag346.xml"/><Relationship Id="rId11" Type="http://schemas.openxmlformats.org/officeDocument/2006/relationships/image" Target="../media/image12.png"/><Relationship Id="rId5" Type="http://schemas.openxmlformats.org/officeDocument/2006/relationships/tags" Target="../tags/tag345.xml"/><Relationship Id="rId10" Type="http://schemas.openxmlformats.org/officeDocument/2006/relationships/image" Target="../media/image25.png"/><Relationship Id="rId4" Type="http://schemas.openxmlformats.org/officeDocument/2006/relationships/tags" Target="../tags/tag344.xml"/><Relationship Id="rId9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51.xml"/><Relationship Id="rId7" Type="http://schemas.openxmlformats.org/officeDocument/2006/relationships/image" Target="../media/image31.png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53.xml"/><Relationship Id="rId4" Type="http://schemas.openxmlformats.org/officeDocument/2006/relationships/tags" Target="../tags/tag35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61.xml"/><Relationship Id="rId13" Type="http://schemas.openxmlformats.org/officeDocument/2006/relationships/tags" Target="../tags/tag366.xml"/><Relationship Id="rId3" Type="http://schemas.openxmlformats.org/officeDocument/2006/relationships/tags" Target="../tags/tag356.xml"/><Relationship Id="rId7" Type="http://schemas.openxmlformats.org/officeDocument/2006/relationships/tags" Target="../tags/tag360.xml"/><Relationship Id="rId12" Type="http://schemas.openxmlformats.org/officeDocument/2006/relationships/tags" Target="../tags/tag365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tags" Target="../tags/tag359.xml"/><Relationship Id="rId11" Type="http://schemas.openxmlformats.org/officeDocument/2006/relationships/tags" Target="../tags/tag364.xml"/><Relationship Id="rId5" Type="http://schemas.openxmlformats.org/officeDocument/2006/relationships/tags" Target="../tags/tag358.xml"/><Relationship Id="rId10" Type="http://schemas.openxmlformats.org/officeDocument/2006/relationships/tags" Target="../tags/tag363.xml"/><Relationship Id="rId4" Type="http://schemas.openxmlformats.org/officeDocument/2006/relationships/tags" Target="../tags/tag357.xml"/><Relationship Id="rId9" Type="http://schemas.openxmlformats.org/officeDocument/2006/relationships/tags" Target="../tags/tag362.xml"/><Relationship Id="rId14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image" Target="../media/image5.png"/><Relationship Id="rId5" Type="http://schemas.openxmlformats.org/officeDocument/2006/relationships/tags" Target="../tags/tag151.xml"/><Relationship Id="rId10" Type="http://schemas.openxmlformats.org/officeDocument/2006/relationships/image" Target="../media/image4.png"/><Relationship Id="rId4" Type="http://schemas.openxmlformats.org/officeDocument/2006/relationships/tags" Target="../tags/tag150.xml"/><Relationship Id="rId9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9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image" Target="../media/image6.png"/><Relationship Id="rId2" Type="http://schemas.openxmlformats.org/officeDocument/2006/relationships/tags" Target="../tags/tag164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80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10" Type="http://schemas.openxmlformats.org/officeDocument/2006/relationships/image" Target="../media/image9.png"/><Relationship Id="rId4" Type="http://schemas.openxmlformats.org/officeDocument/2006/relationships/tags" Target="../tags/tag18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image" Target="../media/image10.png"/><Relationship Id="rId5" Type="http://schemas.openxmlformats.org/officeDocument/2006/relationships/tags" Target="../tags/tag188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image" Target="../media/image5.png"/><Relationship Id="rId5" Type="http://schemas.openxmlformats.org/officeDocument/2006/relationships/tags" Target="../tags/tag197.xml"/><Relationship Id="rId10" Type="http://schemas.openxmlformats.org/officeDocument/2006/relationships/image" Target="../media/image4.png"/><Relationship Id="rId4" Type="http://schemas.openxmlformats.org/officeDocument/2006/relationships/tags" Target="../tags/tag196.xml"/><Relationship Id="rId9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23724" y="2194697"/>
            <a:ext cx="9144000" cy="1896745"/>
          </a:xfrm>
          <a:prstGeom prst="rect">
            <a:avLst/>
          </a:prstGeom>
        </p:spPr>
        <p:txBody>
          <a:bodyPr vert="horz" lIns="91440" tIns="45720" rIns="9144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600" b="1" u="none" strike="noStrike" kern="1200" cap="none" spc="6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marL="0" lvl="0" algn="r" rtl="0" eaLnBrk="0">
              <a:lnSpc>
                <a:spcPct val="92000"/>
              </a:lnSpc>
              <a:buNone/>
            </a:pPr>
            <a:r>
              <a:rPr lang="en-US" altLang="en-US" sz="6600" dirty="0">
                <a:solidFill>
                  <a:schemeClr val="accent1"/>
                </a:solidFill>
              </a:rPr>
              <a:t>Vue 核心技术与实战</a:t>
            </a:r>
          </a:p>
          <a:p>
            <a:pPr marL="0" lvl="0" algn="l" rtl="0" eaLnBrk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66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06" name="table 306"/>
          <p:cNvGraphicFramePr>
            <a:graphicFrameLocks noGrp="1"/>
          </p:cNvGraphicFramePr>
          <p:nvPr/>
        </p:nvGraphicFramePr>
        <p:xfrm>
          <a:off x="6925056" y="2092452"/>
          <a:ext cx="2661919" cy="3884295"/>
        </p:xfrm>
        <a:graphic>
          <a:graphicData uri="http://schemas.openxmlformats.org/drawingml/2006/table">
            <a:tbl>
              <a:tblPr/>
              <a:tblGrid>
                <a:gridCol w="2661919"/>
              </a:tblGrid>
              <a:tr h="38842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9191"/>
                    </a:solidFill>
                  </a:tcPr>
                </a:tc>
              </a:tr>
            </a:tbl>
          </a:graphicData>
        </a:graphic>
      </p:graphicFrame>
      <p:pic>
        <p:nvPicPr>
          <p:cNvPr id="308" name="picture 30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6963156" y="2130552"/>
            <a:ext cx="2548128" cy="3808476"/>
          </a:xfrm>
          <a:prstGeom prst="rect">
            <a:avLst/>
          </a:prstGeom>
        </p:spPr>
      </p:pic>
      <p:sp>
        <p:nvSpPr>
          <p:cNvPr id="310" name="textbox 310"/>
          <p:cNvSpPr/>
          <p:nvPr/>
        </p:nvSpPr>
        <p:spPr>
          <a:xfrm>
            <a:off x="791365" y="1112977"/>
            <a:ext cx="7160259" cy="8610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20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v-model 应用于</a:t>
            </a:r>
            <a:r>
              <a:rPr sz="20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其他表单元素</a:t>
            </a:r>
            <a:endParaRPr lang="en-US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81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7000"/>
              </a:lnSpc>
            </a:pPr>
            <a:endParaRPr lang="en-US" altLang="en-US" sz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9210" algn="l" rtl="0" eaLnBrk="0">
              <a:lnSpc>
                <a:spcPct val="97000"/>
              </a:lnSpc>
              <a:spcBef>
                <a:spcPts val="0"/>
              </a:spcBef>
            </a:pPr>
            <a:r>
              <a:rPr sz="1500" kern="0" spc="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常见的表单元素都可以</a:t>
            </a: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 v-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</a:t>
            </a: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绑定关联  →</a:t>
            </a:r>
            <a:r>
              <a:rPr sz="1500" kern="0" spc="4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快速 获取 或 设置 表单元素的值</a:t>
            </a:r>
            <a:endParaRPr lang="en-US" altLang="en-US" sz="1500" kern="0" spc="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2" name="textbox 312"/>
          <p:cNvSpPr/>
          <p:nvPr>
            <p:custDataLst>
              <p:tags r:id="rId4"/>
            </p:custDataLst>
          </p:nvPr>
        </p:nvSpPr>
        <p:spPr>
          <a:xfrm>
            <a:off x="796740" y="2754807"/>
            <a:ext cx="2207260" cy="20713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35" algn="l" rtl="0" eaLnBrk="0">
              <a:lnSpc>
                <a:spcPct val="88000"/>
              </a:lnSpc>
            </a:pPr>
            <a:r>
              <a:rPr sz="1500" kern="0" spc="9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输入框 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</a:t>
            </a:r>
            <a:r>
              <a:rPr sz="1500" kern="0" spc="9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35" algn="l" rtl="0" eaLnBrk="0">
              <a:lnSpc>
                <a:spcPct val="98000"/>
              </a:lnSpc>
              <a:spcBef>
                <a:spcPts val="1290"/>
              </a:spcBef>
            </a:pPr>
            <a:r>
              <a:rPr sz="1500" kern="0" spc="19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文本域</a:t>
            </a:r>
            <a:r>
              <a:rPr sz="1500" kern="0" spc="4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textarea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  <a:spcBef>
                <a:spcPts val="1120"/>
              </a:spcBef>
            </a:pPr>
            <a:r>
              <a:rPr sz="1500" kern="0" spc="1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复选框 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</a:t>
            </a:r>
            <a:r>
              <a:rPr sz="1500" kern="0" spc="1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checkbox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780" algn="l" rtl="0" eaLnBrk="0">
              <a:lnSpc>
                <a:spcPts val="2880"/>
              </a:lnSpc>
              <a:spcBef>
                <a:spcPts val="15"/>
              </a:spcBef>
            </a:pPr>
            <a:r>
              <a:rPr sz="1500" kern="0" spc="1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单选框 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</a:t>
            </a:r>
            <a:r>
              <a:rPr sz="1500" kern="0" spc="1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radio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" algn="l" rtl="0" eaLnBrk="0">
              <a:lnSpc>
                <a:spcPct val="97000"/>
              </a:lnSpc>
              <a:spcBef>
                <a:spcPts val="1285"/>
              </a:spcBef>
            </a:pPr>
            <a:r>
              <a:rPr sz="1500" kern="0" spc="8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下拉菜单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4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5000"/>
              </a:lnSpc>
            </a:pPr>
            <a:endParaRPr lang="en-US" altLang="en-US" sz="3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" algn="l" rtl="0" eaLnBrk="0">
              <a:lnSpc>
                <a:spcPts val="540"/>
              </a:lnSpc>
              <a:spcBef>
                <a:spcPts val="0"/>
              </a:spcBef>
            </a:pPr>
            <a:r>
              <a:rPr sz="1500" kern="0" spc="6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en-US" sz="1500" kern="0" spc="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6" name="textbox 316"/>
          <p:cNvSpPr/>
          <p:nvPr>
            <p:custDataLst>
              <p:tags r:id="rId5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318" name="textbox 318"/>
          <p:cNvSpPr/>
          <p:nvPr>
            <p:custDataLst>
              <p:tags r:id="rId6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320" name="textbox 320"/>
          <p:cNvSpPr/>
          <p:nvPr>
            <p:custDataLst>
              <p:tags r:id="rId7"/>
            </p:custDataLst>
          </p:nvPr>
        </p:nvSpPr>
        <p:spPr>
          <a:xfrm>
            <a:off x="3258549" y="2752648"/>
            <a:ext cx="1160780" cy="17322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ts val="1935"/>
              </a:lnSpc>
            </a:pPr>
            <a:r>
              <a:rPr sz="1500" kern="0" spc="29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1500" kern="0" spc="1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ts val="1935"/>
              </a:lnSpc>
              <a:spcBef>
                <a:spcPts val="1020"/>
              </a:spcBef>
            </a:pPr>
            <a:r>
              <a:rPr sz="1500" kern="0" spc="29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1500" kern="0" spc="1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9000"/>
              </a:lnSpc>
              <a:spcBef>
                <a:spcPts val="875"/>
              </a:spcBef>
            </a:pPr>
            <a:r>
              <a:rPr sz="1500" kern="0" spc="19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1500" kern="0" spc="2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checked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168000"/>
              </a:lnSpc>
              <a:spcBef>
                <a:spcPts val="15"/>
              </a:spcBef>
            </a:pPr>
            <a:r>
              <a:rPr sz="1500" kern="0" spc="19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1500" kern="0" spc="2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checked </a:t>
            </a:r>
            <a:r>
              <a:rPr sz="1500" kern="0" spc="29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1500" kern="0" spc="1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</a:t>
            </a:r>
            <a:endParaRPr lang="en-US" altLang="en-US" sz="1500" kern="0" spc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4" name="textbox 324"/>
          <p:cNvSpPr/>
          <p:nvPr>
            <p:custDataLst>
              <p:tags r:id="rId8"/>
            </p:custDataLst>
          </p:nvPr>
        </p:nvSpPr>
        <p:spPr>
          <a:xfrm>
            <a:off x="811323" y="2106853"/>
            <a:ext cx="4613275" cy="247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它会根据 控件类型</a:t>
            </a:r>
            <a:r>
              <a:rPr sz="1500" kern="0" spc="3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自动选取 正确的方法 来更新元素</a:t>
            </a:r>
            <a:endParaRPr lang="en-US" altLang="en-US" sz="1500" kern="0" spc="4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2" name="textbox 332"/>
          <p:cNvSpPr/>
          <p:nvPr/>
        </p:nvSpPr>
        <p:spPr>
          <a:xfrm>
            <a:off x="4853711" y="1886788"/>
            <a:ext cx="6126479" cy="3604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92000"/>
              </a:lnSpc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指令修饰符 / v-bind对于样式操作的增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 / v-model应用于其他表单元素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3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 计算属</a:t>
            </a:r>
            <a:r>
              <a:rPr sz="1800" kern="0" spc="-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6090" algn="l" rtl="0" eaLnBrk="0">
              <a:lnSpc>
                <a:spcPct val="92000"/>
              </a:lnSpc>
              <a:spcBef>
                <a:spcPts val="425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计算属性 vs 方法  / 完整写法 / 成绩案例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4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 侦听器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algn="l" rtl="0" eaLnBrk="0">
              <a:lnSpc>
                <a:spcPct val="93000"/>
              </a:lnSpc>
              <a:spcBef>
                <a:spcPts val="420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完整写法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7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  <a:spcBef>
                <a:spcPts val="545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综合案例：水果购物车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lang="en-US" altLang="en-US" sz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1010" algn="l" rtl="0" eaLnBrk="0">
              <a:lnSpc>
                <a:spcPct val="91000"/>
              </a:lnSpc>
              <a:spcBef>
                <a:spcPts val="5"/>
              </a:spcBef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渲染 / 删除 / 修改数量 /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全选反选 / 统计总价 / 持久化</a:t>
            </a:r>
            <a:endParaRPr lang="en-US" altLang="en-US" sz="1400" kern="0" spc="-2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34" name="picture 3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866411" y="4755972"/>
            <a:ext cx="206197" cy="189509"/>
          </a:xfrm>
          <a:prstGeom prst="rect">
            <a:avLst/>
          </a:prstGeom>
        </p:spPr>
      </p:pic>
      <p:pic>
        <p:nvPicPr>
          <p:cNvPr id="336" name="picture 3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866411" y="3682822"/>
            <a:ext cx="206197" cy="189509"/>
          </a:xfrm>
          <a:prstGeom prst="rect">
            <a:avLst/>
          </a:prstGeom>
        </p:spPr>
      </p:pic>
      <p:pic>
        <p:nvPicPr>
          <p:cNvPr id="338" name="picture 3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866411" y="2475560"/>
            <a:ext cx="206197" cy="189509"/>
          </a:xfrm>
          <a:prstGeom prst="rect">
            <a:avLst/>
          </a:prstGeom>
        </p:spPr>
      </p:pic>
      <p:sp>
        <p:nvSpPr>
          <p:cNvPr id="342" name="textbox 342"/>
          <p:cNvSpPr/>
          <p:nvPr>
            <p:custDataLst>
              <p:tags r:id="rId4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344" name="textbox 344"/>
          <p:cNvSpPr/>
          <p:nvPr>
            <p:custDataLst>
              <p:tags r:id="rId5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346" name="textbox 346"/>
          <p:cNvSpPr/>
          <p:nvPr>
            <p:custDataLst>
              <p:tags r:id="rId6"/>
            </p:custDataLst>
          </p:nvPr>
        </p:nvSpPr>
        <p:spPr>
          <a:xfrm>
            <a:off x="2183383" y="2402331"/>
            <a:ext cx="1668779" cy="10179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algn="l" rtl="0" eaLnBrk="0">
              <a:lnSpc>
                <a:spcPct val="94000"/>
              </a:lnSpc>
              <a:tabLst>
                <a:tab pos="685800" algn="l"/>
              </a:tabLst>
            </a:pPr>
            <a:r>
              <a:rPr sz="41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4100" b="1" kern="0" spc="-5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</a:t>
            </a:r>
            <a:r>
              <a:rPr sz="4100" b="1" kern="0" spc="-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</a:t>
            </a:r>
            <a:endParaRPr lang="en-US" altLang="en-US" sz="4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4000"/>
              </a:lnSpc>
            </a:pPr>
            <a:endParaRPr lang="en-US" altLang="en-US" sz="6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3675" algn="l" rtl="0" eaLnBrk="0">
              <a:lnSpc>
                <a:spcPct val="82000"/>
              </a:lnSpc>
              <a:spcBef>
                <a:spcPts val="5"/>
              </a:spcBef>
            </a:pPr>
            <a:r>
              <a:rPr sz="2400" kern="0" spc="-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lang="en-US" altLang="en-US" sz="2400" kern="0" spc="-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2" name="textbox 352"/>
          <p:cNvSpPr/>
          <p:nvPr>
            <p:custDataLst>
              <p:tags r:id="rId7"/>
            </p:custDataLst>
          </p:nvPr>
        </p:nvSpPr>
        <p:spPr>
          <a:xfrm>
            <a:off x="4853711" y="1240155"/>
            <a:ext cx="1365250" cy="276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tabLst>
                <a:tab pos="218440" algn="l"/>
              </a:tabLst>
            </a:pPr>
            <a:r>
              <a:rPr sz="18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指令补充</a:t>
            </a:r>
            <a:endParaRPr lang="en-US" altLang="en-US" sz="1800" kern="0" spc="-4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2" name="rect"/>
          <p:cNvSpPr/>
          <p:nvPr>
            <p:custDataLst>
              <p:tags r:id="rId8"/>
            </p:custDataLst>
          </p:nvPr>
        </p:nvSpPr>
        <p:spPr>
          <a:xfrm>
            <a:off x="4402645" y="2336291"/>
            <a:ext cx="9525" cy="1062228"/>
          </a:xfrm>
          <a:prstGeom prst="rect">
            <a:avLst/>
          </a:prstGeom>
          <a:solidFill>
            <a:schemeClr val="accent4">
              <a:alpha val="10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64" name="picture 36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760781" y="3634011"/>
            <a:ext cx="3190644" cy="2535766"/>
          </a:xfrm>
          <a:prstGeom prst="rect">
            <a:avLst/>
          </a:prstGeom>
        </p:spPr>
      </p:pic>
      <p:sp>
        <p:nvSpPr>
          <p:cNvPr id="366" name="textbox 366"/>
          <p:cNvSpPr/>
          <p:nvPr/>
        </p:nvSpPr>
        <p:spPr>
          <a:xfrm>
            <a:off x="805108" y="1112723"/>
            <a:ext cx="7065009" cy="11576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2000" kern="0" spc="-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计算属性</a:t>
            </a:r>
            <a:endParaRPr lang="en-US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89000"/>
              </a:lnSpc>
              <a:spcBef>
                <a:spcPts val="460"/>
              </a:spcBef>
            </a:pPr>
            <a:r>
              <a:rPr sz="1500" b="1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概念：</a:t>
            </a:r>
            <a:r>
              <a:rPr sz="1500" b="1" kern="0" spc="3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基于现有的数据，计算出来的新属性</a:t>
            </a:r>
            <a:r>
              <a:rPr sz="1500" kern="0" spc="-2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依赖的数据变化，</a:t>
            </a:r>
            <a:r>
              <a:rPr sz="1500" kern="0" spc="2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自动重新计算</a:t>
            </a:r>
            <a:r>
              <a:rPr sz="15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8735" algn="l" rtl="0" eaLnBrk="0">
              <a:lnSpc>
                <a:spcPts val="3050"/>
              </a:lnSpc>
            </a:pPr>
            <a:r>
              <a:rPr sz="1400" b="1" kern="0" spc="-1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endParaRPr lang="en-US" altLang="en-US" sz="1400" b="1" kern="0" spc="-11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68" name="picture 36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2987909" y="6150476"/>
            <a:ext cx="4738858" cy="344558"/>
          </a:xfrm>
          <a:prstGeom prst="rect">
            <a:avLst/>
          </a:prstGeom>
        </p:spPr>
      </p:pic>
      <p:pic>
        <p:nvPicPr>
          <p:cNvPr id="370" name="picture 37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3001391" y="6127241"/>
            <a:ext cx="4724526" cy="334708"/>
          </a:xfrm>
          <a:prstGeom prst="rect">
            <a:avLst/>
          </a:prstGeom>
        </p:spPr>
      </p:pic>
      <p:sp>
        <p:nvSpPr>
          <p:cNvPr id="372" name="rect"/>
          <p:cNvSpPr/>
          <p:nvPr>
            <p:custDataLst>
              <p:tags r:id="rId4"/>
            </p:custDataLst>
          </p:nvPr>
        </p:nvSpPr>
        <p:spPr>
          <a:xfrm>
            <a:off x="6505575" y="4563745"/>
            <a:ext cx="3937000" cy="1559560"/>
          </a:xfrm>
          <a:prstGeom prst="rect">
            <a:avLst/>
          </a:prstGeom>
          <a:solidFill>
            <a:srgbClr val="000000">
              <a:alpha val="38431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4" name="rect"/>
          <p:cNvSpPr/>
          <p:nvPr>
            <p:custDataLst>
              <p:tags r:id="rId5"/>
            </p:custDataLst>
          </p:nvPr>
        </p:nvSpPr>
        <p:spPr>
          <a:xfrm>
            <a:off x="6493510" y="4552315"/>
            <a:ext cx="3910330" cy="1532890"/>
          </a:xfrm>
          <a:prstGeom prst="rect">
            <a:avLst/>
          </a:prstGeom>
          <a:solidFill>
            <a:schemeClr val="accent3">
              <a:alpha val="100000"/>
              <a:lumMod val="40000"/>
              <a:lumOff val="6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6" name="textbox 376"/>
          <p:cNvSpPr/>
          <p:nvPr>
            <p:custDataLst>
              <p:tags r:id="rId6"/>
            </p:custDataLst>
          </p:nvPr>
        </p:nvSpPr>
        <p:spPr>
          <a:xfrm>
            <a:off x="6661150" y="4696460"/>
            <a:ext cx="2718435" cy="12782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1400" kern="0" spc="-2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computed:</a:t>
            </a:r>
            <a:r>
              <a:rPr sz="1400" kern="0" spc="17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4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1295" algn="l" rtl="0" eaLnBrk="0">
              <a:lnSpc>
                <a:spcPct val="96000"/>
              </a:lnSpc>
              <a:spcBef>
                <a:spcPts val="85"/>
              </a:spcBef>
            </a:pPr>
            <a:r>
              <a:rPr sz="1400" kern="0" spc="-4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计算属性名</a:t>
            </a:r>
            <a:r>
              <a:rPr sz="1400" kern="0" spc="33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4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sz="1400" kern="0" spc="11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4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4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8940" indent="-10795" algn="l" rtl="0" eaLnBrk="0">
              <a:lnSpc>
                <a:spcPct val="103000"/>
              </a:lnSpc>
              <a:spcBef>
                <a:spcPts val="70"/>
              </a:spcBef>
            </a:pPr>
            <a:r>
              <a:rPr sz="1400" kern="0" spc="-1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基于现有数据，编写求值逻辑</a:t>
            </a:r>
            <a:r>
              <a:rPr sz="1400" kern="0" spc="7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 结果</a:t>
            </a:r>
            <a:endParaRPr lang="en-US" altLang="en-US" sz="14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265" algn="l" rtl="0" eaLnBrk="0">
              <a:lnSpc>
                <a:spcPct val="84000"/>
              </a:lnSpc>
              <a:spcBef>
                <a:spcPts val="25"/>
              </a:spcBef>
            </a:pPr>
            <a:r>
              <a:rPr sz="1400" kern="0" spc="-2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4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8415" algn="l" rtl="0" eaLnBrk="0">
              <a:lnSpc>
                <a:spcPts val="1735"/>
              </a:lnSpc>
            </a:pPr>
            <a:r>
              <a:rPr sz="1400" kern="0" spc="-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},</a:t>
            </a:r>
            <a:endParaRPr lang="en-US" altLang="en-US" sz="1400" kern="0" spc="-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78" name="picture 37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95565" y="5732780"/>
            <a:ext cx="59055" cy="756920"/>
          </a:xfrm>
          <a:prstGeom prst="rect">
            <a:avLst/>
          </a:prstGeom>
        </p:spPr>
      </p:pic>
      <p:sp>
        <p:nvSpPr>
          <p:cNvPr id="380" name="rect"/>
          <p:cNvSpPr/>
          <p:nvPr>
            <p:custDataLst>
              <p:tags r:id="rId7"/>
            </p:custDataLst>
          </p:nvPr>
        </p:nvSpPr>
        <p:spPr>
          <a:xfrm>
            <a:off x="6495415" y="2546350"/>
            <a:ext cx="3937000" cy="1797050"/>
          </a:xfrm>
          <a:prstGeom prst="rect">
            <a:avLst/>
          </a:prstGeom>
          <a:solidFill>
            <a:srgbClr val="000000">
              <a:alpha val="38823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2" name="rect"/>
          <p:cNvSpPr/>
          <p:nvPr>
            <p:custDataLst>
              <p:tags r:id="rId8"/>
            </p:custDataLst>
          </p:nvPr>
        </p:nvSpPr>
        <p:spPr>
          <a:xfrm>
            <a:off x="6483350" y="2534285"/>
            <a:ext cx="3910330" cy="1771015"/>
          </a:xfrm>
          <a:prstGeom prst="rect">
            <a:avLst/>
          </a:prstGeom>
          <a:solidFill>
            <a:schemeClr val="accent3">
              <a:alpha val="100000"/>
              <a:lumMod val="40000"/>
              <a:lumOff val="6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4" name="textbox 384"/>
          <p:cNvSpPr/>
          <p:nvPr>
            <p:custDataLst>
              <p:tags r:id="rId9"/>
            </p:custDataLst>
          </p:nvPr>
        </p:nvSpPr>
        <p:spPr>
          <a:xfrm>
            <a:off x="6658610" y="2690495"/>
            <a:ext cx="3520440" cy="14916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1400" kern="0" spc="-2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data:</a:t>
            </a:r>
            <a:r>
              <a:rPr sz="1400" kern="0" spc="13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4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4630" algn="l" rtl="0" eaLnBrk="0">
              <a:lnSpc>
                <a:spcPct val="87000"/>
              </a:lnSpc>
              <a:spcBef>
                <a:spcPts val="220"/>
              </a:spcBef>
            </a:pPr>
            <a:r>
              <a:rPr sz="1400" kern="0" spc="-3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list:</a:t>
            </a:r>
            <a:r>
              <a:rPr sz="1400" kern="0" spc="27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3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endParaRPr lang="en-US" altLang="en-US" sz="14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10210" algn="l" rtl="0" eaLnBrk="0">
              <a:lnSpc>
                <a:spcPct val="99000"/>
              </a:lnSpc>
              <a:spcBef>
                <a:spcPts val="75"/>
              </a:spcBef>
            </a:pPr>
            <a:r>
              <a:rPr sz="1400" kern="0" spc="-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 id:</a:t>
            </a:r>
            <a:r>
              <a:rPr sz="1400" kern="0" spc="8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1,</a:t>
            </a:r>
            <a:r>
              <a:rPr sz="1400" kern="0" spc="11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name:</a:t>
            </a:r>
            <a:r>
              <a:rPr sz="1400" kern="0" spc="31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篮球</a:t>
            </a:r>
            <a:r>
              <a:rPr sz="1400" kern="0" spc="-38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',</a:t>
            </a:r>
            <a:r>
              <a:rPr sz="1400" kern="0" spc="11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num:</a:t>
            </a:r>
            <a:r>
              <a:rPr sz="1400" kern="0" spc="9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1400" kern="0" spc="1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},</a:t>
            </a:r>
            <a:r>
              <a:rPr sz="1400" kern="0" spc="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 id:</a:t>
            </a:r>
            <a:r>
              <a:rPr sz="1400" kern="0" spc="9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sz="1400" kern="0" spc="11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sz="1400" kern="0" spc="31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'玩具</a:t>
            </a:r>
            <a:r>
              <a:rPr sz="1400" kern="0" spc="-38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',</a:t>
            </a:r>
            <a:r>
              <a:rPr sz="1400" kern="0" spc="11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num:</a:t>
            </a:r>
            <a:r>
              <a:rPr sz="1400" kern="0" spc="1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1400" kern="0" spc="1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},</a:t>
            </a:r>
            <a:r>
              <a:rPr sz="1400" kern="0" spc="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 id:</a:t>
            </a:r>
            <a:r>
              <a:rPr sz="1400" kern="0" spc="18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3,</a:t>
            </a:r>
            <a:r>
              <a:rPr sz="1400" kern="0" spc="11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name:</a:t>
            </a:r>
            <a:r>
              <a:rPr sz="1400" kern="0" spc="31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'铅笔</a:t>
            </a:r>
            <a:r>
              <a:rPr sz="1400" kern="0" spc="-38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',</a:t>
            </a:r>
            <a:r>
              <a:rPr sz="1400" kern="0" spc="11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num:</a:t>
            </a:r>
            <a:r>
              <a:rPr sz="1400" kern="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1400" kern="0" spc="1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},</a:t>
            </a:r>
            <a:endParaRPr lang="en-US" altLang="en-US" sz="14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4790" algn="l" rtl="0" eaLnBrk="0">
              <a:lnSpc>
                <a:spcPct val="84000"/>
              </a:lnSpc>
              <a:spcBef>
                <a:spcPts val="190"/>
              </a:spcBef>
            </a:pPr>
            <a:r>
              <a:rPr sz="1400" kern="0" spc="-2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en-US" altLang="en-US" sz="14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" algn="l" rtl="0" eaLnBrk="0">
              <a:lnSpc>
                <a:spcPts val="1735"/>
              </a:lnSpc>
            </a:pPr>
            <a:r>
              <a:rPr sz="1400" kern="0" spc="-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},</a:t>
            </a:r>
            <a:endParaRPr lang="en-US" altLang="en-US" sz="1400" kern="0" spc="-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6" name="textbox 386"/>
          <p:cNvSpPr/>
          <p:nvPr>
            <p:custDataLst>
              <p:tags r:id="rId10"/>
            </p:custDataLst>
          </p:nvPr>
        </p:nvSpPr>
        <p:spPr>
          <a:xfrm>
            <a:off x="826700" y="2456738"/>
            <a:ext cx="5351145" cy="10839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 声明在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</a:t>
            </a: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配置项中，</a:t>
            </a:r>
            <a:r>
              <a:rPr sz="1500" kern="0" spc="28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一个计算属性对应一个函数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3435"/>
              </a:lnSpc>
              <a:spcBef>
                <a:spcPts val="15"/>
              </a:spcBef>
            </a:pPr>
            <a:r>
              <a:rPr sz="1500" kern="0" spc="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 使用起来和普通属性一样使用  {{ 计算属性名</a:t>
            </a:r>
            <a:r>
              <a:rPr sz="1500" kern="0" spc="1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8000"/>
              </a:lnSpc>
            </a:pPr>
            <a:endParaRPr lang="en-US" altLang="en-US" sz="1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5240" algn="l" rtl="0" eaLnBrk="0">
              <a:lnSpc>
                <a:spcPct val="97000"/>
              </a:lnSpc>
              <a:spcBef>
                <a:spcPts val="0"/>
              </a:spcBef>
            </a:pPr>
            <a:r>
              <a:rPr sz="1500" kern="0" spc="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计算属性 → 可以将一段 求值的代码 进行封装</a:t>
            </a:r>
            <a:endParaRPr lang="en-US" altLang="en-US" sz="1500" kern="0" spc="5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0" name="textbox 390"/>
          <p:cNvSpPr/>
          <p:nvPr>
            <p:custDataLst>
              <p:tags r:id="rId11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392" name="textbox 392"/>
          <p:cNvSpPr/>
          <p:nvPr>
            <p:custDataLst>
              <p:tags r:id="rId12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graphicFrame>
        <p:nvGraphicFramePr>
          <p:cNvPr id="396" name="table 396"/>
          <p:cNvGraphicFramePr>
            <a:graphicFrameLocks noGrp="1"/>
          </p:cNvGraphicFramePr>
          <p:nvPr/>
        </p:nvGraphicFramePr>
        <p:xfrm>
          <a:off x="2261870" y="5742685"/>
          <a:ext cx="1565909" cy="307340"/>
        </p:xfrm>
        <a:graphic>
          <a:graphicData uri="http://schemas.openxmlformats.org/drawingml/2006/table">
            <a:tbl>
              <a:tblPr/>
              <a:tblGrid>
                <a:gridCol w="1565909"/>
              </a:tblGrid>
              <a:tr h="3073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16840" algn="l" rtl="0" eaLnBrk="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14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{{</a:t>
                      </a:r>
                      <a:r>
                        <a:rPr sz="14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400" kern="0" spc="-5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计算属性名</a:t>
                      </a:r>
                      <a:r>
                        <a:rPr sz="1400" kern="0" spc="10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4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}}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4" name="textbox 404"/>
          <p:cNvSpPr/>
          <p:nvPr/>
        </p:nvSpPr>
        <p:spPr>
          <a:xfrm>
            <a:off x="4853711" y="1886788"/>
            <a:ext cx="6126479" cy="3604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92000"/>
              </a:lnSpc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指令修饰符 / v-bind对于样式操作的增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 / v-model应用于其他表单元素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3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 计算属</a:t>
            </a:r>
            <a:r>
              <a:rPr sz="1800" kern="0" spc="-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6090" algn="l" rtl="0" eaLnBrk="0">
              <a:lnSpc>
                <a:spcPct val="92000"/>
              </a:lnSpc>
              <a:spcBef>
                <a:spcPts val="425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计算属性 vs 方法  / 完整写法 / 成绩案例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4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 侦听器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algn="l" rtl="0" eaLnBrk="0">
              <a:lnSpc>
                <a:spcPct val="93000"/>
              </a:lnSpc>
              <a:spcBef>
                <a:spcPts val="420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完整写法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7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  <a:spcBef>
                <a:spcPts val="545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综合案例：水果购物车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lang="en-US" altLang="en-US" sz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1010" algn="l" rtl="0" eaLnBrk="0">
              <a:lnSpc>
                <a:spcPct val="91000"/>
              </a:lnSpc>
              <a:spcBef>
                <a:spcPts val="5"/>
              </a:spcBef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渲染 / 删除 / 修改数量 /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全选反选 / 统计总价 / 持久化</a:t>
            </a:r>
            <a:endParaRPr lang="en-US" altLang="en-US" sz="1400" kern="0" spc="-2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6" name="picture 40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866411" y="4755972"/>
            <a:ext cx="206197" cy="189509"/>
          </a:xfrm>
          <a:prstGeom prst="rect">
            <a:avLst/>
          </a:prstGeom>
        </p:spPr>
      </p:pic>
      <p:pic>
        <p:nvPicPr>
          <p:cNvPr id="408" name="picture 40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866411" y="3682822"/>
            <a:ext cx="206197" cy="189509"/>
          </a:xfrm>
          <a:prstGeom prst="rect">
            <a:avLst/>
          </a:prstGeom>
        </p:spPr>
      </p:pic>
      <p:pic>
        <p:nvPicPr>
          <p:cNvPr id="410" name="picture 4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866411" y="2475560"/>
            <a:ext cx="206197" cy="189509"/>
          </a:xfrm>
          <a:prstGeom prst="rect">
            <a:avLst/>
          </a:prstGeom>
        </p:spPr>
      </p:pic>
      <p:sp>
        <p:nvSpPr>
          <p:cNvPr id="414" name="textbox 414"/>
          <p:cNvSpPr/>
          <p:nvPr>
            <p:custDataLst>
              <p:tags r:id="rId4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416" name="textbox 416"/>
          <p:cNvSpPr/>
          <p:nvPr>
            <p:custDataLst>
              <p:tags r:id="rId5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418" name="textbox 418"/>
          <p:cNvSpPr/>
          <p:nvPr>
            <p:custDataLst>
              <p:tags r:id="rId6"/>
            </p:custDataLst>
          </p:nvPr>
        </p:nvSpPr>
        <p:spPr>
          <a:xfrm>
            <a:off x="2183383" y="2402331"/>
            <a:ext cx="1668779" cy="10179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algn="l" rtl="0" eaLnBrk="0">
              <a:lnSpc>
                <a:spcPct val="94000"/>
              </a:lnSpc>
              <a:tabLst>
                <a:tab pos="685800" algn="l"/>
              </a:tabLst>
            </a:pPr>
            <a:r>
              <a:rPr sz="41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4100" b="1" kern="0" spc="-5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</a:t>
            </a:r>
            <a:r>
              <a:rPr sz="4100" b="1" kern="0" spc="-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</a:t>
            </a:r>
            <a:endParaRPr lang="en-US" altLang="en-US" sz="4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4000"/>
              </a:lnSpc>
            </a:pPr>
            <a:endParaRPr lang="en-US" altLang="en-US" sz="6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3675" algn="l" rtl="0" eaLnBrk="0">
              <a:lnSpc>
                <a:spcPct val="82000"/>
              </a:lnSpc>
              <a:spcBef>
                <a:spcPts val="5"/>
              </a:spcBef>
            </a:pPr>
            <a:r>
              <a:rPr sz="2400" kern="0" spc="-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lang="en-US" altLang="en-US" sz="2400" kern="0" spc="-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4" name="textbox 424"/>
          <p:cNvSpPr/>
          <p:nvPr>
            <p:custDataLst>
              <p:tags r:id="rId7"/>
            </p:custDataLst>
          </p:nvPr>
        </p:nvSpPr>
        <p:spPr>
          <a:xfrm>
            <a:off x="4853711" y="1240155"/>
            <a:ext cx="1365250" cy="276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tabLst>
                <a:tab pos="218440" algn="l"/>
              </a:tabLst>
            </a:pPr>
            <a:r>
              <a:rPr sz="18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指令补充</a:t>
            </a:r>
            <a:endParaRPr lang="en-US" altLang="en-US" sz="1800" kern="0" spc="-4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4" name="rect"/>
          <p:cNvSpPr/>
          <p:nvPr>
            <p:custDataLst>
              <p:tags r:id="rId8"/>
            </p:custDataLst>
          </p:nvPr>
        </p:nvSpPr>
        <p:spPr>
          <a:xfrm>
            <a:off x="4402645" y="2336291"/>
            <a:ext cx="9525" cy="1062228"/>
          </a:xfrm>
          <a:prstGeom prst="rect">
            <a:avLst/>
          </a:prstGeom>
          <a:solidFill>
            <a:schemeClr val="accent4">
              <a:alpha val="10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6" name="textbox 436"/>
          <p:cNvSpPr/>
          <p:nvPr/>
        </p:nvSpPr>
        <p:spPr>
          <a:xfrm>
            <a:off x="815943" y="3289096"/>
            <a:ext cx="7307580" cy="2535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" algn="l" rtl="0" eaLnBrk="0">
              <a:lnSpc>
                <a:spcPts val="1825"/>
              </a:lnSpc>
            </a:pP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 作为属性，直接使用 →</a:t>
            </a:r>
            <a:r>
              <a:rPr sz="1500" kern="0" spc="2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.计算属性   {{ 计算属性  }}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8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4765" algn="l" rtl="0" eaLnBrk="0">
              <a:lnSpc>
                <a:spcPct val="97000"/>
              </a:lnSpc>
              <a:spcBef>
                <a:spcPts val="455"/>
              </a:spcBef>
            </a:pPr>
            <a:r>
              <a:rPr sz="1500" b="1" kern="0" spc="-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methods 方法：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9000"/>
              </a:lnSpc>
              <a:spcBef>
                <a:spcPts val="1510"/>
              </a:spcBef>
            </a:pPr>
            <a:r>
              <a:rPr sz="1500" b="1" kern="0" spc="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</a:t>
            </a:r>
            <a:r>
              <a:rPr sz="1500" b="1" kern="0" spc="3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给实例提供一个</a:t>
            </a:r>
            <a:r>
              <a:rPr sz="15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方法，调用以处理业务逻辑。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3265"/>
              </a:lnSpc>
            </a:pPr>
            <a:r>
              <a:rPr sz="1400" b="1" kern="0" spc="-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" algn="l" rtl="0" eaLnBrk="0">
              <a:lnSpc>
                <a:spcPct val="93000"/>
              </a:lnSpc>
              <a:spcBef>
                <a:spcPts val="455"/>
              </a:spcBef>
            </a:pPr>
            <a:r>
              <a:rPr sz="1500" kern="0" spc="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 写在</a:t>
            </a:r>
            <a:r>
              <a:rPr sz="1500" kern="0" spc="1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methods</a:t>
            </a:r>
            <a:r>
              <a:rPr sz="1500" kern="0" spc="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配置项中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2000"/>
              </a:lnSpc>
            </a:pPr>
            <a:endParaRPr lang="en-US" altLang="en-US" sz="1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ts val="1820"/>
              </a:lnSpc>
              <a:spcBef>
                <a:spcPts val="5"/>
              </a:spcBef>
            </a:pP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 作为方法，需要调用</a:t>
            </a:r>
            <a:r>
              <a:rPr sz="15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1500" kern="0" spc="1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.方法名( )</a:t>
            </a:r>
            <a:r>
              <a:rPr sz="1500" kern="0" spc="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{{ 方法名() }}  @事件名="方法名</a:t>
            </a:r>
            <a:r>
              <a:rPr sz="1500" kern="0" spc="-2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en-US" sz="1500" kern="0" spc="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8" name="textbox 438"/>
          <p:cNvSpPr/>
          <p:nvPr>
            <p:custDataLst>
              <p:tags r:id="rId4"/>
            </p:custDataLst>
          </p:nvPr>
        </p:nvSpPr>
        <p:spPr>
          <a:xfrm>
            <a:off x="815943" y="1088593"/>
            <a:ext cx="4594225" cy="20123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225" algn="l" rtl="0" eaLnBrk="0">
              <a:lnSpc>
                <a:spcPct val="83000"/>
              </a:lnSpc>
            </a:pPr>
            <a:r>
              <a:rPr sz="2000" kern="0" spc="-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 计算属性 vs methods 方法</a:t>
            </a:r>
            <a:endParaRPr lang="en-US" altLang="en-US"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2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050" algn="l" rtl="0" eaLnBrk="0">
              <a:lnSpc>
                <a:spcPct val="88000"/>
              </a:lnSpc>
              <a:spcBef>
                <a:spcPts val="455"/>
              </a:spcBef>
            </a:pPr>
            <a:r>
              <a:rPr sz="1500" b="1" kern="0" spc="-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</a:t>
            </a:r>
            <a:r>
              <a:rPr sz="1500" b="1" kern="0" spc="9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-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</a:t>
            </a:r>
            <a:r>
              <a:rPr sz="1500" b="1" kern="0" spc="-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属性：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2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89000"/>
              </a:lnSpc>
              <a:spcBef>
                <a:spcPts val="455"/>
              </a:spcBef>
            </a:pPr>
            <a:r>
              <a:rPr sz="1500" b="1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</a:t>
            </a:r>
            <a:r>
              <a:rPr sz="1500" b="1" kern="0" spc="36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封装了一段对于</a:t>
            </a:r>
            <a:r>
              <a:rPr sz="1500" kern="0" spc="-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数据的处理，求得一个结果。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3265"/>
              </a:lnSpc>
            </a:pPr>
            <a:r>
              <a:rPr sz="1400" b="1" kern="0" spc="-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endParaRPr lang="en-US" altLang="en-US" sz="1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6000"/>
              </a:lnSpc>
            </a:pPr>
            <a:endParaRPr lang="en-US" altLang="en-US" sz="3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" algn="l" rtl="0" eaLnBrk="0">
              <a:lnSpc>
                <a:spcPct val="88000"/>
              </a:lnSpc>
              <a:spcBef>
                <a:spcPts val="0"/>
              </a:spcBef>
            </a:pPr>
            <a:r>
              <a:rPr sz="1500" kern="0" spc="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 写在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</a:t>
            </a:r>
            <a:r>
              <a:rPr sz="1500" kern="0" spc="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配置项</a:t>
            </a:r>
            <a:r>
              <a:rPr sz="1500" kern="0" spc="6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endParaRPr lang="en-US" altLang="en-US" sz="1500" kern="0" spc="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40" name="picture 4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4390" y="3199130"/>
            <a:ext cx="2771140" cy="2566670"/>
          </a:xfrm>
          <a:prstGeom prst="rect">
            <a:avLst/>
          </a:prstGeom>
        </p:spPr>
      </p:pic>
      <p:sp>
        <p:nvSpPr>
          <p:cNvPr id="442" name="textbox 442"/>
          <p:cNvSpPr/>
          <p:nvPr>
            <p:custDataLst>
              <p:tags r:id="rId5"/>
            </p:custDataLst>
          </p:nvPr>
        </p:nvSpPr>
        <p:spPr>
          <a:xfrm>
            <a:off x="8441690" y="3186430"/>
            <a:ext cx="2797175" cy="26117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93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47015" algn="l" rtl="0" eaLnBrk="0">
              <a:lnSpc>
                <a:spcPct val="97000"/>
              </a:lnSpc>
              <a:spcBef>
                <a:spcPts val="0"/>
              </a:spcBef>
            </a:pPr>
            <a:r>
              <a:rPr sz="1500" kern="0" spc="-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计算属性是属性，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rtl="0" eaLnBrk="0">
              <a:lnSpc>
                <a:spcPct val="105000"/>
              </a:lnSpc>
            </a:pPr>
            <a:endParaRPr lang="en-US" altLang="en-US" sz="1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rtl="0" eaLnBrk="0">
              <a:lnSpc>
                <a:spcPct val="7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50825" algn="l" rtl="0" eaLnBrk="0">
              <a:lnSpc>
                <a:spcPct val="97000"/>
              </a:lnSpc>
            </a:pPr>
            <a:r>
              <a:rPr sz="1500" kern="0" spc="-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能访问，应该也能修改了？</a:t>
            </a:r>
            <a:endParaRPr lang="en-US" altLang="en-US" sz="1500" kern="0" spc="-1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4" name="textbox 444"/>
          <p:cNvSpPr/>
          <p:nvPr>
            <p:custDataLst>
              <p:tags r:id="rId6"/>
            </p:custDataLst>
          </p:nvPr>
        </p:nvSpPr>
        <p:spPr>
          <a:xfrm>
            <a:off x="6442118" y="1955977"/>
            <a:ext cx="5377815" cy="10579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8415" algn="l" rtl="0" eaLnBrk="0">
              <a:lnSpc>
                <a:spcPct val="94000"/>
              </a:lnSpc>
            </a:pPr>
            <a:r>
              <a:rPr sz="1500" b="1" kern="0" spc="-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缓存特性</a:t>
            </a:r>
            <a:r>
              <a:rPr sz="1500" kern="0" spc="-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（提升性能</a:t>
            </a:r>
            <a:r>
              <a:rPr sz="1500" kern="0" spc="-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500" kern="0" spc="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-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685" algn="l" rtl="0" eaLnBrk="0">
              <a:lnSpc>
                <a:spcPct val="89000"/>
              </a:lnSpc>
              <a:spcBef>
                <a:spcPts val="1560"/>
              </a:spcBef>
            </a:pPr>
            <a:r>
              <a:rPr sz="1500" kern="0" spc="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计算属性会对计算出来的结果缓存，再</a:t>
            </a: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次使用直接读取缓存，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3265"/>
              </a:lnSpc>
            </a:pPr>
            <a:r>
              <a:rPr sz="1500" kern="0" spc="6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依赖项变化了，会自动重新计算</a:t>
            </a:r>
            <a:r>
              <a:rPr sz="1500" kern="0" spc="1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6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 并再次</a:t>
            </a:r>
            <a:r>
              <a:rPr sz="1500" kern="0" spc="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缓存</a:t>
            </a:r>
            <a:endParaRPr lang="en-US" altLang="en-US" sz="1500" kern="0" spc="5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8" name="textbox 448"/>
          <p:cNvSpPr/>
          <p:nvPr>
            <p:custDataLst>
              <p:tags r:id="rId7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450" name="textbox 450"/>
          <p:cNvSpPr/>
          <p:nvPr>
            <p:custDataLst>
              <p:tags r:id="rId8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0" name="textbox 460"/>
          <p:cNvSpPr/>
          <p:nvPr/>
        </p:nvSpPr>
        <p:spPr>
          <a:xfrm>
            <a:off x="4853711" y="1886788"/>
            <a:ext cx="6126479" cy="3604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92000"/>
              </a:lnSpc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指令修饰符 / v-bind对于样式操作的增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 / v-model应用于其他表单元素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3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 计算属</a:t>
            </a:r>
            <a:r>
              <a:rPr sz="1800" kern="0" spc="-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6090" algn="l" rtl="0" eaLnBrk="0">
              <a:lnSpc>
                <a:spcPct val="92000"/>
              </a:lnSpc>
              <a:spcBef>
                <a:spcPts val="425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计算属性 vs 方法  / 完整写法 / 成绩案例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4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 侦听器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algn="l" rtl="0" eaLnBrk="0">
              <a:lnSpc>
                <a:spcPct val="93000"/>
              </a:lnSpc>
              <a:spcBef>
                <a:spcPts val="420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完整写法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7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  <a:spcBef>
                <a:spcPts val="545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综合案例：水果购物车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lang="en-US" altLang="en-US" sz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1010" algn="l" rtl="0" eaLnBrk="0">
              <a:lnSpc>
                <a:spcPct val="91000"/>
              </a:lnSpc>
              <a:spcBef>
                <a:spcPts val="5"/>
              </a:spcBef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渲染 / 删除 / 修改数量 /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全选反选 / 统计总价 / 持久化</a:t>
            </a:r>
            <a:endParaRPr lang="en-US" altLang="en-US" sz="1400" kern="0" spc="-2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62" name="picture 4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866411" y="4755972"/>
            <a:ext cx="206197" cy="189509"/>
          </a:xfrm>
          <a:prstGeom prst="rect">
            <a:avLst/>
          </a:prstGeom>
        </p:spPr>
      </p:pic>
      <p:pic>
        <p:nvPicPr>
          <p:cNvPr id="464" name="picture 4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866411" y="3682822"/>
            <a:ext cx="206197" cy="189509"/>
          </a:xfrm>
          <a:prstGeom prst="rect">
            <a:avLst/>
          </a:prstGeom>
        </p:spPr>
      </p:pic>
      <p:pic>
        <p:nvPicPr>
          <p:cNvPr id="466" name="picture 4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866411" y="2475560"/>
            <a:ext cx="206197" cy="189509"/>
          </a:xfrm>
          <a:prstGeom prst="rect">
            <a:avLst/>
          </a:prstGeom>
        </p:spPr>
      </p:pic>
      <p:sp>
        <p:nvSpPr>
          <p:cNvPr id="470" name="textbox 470"/>
          <p:cNvSpPr/>
          <p:nvPr>
            <p:custDataLst>
              <p:tags r:id="rId4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472" name="textbox 472"/>
          <p:cNvSpPr/>
          <p:nvPr>
            <p:custDataLst>
              <p:tags r:id="rId5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474" name="textbox 474"/>
          <p:cNvSpPr/>
          <p:nvPr>
            <p:custDataLst>
              <p:tags r:id="rId6"/>
            </p:custDataLst>
          </p:nvPr>
        </p:nvSpPr>
        <p:spPr>
          <a:xfrm>
            <a:off x="2183383" y="2402331"/>
            <a:ext cx="1668779" cy="10179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algn="l" rtl="0" eaLnBrk="0">
              <a:lnSpc>
                <a:spcPct val="94000"/>
              </a:lnSpc>
              <a:tabLst>
                <a:tab pos="685800" algn="l"/>
              </a:tabLst>
            </a:pPr>
            <a:r>
              <a:rPr sz="41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4100" b="1" kern="0" spc="-5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</a:t>
            </a:r>
            <a:r>
              <a:rPr sz="4100" b="1" kern="0" spc="-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</a:t>
            </a:r>
            <a:endParaRPr lang="en-US" altLang="en-US" sz="4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4000"/>
              </a:lnSpc>
            </a:pPr>
            <a:endParaRPr lang="en-US" altLang="en-US" sz="6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3675" algn="l" rtl="0" eaLnBrk="0">
              <a:lnSpc>
                <a:spcPct val="82000"/>
              </a:lnSpc>
              <a:spcBef>
                <a:spcPts val="5"/>
              </a:spcBef>
            </a:pPr>
            <a:r>
              <a:rPr sz="2400" kern="0" spc="-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lang="en-US" altLang="en-US" sz="2400" kern="0" spc="-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0" name="textbox 480"/>
          <p:cNvSpPr/>
          <p:nvPr>
            <p:custDataLst>
              <p:tags r:id="rId7"/>
            </p:custDataLst>
          </p:nvPr>
        </p:nvSpPr>
        <p:spPr>
          <a:xfrm>
            <a:off x="4853711" y="1240155"/>
            <a:ext cx="1365250" cy="276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tabLst>
                <a:tab pos="218440" algn="l"/>
              </a:tabLst>
            </a:pPr>
            <a:r>
              <a:rPr sz="18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指令补充</a:t>
            </a:r>
            <a:endParaRPr lang="en-US" altLang="en-US" sz="1800" kern="0" spc="-4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0" name="rect"/>
          <p:cNvSpPr/>
          <p:nvPr>
            <p:custDataLst>
              <p:tags r:id="rId8"/>
            </p:custDataLst>
          </p:nvPr>
        </p:nvSpPr>
        <p:spPr>
          <a:xfrm>
            <a:off x="4402645" y="2336291"/>
            <a:ext cx="9525" cy="1062228"/>
          </a:xfrm>
          <a:prstGeom prst="rect">
            <a:avLst/>
          </a:prstGeom>
          <a:solidFill>
            <a:schemeClr val="accent4">
              <a:alpha val="10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2" name="rect"/>
          <p:cNvSpPr/>
          <p:nvPr>
            <p:custDataLst>
              <p:tags r:id="rId4"/>
            </p:custDataLst>
          </p:nvPr>
        </p:nvSpPr>
        <p:spPr>
          <a:xfrm>
            <a:off x="6473825" y="2898775"/>
            <a:ext cx="4222115" cy="3126105"/>
          </a:xfrm>
          <a:prstGeom prst="rect">
            <a:avLst/>
          </a:prstGeom>
          <a:solidFill>
            <a:srgbClr val="000000">
              <a:alpha val="38823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4" name="rect"/>
          <p:cNvSpPr/>
          <p:nvPr>
            <p:custDataLst>
              <p:tags r:id="rId5"/>
            </p:custDataLst>
          </p:nvPr>
        </p:nvSpPr>
        <p:spPr>
          <a:xfrm>
            <a:off x="6461760" y="2886710"/>
            <a:ext cx="4195445" cy="3100070"/>
          </a:xfrm>
          <a:prstGeom prst="rect">
            <a:avLst/>
          </a:prstGeom>
          <a:solidFill>
            <a:schemeClr val="accent3">
              <a:alpha val="100000"/>
              <a:lumMod val="40000"/>
              <a:lumOff val="6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6" name="textbox 496"/>
          <p:cNvSpPr/>
          <p:nvPr/>
        </p:nvSpPr>
        <p:spPr>
          <a:xfrm>
            <a:off x="6707505" y="3113405"/>
            <a:ext cx="3091180" cy="2667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</a:t>
            </a:r>
            <a:r>
              <a:rPr sz="1500" kern="0" spc="1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sz="1500" kern="0" spc="17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16840" algn="l" rtl="0" eaLnBrk="0">
              <a:lnSpc>
                <a:spcPct val="99000"/>
              </a:lnSpc>
              <a:spcBef>
                <a:spcPts val="100"/>
              </a:spcBef>
            </a:pPr>
            <a:r>
              <a:rPr sz="1500" kern="0" spc="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计算属性名:</a:t>
            </a:r>
            <a:r>
              <a:rPr sz="1500" kern="0" spc="2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0850" algn="l" rtl="0" eaLnBrk="0">
              <a:lnSpc>
                <a:spcPts val="1895"/>
              </a:lnSpc>
            </a:pP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</a:t>
            </a: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sz="1500" kern="0" spc="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83895" indent="-8255" algn="l" rtl="0" eaLnBrk="0">
              <a:lnSpc>
                <a:spcPct val="109000"/>
              </a:lnSpc>
              <a:spcBef>
                <a:spcPts val="175"/>
              </a:spcBef>
            </a:pP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一段代码逻辑（计算逻辑）</a:t>
            </a:r>
            <a:r>
              <a:rPr sz="15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sz="1500" kern="0" spc="1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结果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4820" algn="l" rtl="0" eaLnBrk="0">
              <a:lnSpc>
                <a:spcPct val="92000"/>
              </a:lnSpc>
              <a:spcBef>
                <a:spcPts val="65"/>
              </a:spcBef>
            </a:pPr>
            <a:r>
              <a:rPr sz="15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},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9740" algn="l" rtl="0" eaLnBrk="0">
              <a:lnSpc>
                <a:spcPts val="1835"/>
              </a:lnSpc>
              <a:spcBef>
                <a:spcPts val="105"/>
              </a:spcBef>
            </a:pP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</a:t>
            </a:r>
            <a:r>
              <a:rPr sz="1500" kern="0" spc="7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(修改的值)</a:t>
            </a:r>
            <a:r>
              <a:rPr sz="1500" kern="0" spc="1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4185" indent="210820" algn="l" rtl="0" eaLnBrk="0">
              <a:lnSpc>
                <a:spcPct val="104000"/>
              </a:lnSpc>
              <a:spcBef>
                <a:spcPts val="80"/>
              </a:spcBef>
            </a:pP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一段代码逻辑（修改逻辑）</a:t>
            </a:r>
            <a:r>
              <a:rPr sz="15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41935" algn="l" rtl="0" eaLnBrk="0">
              <a:lnSpc>
                <a:spcPct val="89000"/>
              </a:lnSpc>
              <a:spcBef>
                <a:spcPts val="260"/>
              </a:spcBef>
            </a:pPr>
            <a:r>
              <a:rPr sz="15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685" algn="l" rtl="0" eaLnBrk="0">
              <a:lnSpc>
                <a:spcPts val="1920"/>
              </a:lnSpc>
            </a:pPr>
            <a:r>
              <a:rPr sz="15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500" kern="0" spc="-2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8" name="rect"/>
          <p:cNvSpPr/>
          <p:nvPr>
            <p:custDataLst>
              <p:tags r:id="rId6"/>
            </p:custDataLst>
          </p:nvPr>
        </p:nvSpPr>
        <p:spPr>
          <a:xfrm>
            <a:off x="752475" y="2959100"/>
            <a:ext cx="3491865" cy="2320290"/>
          </a:xfrm>
          <a:prstGeom prst="rect">
            <a:avLst/>
          </a:prstGeom>
          <a:solidFill>
            <a:srgbClr val="000000">
              <a:alpha val="3764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0" name="rect"/>
          <p:cNvSpPr/>
          <p:nvPr>
            <p:custDataLst>
              <p:tags r:id="rId7"/>
            </p:custDataLst>
          </p:nvPr>
        </p:nvSpPr>
        <p:spPr>
          <a:xfrm>
            <a:off x="740410" y="2959735"/>
            <a:ext cx="3465830" cy="2281555"/>
          </a:xfrm>
          <a:prstGeom prst="rect">
            <a:avLst/>
          </a:prstGeom>
          <a:solidFill>
            <a:schemeClr val="accent3">
              <a:alpha val="100000"/>
              <a:lumMod val="40000"/>
              <a:lumOff val="6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2" name="textbox 502"/>
          <p:cNvSpPr/>
          <p:nvPr>
            <p:custDataLst>
              <p:tags r:id="rId8"/>
            </p:custDataLst>
          </p:nvPr>
        </p:nvSpPr>
        <p:spPr>
          <a:xfrm>
            <a:off x="946785" y="3145790"/>
            <a:ext cx="2868930" cy="19354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1500" kern="0" spc="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</a:t>
            </a:r>
            <a:r>
              <a:rPr sz="1500" kern="0" spc="1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sz="1500" kern="0" spc="17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5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1000"/>
              </a:lnSpc>
            </a:pPr>
            <a:endParaRPr lang="en-US" altLang="en-US" sz="10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7965" algn="l" rtl="0" eaLnBrk="0">
              <a:lnSpc>
                <a:spcPts val="1835"/>
              </a:lnSpc>
              <a:spcBef>
                <a:spcPts val="450"/>
              </a:spcBef>
            </a:pPr>
            <a:r>
              <a:rPr sz="1500" kern="0" spc="3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计算属性名</a:t>
            </a:r>
            <a:r>
              <a:rPr sz="1500" kern="0" spc="39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3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sz="1500" kern="0" spc="18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3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5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1010" indent="-8255" algn="l" rtl="0" eaLnBrk="0">
              <a:lnSpc>
                <a:spcPct val="109000"/>
              </a:lnSpc>
              <a:spcBef>
                <a:spcPts val="100"/>
              </a:spcBef>
            </a:pPr>
            <a:r>
              <a:rPr sz="1500" kern="0" spc="8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一段代码逻辑（计算逻辑）</a:t>
            </a:r>
            <a:r>
              <a:rPr sz="1500" kern="0" spc="3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sz="1500" kern="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结果</a:t>
            </a:r>
            <a:endParaRPr lang="en-US" altLang="en-US" sz="15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41935" algn="l" rtl="0" eaLnBrk="0">
              <a:lnSpc>
                <a:spcPct val="89000"/>
              </a:lnSpc>
              <a:spcBef>
                <a:spcPts val="60"/>
              </a:spcBef>
            </a:pPr>
            <a:r>
              <a:rPr sz="1500" kern="0" spc="-2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5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685" algn="l" rtl="0" eaLnBrk="0">
              <a:lnSpc>
                <a:spcPts val="3840"/>
              </a:lnSpc>
            </a:pPr>
            <a:r>
              <a:rPr sz="1500" kern="0" spc="-2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500" kern="0" spc="-2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4" name="textbox 504"/>
          <p:cNvSpPr/>
          <p:nvPr>
            <p:custDataLst>
              <p:tags r:id="rId9"/>
            </p:custDataLst>
          </p:nvPr>
        </p:nvSpPr>
        <p:spPr>
          <a:xfrm>
            <a:off x="805108" y="1112723"/>
            <a:ext cx="4633595" cy="11849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2000" kern="0" spc="-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计算属性完整写法</a:t>
            </a:r>
            <a:endParaRPr lang="en-US" altLang="en-US"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3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89000"/>
              </a:lnSpc>
              <a:spcBef>
                <a:spcPts val="460"/>
              </a:spcBef>
            </a:pPr>
            <a:r>
              <a:rPr sz="1500" kern="0" spc="-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计算属性默认的简写，只能读取访问，</a:t>
            </a:r>
            <a:r>
              <a:rPr sz="1500" kern="0" spc="1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-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</a:t>
            </a:r>
            <a:r>
              <a:rPr sz="1500" kern="0" spc="1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"修</a:t>
            </a:r>
            <a:r>
              <a:rPr sz="1500" kern="0" spc="-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改"。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6830" algn="l" rtl="0" eaLnBrk="0">
              <a:lnSpc>
                <a:spcPts val="3265"/>
              </a:lnSpc>
            </a:pP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如果要 "修改"  → 需要写计算属性的完整写法。</a:t>
            </a:r>
            <a:endParaRPr lang="en-US" altLang="en-US" sz="1500" kern="0" spc="4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06" name="picture 50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6601479" y="1223776"/>
            <a:ext cx="3408309" cy="1468707"/>
          </a:xfrm>
          <a:prstGeom prst="rect">
            <a:avLst/>
          </a:prstGeom>
        </p:spPr>
      </p:pic>
      <p:sp>
        <p:nvSpPr>
          <p:cNvPr id="510" name="textbox 510"/>
          <p:cNvSpPr/>
          <p:nvPr>
            <p:custDataLst>
              <p:tags r:id="rId10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512" name="textbox 512"/>
          <p:cNvSpPr/>
          <p:nvPr>
            <p:custDataLst>
              <p:tags r:id="rId11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pic>
        <p:nvPicPr>
          <p:cNvPr id="516" name="picture 5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4443690" y="4143755"/>
            <a:ext cx="1775372" cy="1337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4" name="textbox 524"/>
          <p:cNvSpPr/>
          <p:nvPr/>
        </p:nvSpPr>
        <p:spPr>
          <a:xfrm>
            <a:off x="4853711" y="1886788"/>
            <a:ext cx="6126479" cy="3604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92000"/>
              </a:lnSpc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指令修饰符 / v-bind对于样式操作的增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 / v-model应用于其他表单元素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3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 计算属</a:t>
            </a:r>
            <a:r>
              <a:rPr sz="1800" kern="0" spc="-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6090" algn="l" rtl="0" eaLnBrk="0">
              <a:lnSpc>
                <a:spcPct val="92000"/>
              </a:lnSpc>
              <a:spcBef>
                <a:spcPts val="425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计算属性 vs 方法  / 完整写法 / 成绩案例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4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 侦听器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algn="l" rtl="0" eaLnBrk="0">
              <a:lnSpc>
                <a:spcPct val="93000"/>
              </a:lnSpc>
              <a:spcBef>
                <a:spcPts val="420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完整写法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7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  <a:spcBef>
                <a:spcPts val="545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综合案例：水果购物车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lang="en-US" altLang="en-US" sz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1010" algn="l" rtl="0" eaLnBrk="0">
              <a:lnSpc>
                <a:spcPct val="91000"/>
              </a:lnSpc>
              <a:spcBef>
                <a:spcPts val="5"/>
              </a:spcBef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渲染 / 删除 / 修改数量 /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全选反选 / 统计总价 / 持久化</a:t>
            </a:r>
            <a:endParaRPr lang="en-US" altLang="en-US" sz="1400" kern="0" spc="-2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26" name="picture 5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866411" y="4755972"/>
            <a:ext cx="206197" cy="189509"/>
          </a:xfrm>
          <a:prstGeom prst="rect">
            <a:avLst/>
          </a:prstGeom>
        </p:spPr>
      </p:pic>
      <p:pic>
        <p:nvPicPr>
          <p:cNvPr id="528" name="picture 5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866411" y="3682822"/>
            <a:ext cx="206197" cy="189509"/>
          </a:xfrm>
          <a:prstGeom prst="rect">
            <a:avLst/>
          </a:prstGeom>
        </p:spPr>
      </p:pic>
      <p:pic>
        <p:nvPicPr>
          <p:cNvPr id="530" name="picture 5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866411" y="2475560"/>
            <a:ext cx="206197" cy="189509"/>
          </a:xfrm>
          <a:prstGeom prst="rect">
            <a:avLst/>
          </a:prstGeom>
        </p:spPr>
      </p:pic>
      <p:sp>
        <p:nvSpPr>
          <p:cNvPr id="534" name="textbox 534"/>
          <p:cNvSpPr/>
          <p:nvPr>
            <p:custDataLst>
              <p:tags r:id="rId4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536" name="textbox 536"/>
          <p:cNvSpPr/>
          <p:nvPr>
            <p:custDataLst>
              <p:tags r:id="rId5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538" name="textbox 538"/>
          <p:cNvSpPr/>
          <p:nvPr>
            <p:custDataLst>
              <p:tags r:id="rId6"/>
            </p:custDataLst>
          </p:nvPr>
        </p:nvSpPr>
        <p:spPr>
          <a:xfrm>
            <a:off x="2183383" y="2402331"/>
            <a:ext cx="1668779" cy="10179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algn="l" rtl="0" eaLnBrk="0">
              <a:lnSpc>
                <a:spcPct val="94000"/>
              </a:lnSpc>
              <a:tabLst>
                <a:tab pos="685800" algn="l"/>
              </a:tabLst>
            </a:pPr>
            <a:r>
              <a:rPr sz="41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4100" b="1" kern="0" spc="-5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</a:t>
            </a:r>
            <a:r>
              <a:rPr sz="4100" b="1" kern="0" spc="-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</a:t>
            </a:r>
            <a:endParaRPr lang="en-US" altLang="en-US" sz="4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4000"/>
              </a:lnSpc>
            </a:pPr>
            <a:endParaRPr lang="en-US" altLang="en-US" sz="6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3675" algn="l" rtl="0" eaLnBrk="0">
              <a:lnSpc>
                <a:spcPct val="82000"/>
              </a:lnSpc>
              <a:spcBef>
                <a:spcPts val="5"/>
              </a:spcBef>
            </a:pPr>
            <a:r>
              <a:rPr sz="2400" kern="0" spc="-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lang="en-US" altLang="en-US" sz="2400" kern="0" spc="-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4" name="textbox 544"/>
          <p:cNvSpPr/>
          <p:nvPr>
            <p:custDataLst>
              <p:tags r:id="rId7"/>
            </p:custDataLst>
          </p:nvPr>
        </p:nvSpPr>
        <p:spPr>
          <a:xfrm>
            <a:off x="4853711" y="1240155"/>
            <a:ext cx="1365250" cy="276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tabLst>
                <a:tab pos="218440" algn="l"/>
              </a:tabLst>
            </a:pPr>
            <a:r>
              <a:rPr sz="18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指令补充</a:t>
            </a:r>
            <a:endParaRPr lang="en-US" altLang="en-US" sz="1800" kern="0" spc="-4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4" name="rect"/>
          <p:cNvSpPr/>
          <p:nvPr>
            <p:custDataLst>
              <p:tags r:id="rId8"/>
            </p:custDataLst>
          </p:nvPr>
        </p:nvSpPr>
        <p:spPr>
          <a:xfrm>
            <a:off x="4402645" y="2336291"/>
            <a:ext cx="9525" cy="1062228"/>
          </a:xfrm>
          <a:prstGeom prst="rect">
            <a:avLst/>
          </a:prstGeom>
          <a:solidFill>
            <a:schemeClr val="accent4">
              <a:alpha val="10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56" name="picture 5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8185" y="1519555"/>
            <a:ext cx="8491855" cy="2289175"/>
          </a:xfrm>
          <a:prstGeom prst="rect">
            <a:avLst/>
          </a:prstGeom>
        </p:spPr>
      </p:pic>
      <p:sp>
        <p:nvSpPr>
          <p:cNvPr id="558" name="textbox 558"/>
          <p:cNvSpPr/>
          <p:nvPr/>
        </p:nvSpPr>
        <p:spPr>
          <a:xfrm>
            <a:off x="5989320" y="1320800"/>
            <a:ext cx="5711190" cy="26879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85850" algn="l" rtl="0" eaLnBrk="0">
              <a:lnSpc>
                <a:spcPct val="97000"/>
              </a:lnSpc>
            </a:pP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v-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bind</a:t>
            </a: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动态控制样式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5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5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5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5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5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5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5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5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97000"/>
              </a:lnSpc>
              <a:spcBef>
                <a:spcPts val="460"/>
              </a:spcBef>
            </a:pPr>
            <a:r>
              <a:rPr sz="1500" kern="0" spc="1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v-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</a:t>
            </a:r>
            <a:r>
              <a:rPr sz="1500" kern="0" spc="1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修饰符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4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4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5000"/>
              </a:lnSpc>
            </a:pPr>
            <a:endParaRPr lang="en-US" altLang="en-US" sz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7000"/>
              </a:lnSpc>
              <a:spcBef>
                <a:spcPts val="5"/>
              </a:spcBef>
            </a:pPr>
            <a:r>
              <a:rPr sz="1500" kern="0" spc="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计算属性</a:t>
            </a:r>
            <a:endParaRPr lang="en-US" altLang="en-US" sz="1500" kern="0" spc="4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60" name="picture 5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1215" y="1625600"/>
            <a:ext cx="105410" cy="528320"/>
          </a:xfrm>
          <a:prstGeom prst="rect">
            <a:avLst/>
          </a:prstGeom>
        </p:spPr>
      </p:pic>
      <p:pic>
        <p:nvPicPr>
          <p:cNvPr id="562" name="picture 5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9805" y="3355340"/>
            <a:ext cx="130175" cy="417195"/>
          </a:xfrm>
          <a:prstGeom prst="rect">
            <a:avLst/>
          </a:prstGeom>
        </p:spPr>
      </p:pic>
      <p:pic>
        <p:nvPicPr>
          <p:cNvPr id="564" name="picture 5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78770" y="2664460"/>
            <a:ext cx="86360" cy="337820"/>
          </a:xfrm>
          <a:prstGeom prst="rect">
            <a:avLst/>
          </a:prstGeom>
        </p:spPr>
      </p:pic>
      <p:sp>
        <p:nvSpPr>
          <p:cNvPr id="566" name="textbox 566"/>
          <p:cNvSpPr/>
          <p:nvPr>
            <p:custDataLst>
              <p:tags r:id="rId4"/>
            </p:custDataLst>
          </p:nvPr>
        </p:nvSpPr>
        <p:spPr>
          <a:xfrm>
            <a:off x="796932" y="1112723"/>
            <a:ext cx="2256154" cy="23996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4605" algn="l" rtl="0" eaLnBrk="0">
              <a:lnSpc>
                <a:spcPct val="92000"/>
              </a:lnSpc>
            </a:pPr>
            <a:r>
              <a:rPr sz="2000" kern="0" spc="-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综合案例 - 成绩案例</a:t>
            </a:r>
            <a:endParaRPr lang="en-US" altLang="en-US"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4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" algn="l" rtl="0" eaLnBrk="0">
              <a:lnSpc>
                <a:spcPct val="89000"/>
              </a:lnSpc>
              <a:spcBef>
                <a:spcPts val="450"/>
              </a:spcBef>
            </a:pPr>
            <a:r>
              <a:rPr sz="1500" kern="0" spc="-1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需求说明：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035" algn="l" rtl="0" eaLnBrk="0">
              <a:lnSpc>
                <a:spcPts val="2880"/>
              </a:lnSpc>
            </a:pPr>
            <a:r>
              <a:rPr sz="1500" kern="0" spc="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渲染功能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" algn="l" rtl="0" eaLnBrk="0">
              <a:lnSpc>
                <a:spcPts val="3265"/>
              </a:lnSpc>
            </a:pP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删除功能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685" algn="l" rtl="0" eaLnBrk="0">
              <a:lnSpc>
                <a:spcPts val="3265"/>
              </a:lnSpc>
            </a:pP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添加功能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7000"/>
              </a:lnSpc>
            </a:pPr>
            <a:endParaRPr lang="en-US" altLang="en-US" sz="3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1500" kern="0" spc="6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统计总分，求平均</a:t>
            </a:r>
            <a:r>
              <a:rPr sz="1500" kern="0" spc="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</a:t>
            </a:r>
            <a:endParaRPr lang="en-US" altLang="en-US" sz="1500" kern="0" spc="5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0" name="textbox 570"/>
          <p:cNvSpPr/>
          <p:nvPr>
            <p:custDataLst>
              <p:tags r:id="rId5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572" name="textbox 572"/>
          <p:cNvSpPr/>
          <p:nvPr>
            <p:custDataLst>
              <p:tags r:id="rId6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2" name="textbox 582"/>
          <p:cNvSpPr/>
          <p:nvPr/>
        </p:nvSpPr>
        <p:spPr>
          <a:xfrm>
            <a:off x="4864244" y="2104715"/>
            <a:ext cx="3712209" cy="3978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8125" algn="l" rtl="0" eaLnBrk="0">
              <a:lnSpc>
                <a:spcPct val="84000"/>
              </a:lnSpc>
            </a:pPr>
            <a:r>
              <a:rPr sz="14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v-</a:t>
            </a:r>
            <a:r>
              <a:rPr sz="14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sz="1400" kern="0" spc="3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4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</a:t>
            </a:r>
            <a:r>
              <a:rPr sz="14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14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4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sz="14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14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4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bind</a:t>
            </a:r>
            <a:r>
              <a:rPr sz="14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sz="14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10" algn="l" rtl="0" eaLnBrk="0">
              <a:lnSpc>
                <a:spcPts val="3695"/>
              </a:lnSpc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删除功能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8120" algn="l" rtl="0" eaLnBrk="0">
              <a:lnSpc>
                <a:spcPct val="91000"/>
              </a:lnSpc>
              <a:spcBef>
                <a:spcPts val="430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点击传参</a:t>
            </a:r>
            <a:r>
              <a:rPr sz="1400" kern="0" spc="1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filter过滤覆盖原数组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5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6375" algn="l" rtl="0" eaLnBrk="0">
              <a:lnSpc>
                <a:spcPct val="83000"/>
              </a:lnSpc>
              <a:spcBef>
                <a:spcPts val="420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.prevent 阻止默认行为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8415" algn="l" rtl="0" eaLnBrk="0">
              <a:lnSpc>
                <a:spcPts val="3695"/>
              </a:lnSpc>
              <a:spcBef>
                <a:spcPts val="10"/>
              </a:spcBef>
            </a:pPr>
            <a:r>
              <a:rPr sz="14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添加功能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5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84000"/>
              </a:lnSpc>
              <a:spcBef>
                <a:spcPts val="425"/>
              </a:spcBef>
            </a:pPr>
            <a:r>
              <a:rPr sz="14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v-model   v-model修饰符(.trim   .number)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6375" algn="l" rtl="0" eaLnBrk="0">
              <a:lnSpc>
                <a:spcPts val="3700"/>
              </a:lnSpc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unshift 修改数组</a:t>
            </a:r>
            <a:r>
              <a:rPr sz="14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更新视图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5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  <a:spcBef>
                <a:spcPts val="430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统计总分，求平均分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4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lang="en-US" altLang="en-US" sz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9390" algn="l" rtl="0" eaLnBrk="0">
              <a:lnSpc>
                <a:spcPct val="92000"/>
              </a:lnSpc>
              <a:spcBef>
                <a:spcPts val="5"/>
              </a:spcBef>
            </a:pPr>
            <a:r>
              <a:rPr sz="14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计算属性</a:t>
            </a:r>
            <a:r>
              <a:rPr sz="1400" kern="0" spc="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4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reduce求和</a:t>
            </a:r>
            <a:endParaRPr lang="en-US" altLang="en-US" sz="1400" kern="0" spc="-3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4" name="path"/>
          <p:cNvSpPr/>
          <p:nvPr>
            <p:custDataLst>
              <p:tags r:id="rId4"/>
            </p:custDataLst>
          </p:nvPr>
        </p:nvSpPr>
        <p:spPr>
          <a:xfrm>
            <a:off x="1013460" y="3264535"/>
            <a:ext cx="1398905" cy="1398905"/>
          </a:xfrm>
          <a:custGeom>
            <a:avLst/>
            <a:gdLst/>
            <a:ahLst/>
            <a:cxnLst/>
            <a:rect l="0" t="0" r="0" b="0"/>
            <a:pathLst>
              <a:path w="2203" h="2203">
                <a:moveTo>
                  <a:pt x="0" y="1101"/>
                </a:moveTo>
                <a:cubicBezTo>
                  <a:pt x="0" y="493"/>
                  <a:pt x="493" y="0"/>
                  <a:pt x="1101" y="0"/>
                </a:cubicBezTo>
                <a:cubicBezTo>
                  <a:pt x="1468" y="0"/>
                  <a:pt x="1836" y="0"/>
                  <a:pt x="2203" y="0"/>
                </a:cubicBezTo>
                <a:cubicBezTo>
                  <a:pt x="2203" y="367"/>
                  <a:pt x="2203" y="734"/>
                  <a:pt x="2203" y="1101"/>
                </a:cubicBezTo>
                <a:cubicBezTo>
                  <a:pt x="2203" y="1710"/>
                  <a:pt x="1710" y="2203"/>
                  <a:pt x="1101" y="2203"/>
                </a:cubicBezTo>
                <a:cubicBezTo>
                  <a:pt x="493" y="2203"/>
                  <a:pt x="0" y="1710"/>
                  <a:pt x="0" y="1101"/>
                </a:cubicBezTo>
              </a:path>
            </a:pathLst>
          </a:custGeom>
          <a:solidFill>
            <a:srgbClr val="F2F2F2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6" name="path"/>
          <p:cNvSpPr/>
          <p:nvPr>
            <p:custDataLst>
              <p:tags r:id="rId5"/>
            </p:custDataLst>
          </p:nvPr>
        </p:nvSpPr>
        <p:spPr>
          <a:xfrm>
            <a:off x="1646555" y="2434590"/>
            <a:ext cx="2018030" cy="2018030"/>
          </a:xfrm>
          <a:custGeom>
            <a:avLst/>
            <a:gdLst/>
            <a:ahLst/>
            <a:cxnLst/>
            <a:rect l="0" t="0" r="0" b="0"/>
            <a:pathLst>
              <a:path w="3177" h="3177">
                <a:moveTo>
                  <a:pt x="0" y="1588"/>
                </a:moveTo>
                <a:cubicBezTo>
                  <a:pt x="0" y="711"/>
                  <a:pt x="711" y="0"/>
                  <a:pt x="1588" y="0"/>
                </a:cubicBezTo>
                <a:cubicBezTo>
                  <a:pt x="2118" y="0"/>
                  <a:pt x="2647" y="0"/>
                  <a:pt x="3177" y="0"/>
                </a:cubicBezTo>
                <a:cubicBezTo>
                  <a:pt x="3177" y="529"/>
                  <a:pt x="3177" y="1059"/>
                  <a:pt x="3177" y="1588"/>
                </a:cubicBezTo>
                <a:cubicBezTo>
                  <a:pt x="3177" y="2466"/>
                  <a:pt x="2466" y="3177"/>
                  <a:pt x="1588" y="3177"/>
                </a:cubicBezTo>
                <a:cubicBezTo>
                  <a:pt x="711" y="3177"/>
                  <a:pt x="0" y="2466"/>
                  <a:pt x="0" y="1588"/>
                </a:cubicBezTo>
              </a:path>
            </a:pathLst>
          </a:cu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8" name="path"/>
          <p:cNvSpPr/>
          <p:nvPr>
            <p:custDataLst>
              <p:tags r:id="rId6"/>
            </p:custDataLst>
          </p:nvPr>
        </p:nvSpPr>
        <p:spPr>
          <a:xfrm>
            <a:off x="1589405" y="2377440"/>
            <a:ext cx="2132330" cy="2132330"/>
          </a:xfrm>
          <a:custGeom>
            <a:avLst/>
            <a:gdLst/>
            <a:ahLst/>
            <a:cxnLst/>
            <a:rect l="0" t="0" r="0" b="0"/>
            <a:pathLst>
              <a:path w="3357" h="3357">
                <a:moveTo>
                  <a:pt x="90" y="1678"/>
                </a:moveTo>
                <a:cubicBezTo>
                  <a:pt x="90" y="801"/>
                  <a:pt x="801" y="90"/>
                  <a:pt x="1678" y="90"/>
                </a:cubicBezTo>
                <a:cubicBezTo>
                  <a:pt x="2208" y="90"/>
                  <a:pt x="2737" y="90"/>
                  <a:pt x="3267" y="90"/>
                </a:cubicBezTo>
                <a:cubicBezTo>
                  <a:pt x="3267" y="619"/>
                  <a:pt x="3267" y="1149"/>
                  <a:pt x="3267" y="1678"/>
                </a:cubicBezTo>
                <a:cubicBezTo>
                  <a:pt x="3267" y="2556"/>
                  <a:pt x="2556" y="3267"/>
                  <a:pt x="1678" y="3267"/>
                </a:cubicBezTo>
                <a:cubicBezTo>
                  <a:pt x="801" y="3267"/>
                  <a:pt x="90" y="2556"/>
                  <a:pt x="90" y="1678"/>
                </a:cubicBezTo>
              </a:path>
            </a:pathLst>
          </a:custGeom>
          <a:noFill/>
          <a:ln w="114300" cap="flat">
            <a:solidFill>
              <a:srgbClr val="B6020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2" name="textbox 592"/>
          <p:cNvSpPr/>
          <p:nvPr>
            <p:custDataLst>
              <p:tags r:id="rId7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594" name="textbox 594"/>
          <p:cNvSpPr/>
          <p:nvPr>
            <p:custDataLst>
              <p:tags r:id="rId8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596" name="textbox 596"/>
          <p:cNvSpPr/>
          <p:nvPr>
            <p:custDataLst>
              <p:tags r:id="rId9"/>
            </p:custDataLst>
          </p:nvPr>
        </p:nvSpPr>
        <p:spPr>
          <a:xfrm>
            <a:off x="4871989" y="1130223"/>
            <a:ext cx="2126614" cy="7213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1500" b="1" kern="0" spc="-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业务技术点总结：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1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lang="en-US" altLang="en-US" sz="3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89000"/>
              </a:lnSpc>
              <a:spcBef>
                <a:spcPts val="5"/>
              </a:spcBef>
            </a:pPr>
            <a:r>
              <a:rPr sz="1400" kern="0" spc="-9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渲染功能（不及格高亮）</a:t>
            </a:r>
            <a:endParaRPr lang="en-US" altLang="en-US" sz="1400" kern="0" spc="-9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0" name="textbox 600"/>
          <p:cNvSpPr/>
          <p:nvPr>
            <p:custDataLst>
              <p:tags r:id="rId10"/>
            </p:custDataLst>
          </p:nvPr>
        </p:nvSpPr>
        <p:spPr>
          <a:xfrm>
            <a:off x="2271471" y="3173348"/>
            <a:ext cx="913764" cy="533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 rtl="0" eaLnBrk="0">
              <a:lnSpc>
                <a:spcPct val="93000"/>
              </a:lnSpc>
            </a:pPr>
            <a:r>
              <a:rPr sz="3600" kern="0" spc="-1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</a:t>
            </a:r>
            <a:r>
              <a:rPr sz="3600" kern="0" spc="-8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</a:t>
            </a:r>
            <a:endParaRPr lang="en-US" altLang="en-US" sz="3600" kern="0" spc="-8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2" name="path"/>
          <p:cNvSpPr/>
          <p:nvPr>
            <p:custDataLst>
              <p:tags r:id="rId11"/>
            </p:custDataLst>
          </p:nvPr>
        </p:nvSpPr>
        <p:spPr>
          <a:xfrm>
            <a:off x="837946" y="3375405"/>
            <a:ext cx="575055" cy="575056"/>
          </a:xfrm>
          <a:custGeom>
            <a:avLst/>
            <a:gdLst/>
            <a:ahLst/>
            <a:cxnLst/>
            <a:rect l="0" t="0" r="0" b="0"/>
            <a:pathLst>
              <a:path w="905" h="905">
                <a:moveTo>
                  <a:pt x="10" y="452"/>
                </a:moveTo>
                <a:cubicBezTo>
                  <a:pt x="10" y="208"/>
                  <a:pt x="208" y="10"/>
                  <a:pt x="452" y="10"/>
                </a:cubicBezTo>
                <a:cubicBezTo>
                  <a:pt x="600" y="10"/>
                  <a:pt x="748" y="10"/>
                  <a:pt x="895" y="10"/>
                </a:cubicBezTo>
                <a:cubicBezTo>
                  <a:pt x="895" y="157"/>
                  <a:pt x="895" y="305"/>
                  <a:pt x="895" y="452"/>
                </a:cubicBezTo>
                <a:cubicBezTo>
                  <a:pt x="895" y="697"/>
                  <a:pt x="697" y="895"/>
                  <a:pt x="452" y="895"/>
                </a:cubicBezTo>
                <a:cubicBezTo>
                  <a:pt x="208" y="895"/>
                  <a:pt x="10" y="697"/>
                  <a:pt x="10" y="452"/>
                </a:cubicBezTo>
              </a:path>
            </a:pathLst>
          </a:custGeom>
          <a:noFill/>
          <a:ln w="12700" cap="flat">
            <a:solidFill>
              <a:srgbClr val="DE0014">
                <a:alpha val="10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8" name="path"/>
          <p:cNvSpPr/>
          <p:nvPr>
            <p:custDataLst>
              <p:tags r:id="rId12"/>
            </p:custDataLst>
          </p:nvPr>
        </p:nvSpPr>
        <p:spPr>
          <a:xfrm>
            <a:off x="3663695" y="4088892"/>
            <a:ext cx="438912" cy="440435"/>
          </a:xfrm>
          <a:custGeom>
            <a:avLst/>
            <a:gdLst/>
            <a:ahLst/>
            <a:cxnLst/>
            <a:rect l="0" t="0" r="0" b="0"/>
            <a:pathLst>
              <a:path w="691" h="693">
                <a:moveTo>
                  <a:pt x="0" y="346"/>
                </a:moveTo>
                <a:cubicBezTo>
                  <a:pt x="0" y="155"/>
                  <a:pt x="154" y="0"/>
                  <a:pt x="345" y="0"/>
                </a:cubicBezTo>
                <a:cubicBezTo>
                  <a:pt x="460" y="0"/>
                  <a:pt x="576" y="0"/>
                  <a:pt x="691" y="0"/>
                </a:cubicBezTo>
                <a:cubicBezTo>
                  <a:pt x="691" y="115"/>
                  <a:pt x="691" y="231"/>
                  <a:pt x="691" y="346"/>
                </a:cubicBezTo>
                <a:cubicBezTo>
                  <a:pt x="691" y="538"/>
                  <a:pt x="536" y="693"/>
                  <a:pt x="345" y="693"/>
                </a:cubicBezTo>
                <a:cubicBezTo>
                  <a:pt x="154" y="693"/>
                  <a:pt x="0" y="538"/>
                  <a:pt x="0" y="346"/>
                </a:cubicBezTo>
              </a:path>
            </a:pathLst>
          </a:custGeom>
          <a:solidFill>
            <a:schemeClr val="accent5">
              <a:alpha val="63137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2" name="path"/>
          <p:cNvSpPr/>
          <p:nvPr>
            <p:custDataLst>
              <p:tags r:id="rId13"/>
            </p:custDataLst>
          </p:nvPr>
        </p:nvSpPr>
        <p:spPr>
          <a:xfrm>
            <a:off x="2151887" y="2051304"/>
            <a:ext cx="260604" cy="260603"/>
          </a:xfrm>
          <a:custGeom>
            <a:avLst/>
            <a:gdLst/>
            <a:ahLst/>
            <a:cxnLst/>
            <a:rect l="0" t="0" r="0" b="0"/>
            <a:pathLst>
              <a:path w="410" h="410">
                <a:moveTo>
                  <a:pt x="0" y="205"/>
                </a:moveTo>
                <a:cubicBezTo>
                  <a:pt x="0" y="91"/>
                  <a:pt x="91" y="0"/>
                  <a:pt x="205" y="0"/>
                </a:cubicBezTo>
                <a:cubicBezTo>
                  <a:pt x="273" y="0"/>
                  <a:pt x="342" y="0"/>
                  <a:pt x="410" y="0"/>
                </a:cubicBezTo>
                <a:cubicBezTo>
                  <a:pt x="410" y="68"/>
                  <a:pt x="410" y="136"/>
                  <a:pt x="410" y="205"/>
                </a:cubicBezTo>
                <a:cubicBezTo>
                  <a:pt x="410" y="318"/>
                  <a:pt x="318" y="410"/>
                  <a:pt x="205" y="410"/>
                </a:cubicBezTo>
                <a:cubicBezTo>
                  <a:pt x="91" y="410"/>
                  <a:pt x="0" y="318"/>
                  <a:pt x="0" y="205"/>
                </a:cubicBezTo>
              </a:path>
            </a:pathLst>
          </a:custGeom>
          <a:solidFill>
            <a:schemeClr val="accent1">
              <a:alpha val="10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textbox 74"/>
          <p:cNvSpPr/>
          <p:nvPr/>
        </p:nvSpPr>
        <p:spPr>
          <a:xfrm>
            <a:off x="4853711" y="1886788"/>
            <a:ext cx="6126479" cy="3604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92000"/>
              </a:lnSpc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指令修饰符 / v-bind对于样式操作的增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 / v-model应用于其他表单元素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3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 计算属</a:t>
            </a:r>
            <a:r>
              <a:rPr sz="1800" kern="0" spc="-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6090" algn="l" rtl="0" eaLnBrk="0">
              <a:lnSpc>
                <a:spcPct val="92000"/>
              </a:lnSpc>
              <a:spcBef>
                <a:spcPts val="425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计算属性 vs 方法  / 完整写法 / 成绩案例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4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 侦听器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algn="l" rtl="0" eaLnBrk="0">
              <a:lnSpc>
                <a:spcPct val="93000"/>
              </a:lnSpc>
              <a:spcBef>
                <a:spcPts val="420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完整写法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7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  <a:spcBef>
                <a:spcPts val="545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综合案例：水果购物车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lang="en-US" altLang="en-US" sz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1010" algn="l" rtl="0" eaLnBrk="0">
              <a:lnSpc>
                <a:spcPct val="91000"/>
              </a:lnSpc>
              <a:spcBef>
                <a:spcPts val="5"/>
              </a:spcBef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渲染 / 删除 / 修改数量 /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全选反选 / 统计总价 / 持久化</a:t>
            </a:r>
            <a:endParaRPr lang="en-US" altLang="en-US" sz="1400" kern="0" spc="-2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6" name="picture 7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866411" y="4755972"/>
            <a:ext cx="206197" cy="189509"/>
          </a:xfrm>
          <a:prstGeom prst="rect">
            <a:avLst/>
          </a:prstGeom>
        </p:spPr>
      </p:pic>
      <p:pic>
        <p:nvPicPr>
          <p:cNvPr id="78" name="picture 7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866411" y="3682822"/>
            <a:ext cx="206197" cy="189509"/>
          </a:xfrm>
          <a:prstGeom prst="rect">
            <a:avLst/>
          </a:prstGeom>
        </p:spPr>
      </p:pic>
      <p:pic>
        <p:nvPicPr>
          <p:cNvPr id="80" name="picture 8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866411" y="2475560"/>
            <a:ext cx="206197" cy="189509"/>
          </a:xfrm>
          <a:prstGeom prst="rect">
            <a:avLst/>
          </a:prstGeom>
        </p:spPr>
      </p:pic>
      <p:sp>
        <p:nvSpPr>
          <p:cNvPr id="84" name="textbox 84"/>
          <p:cNvSpPr/>
          <p:nvPr>
            <p:custDataLst>
              <p:tags r:id="rId4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86" name="textbox 86"/>
          <p:cNvSpPr/>
          <p:nvPr>
            <p:custDataLst>
              <p:tags r:id="rId5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88" name="textbox 88"/>
          <p:cNvSpPr/>
          <p:nvPr>
            <p:custDataLst>
              <p:tags r:id="rId6"/>
            </p:custDataLst>
          </p:nvPr>
        </p:nvSpPr>
        <p:spPr>
          <a:xfrm>
            <a:off x="2183383" y="2402331"/>
            <a:ext cx="1668779" cy="10179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algn="l" rtl="0" eaLnBrk="0">
              <a:lnSpc>
                <a:spcPct val="94000"/>
              </a:lnSpc>
              <a:tabLst>
                <a:tab pos="685800" algn="l"/>
              </a:tabLst>
            </a:pPr>
            <a:r>
              <a:rPr sz="41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4100" b="1" kern="0" spc="-5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</a:t>
            </a:r>
            <a:r>
              <a:rPr sz="4100" b="1" kern="0" spc="-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</a:t>
            </a:r>
            <a:endParaRPr lang="en-US" altLang="en-US" sz="4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4000"/>
              </a:lnSpc>
            </a:pPr>
            <a:endParaRPr lang="en-US" altLang="en-US" sz="6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3675" algn="l" rtl="0" eaLnBrk="0">
              <a:lnSpc>
                <a:spcPct val="82000"/>
              </a:lnSpc>
              <a:spcBef>
                <a:spcPts val="5"/>
              </a:spcBef>
            </a:pPr>
            <a:r>
              <a:rPr sz="2400" kern="0" spc="-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lang="en-US" altLang="en-US" sz="2400" kern="0" spc="-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4" name="textbox 94"/>
          <p:cNvSpPr/>
          <p:nvPr>
            <p:custDataLst>
              <p:tags r:id="rId7"/>
            </p:custDataLst>
          </p:nvPr>
        </p:nvSpPr>
        <p:spPr>
          <a:xfrm>
            <a:off x="4853711" y="1240155"/>
            <a:ext cx="1365250" cy="276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tabLst>
                <a:tab pos="218440" algn="l"/>
              </a:tabLst>
            </a:pPr>
            <a:r>
              <a:rPr sz="18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指令补充</a:t>
            </a:r>
            <a:endParaRPr lang="en-US" altLang="en-US" sz="1800" kern="0" spc="-4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" name="rect"/>
          <p:cNvSpPr/>
          <p:nvPr>
            <p:custDataLst>
              <p:tags r:id="rId8"/>
            </p:custDataLst>
          </p:nvPr>
        </p:nvSpPr>
        <p:spPr>
          <a:xfrm>
            <a:off x="4402645" y="2336291"/>
            <a:ext cx="9525" cy="1062228"/>
          </a:xfrm>
          <a:prstGeom prst="rect">
            <a:avLst/>
          </a:prstGeom>
          <a:solidFill>
            <a:schemeClr val="accent4">
              <a:alpha val="10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" name="textbox 614"/>
          <p:cNvSpPr/>
          <p:nvPr/>
        </p:nvSpPr>
        <p:spPr>
          <a:xfrm>
            <a:off x="4853711" y="1886788"/>
            <a:ext cx="6126479" cy="3604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92000"/>
              </a:lnSpc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指令修饰符 / v-bind对于样式操作的增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 / v-model应用于其他表单元素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3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 计算属</a:t>
            </a:r>
            <a:r>
              <a:rPr sz="1800" kern="0" spc="-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6090" algn="l" rtl="0" eaLnBrk="0">
              <a:lnSpc>
                <a:spcPct val="92000"/>
              </a:lnSpc>
              <a:spcBef>
                <a:spcPts val="425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计算属性 vs 方法  / 完整写法 / 成绩案例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4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 侦听器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algn="l" rtl="0" eaLnBrk="0">
              <a:lnSpc>
                <a:spcPct val="93000"/>
              </a:lnSpc>
              <a:spcBef>
                <a:spcPts val="420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完整写法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7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  <a:spcBef>
                <a:spcPts val="545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综合案例：水果购物车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lang="en-US" altLang="en-US" sz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1010" algn="l" rtl="0" eaLnBrk="0">
              <a:lnSpc>
                <a:spcPct val="91000"/>
              </a:lnSpc>
              <a:spcBef>
                <a:spcPts val="5"/>
              </a:spcBef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渲染 / 删除 / 修改数量 /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全选反选 / 统计总价 / 持久化</a:t>
            </a:r>
            <a:endParaRPr lang="en-US" altLang="en-US" sz="1400" kern="0" spc="-2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16" name="picture 6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866411" y="4755972"/>
            <a:ext cx="206197" cy="189509"/>
          </a:xfrm>
          <a:prstGeom prst="rect">
            <a:avLst/>
          </a:prstGeom>
        </p:spPr>
      </p:pic>
      <p:pic>
        <p:nvPicPr>
          <p:cNvPr id="618" name="picture 6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866411" y="3682822"/>
            <a:ext cx="206197" cy="189509"/>
          </a:xfrm>
          <a:prstGeom prst="rect">
            <a:avLst/>
          </a:prstGeom>
        </p:spPr>
      </p:pic>
      <p:pic>
        <p:nvPicPr>
          <p:cNvPr id="620" name="picture 6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866411" y="2475560"/>
            <a:ext cx="206197" cy="189509"/>
          </a:xfrm>
          <a:prstGeom prst="rect">
            <a:avLst/>
          </a:prstGeom>
        </p:spPr>
      </p:pic>
      <p:sp>
        <p:nvSpPr>
          <p:cNvPr id="624" name="textbox 624"/>
          <p:cNvSpPr/>
          <p:nvPr>
            <p:custDataLst>
              <p:tags r:id="rId4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626" name="textbox 626"/>
          <p:cNvSpPr/>
          <p:nvPr>
            <p:custDataLst>
              <p:tags r:id="rId5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628" name="textbox 628"/>
          <p:cNvSpPr/>
          <p:nvPr>
            <p:custDataLst>
              <p:tags r:id="rId6"/>
            </p:custDataLst>
          </p:nvPr>
        </p:nvSpPr>
        <p:spPr>
          <a:xfrm>
            <a:off x="2183383" y="2402331"/>
            <a:ext cx="1668779" cy="10179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algn="l" rtl="0" eaLnBrk="0">
              <a:lnSpc>
                <a:spcPct val="94000"/>
              </a:lnSpc>
              <a:tabLst>
                <a:tab pos="685800" algn="l"/>
              </a:tabLst>
            </a:pPr>
            <a:r>
              <a:rPr sz="41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4100" b="1" kern="0" spc="-5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</a:t>
            </a:r>
            <a:r>
              <a:rPr sz="4100" b="1" kern="0" spc="-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</a:t>
            </a:r>
            <a:endParaRPr lang="en-US" altLang="en-US" sz="4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4000"/>
              </a:lnSpc>
            </a:pPr>
            <a:endParaRPr lang="en-US" altLang="en-US" sz="6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3675" algn="l" rtl="0" eaLnBrk="0">
              <a:lnSpc>
                <a:spcPct val="82000"/>
              </a:lnSpc>
              <a:spcBef>
                <a:spcPts val="5"/>
              </a:spcBef>
            </a:pPr>
            <a:r>
              <a:rPr sz="2400" kern="0" spc="-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lang="en-US" altLang="en-US" sz="2400" kern="0" spc="-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4" name="textbox 634"/>
          <p:cNvSpPr/>
          <p:nvPr>
            <p:custDataLst>
              <p:tags r:id="rId7"/>
            </p:custDataLst>
          </p:nvPr>
        </p:nvSpPr>
        <p:spPr>
          <a:xfrm>
            <a:off x="4853711" y="1240155"/>
            <a:ext cx="1365250" cy="276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tabLst>
                <a:tab pos="218440" algn="l"/>
              </a:tabLst>
            </a:pPr>
            <a:r>
              <a:rPr sz="18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指令补充</a:t>
            </a:r>
            <a:endParaRPr lang="en-US" altLang="en-US" sz="1800" kern="0" spc="-4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4" name="rect"/>
          <p:cNvSpPr/>
          <p:nvPr>
            <p:custDataLst>
              <p:tags r:id="rId8"/>
            </p:custDataLst>
          </p:nvPr>
        </p:nvSpPr>
        <p:spPr>
          <a:xfrm>
            <a:off x="4402645" y="2336291"/>
            <a:ext cx="9525" cy="1062228"/>
          </a:xfrm>
          <a:prstGeom prst="rect">
            <a:avLst/>
          </a:prstGeom>
          <a:solidFill>
            <a:schemeClr val="accent4">
              <a:alpha val="10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6" name="rect"/>
          <p:cNvSpPr/>
          <p:nvPr>
            <p:custDataLst>
              <p:tags r:id="rId4"/>
            </p:custDataLst>
          </p:nvPr>
        </p:nvSpPr>
        <p:spPr>
          <a:xfrm>
            <a:off x="6182995" y="1572260"/>
            <a:ext cx="4751705" cy="3941445"/>
          </a:xfrm>
          <a:prstGeom prst="rect">
            <a:avLst/>
          </a:prstGeom>
          <a:solidFill>
            <a:srgbClr val="000000">
              <a:alpha val="3764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8" name="rect"/>
          <p:cNvSpPr/>
          <p:nvPr>
            <p:custDataLst>
              <p:tags r:id="rId5"/>
            </p:custDataLst>
          </p:nvPr>
        </p:nvSpPr>
        <p:spPr>
          <a:xfrm>
            <a:off x="6170930" y="1560830"/>
            <a:ext cx="4725670" cy="3915410"/>
          </a:xfrm>
          <a:prstGeom prst="rect">
            <a:avLst/>
          </a:prstGeom>
          <a:solidFill>
            <a:schemeClr val="accent3">
              <a:alpha val="100000"/>
              <a:lumMod val="40000"/>
              <a:lumOff val="6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0" name="textbox 650"/>
          <p:cNvSpPr/>
          <p:nvPr/>
        </p:nvSpPr>
        <p:spPr>
          <a:xfrm>
            <a:off x="6444615" y="1819910"/>
            <a:ext cx="3665855" cy="34124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8415" algn="l" rtl="0" eaLnBrk="0">
              <a:lnSpc>
                <a:spcPct val="87000"/>
              </a:lnSpc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data:</a:t>
            </a:r>
            <a:r>
              <a:rPr sz="1400" kern="0" spc="1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8915" algn="l" rtl="0" eaLnBrk="0">
              <a:lnSpc>
                <a:spcPct val="93000"/>
              </a:lnSpc>
              <a:spcBef>
                <a:spcPts val="85"/>
              </a:spcBef>
            </a:pPr>
            <a:r>
              <a:rPr sz="1400" kern="0" spc="-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words:</a:t>
            </a:r>
            <a:r>
              <a:rPr sz="1400" kern="0" spc="3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'苹果</a:t>
            </a:r>
            <a:r>
              <a:rPr sz="1400" kern="0" spc="-3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',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3995" algn="l" rtl="0" eaLnBrk="0">
              <a:lnSpc>
                <a:spcPts val="1705"/>
              </a:lnSpc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obj:</a:t>
            </a:r>
            <a:r>
              <a:rPr sz="1400" kern="0" spc="1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5765" algn="l" rtl="0" eaLnBrk="0">
              <a:lnSpc>
                <a:spcPts val="1770"/>
              </a:lnSpc>
              <a:spcBef>
                <a:spcPts val="90"/>
              </a:spcBef>
            </a:pPr>
            <a:r>
              <a:rPr sz="1400" kern="0" spc="-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words:</a:t>
            </a:r>
            <a:r>
              <a:rPr sz="1400" kern="0" spc="3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'苹果</a:t>
            </a:r>
            <a:r>
              <a:rPr sz="1400" kern="0" spc="-3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5425" algn="l" rtl="0" eaLnBrk="0">
              <a:lnSpc>
                <a:spcPct val="84000"/>
              </a:lnSpc>
              <a:spcBef>
                <a:spcPts val="40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9210" algn="l" rtl="0" eaLnBrk="0">
              <a:lnSpc>
                <a:spcPts val="1735"/>
              </a:lnSpc>
            </a:pPr>
            <a:r>
              <a:rPr sz="1400" kern="0" spc="-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},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7000"/>
              </a:lnSpc>
              <a:spcBef>
                <a:spcPts val="425"/>
              </a:spcBef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watch:</a:t>
            </a:r>
            <a:r>
              <a:rPr sz="1400" kern="0" spc="1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0" algn="l" rtl="0" eaLnBrk="0">
              <a:lnSpc>
                <a:spcPct val="100000"/>
              </a:lnSpc>
              <a:spcBef>
                <a:spcPts val="85"/>
              </a:spcBef>
            </a:pPr>
            <a:r>
              <a:rPr sz="14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该方法会在数据</a:t>
            </a: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变化时，触发执行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10210" indent="-198120" algn="l" rtl="0" eaLnBrk="0">
              <a:lnSpc>
                <a:spcPct val="97000"/>
              </a:lnSpc>
              <a:spcBef>
                <a:spcPts val="10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数据属性名</a:t>
            </a:r>
            <a:r>
              <a:rPr sz="1400" kern="0" spc="2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(newValue, old</a:t>
            </a:r>
            <a:r>
              <a:rPr sz="14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Value) {    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一些业务逻辑</a:t>
            </a:r>
            <a:r>
              <a:rPr sz="1400" kern="0" spc="17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sz="14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异步操作。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5425" algn="l" rtl="0" eaLnBrk="0">
              <a:lnSpc>
                <a:spcPct val="87000"/>
              </a:lnSpc>
              <a:spcBef>
                <a:spcPts val="230"/>
              </a:spcBef>
            </a:pPr>
            <a:r>
              <a:rPr sz="1400" kern="0" spc="-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},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10845" indent="-165735" algn="l" rtl="0" eaLnBrk="0">
              <a:lnSpc>
                <a:spcPct val="97000"/>
              </a:lnSpc>
              <a:spcBef>
                <a:spcPts val="90"/>
              </a:spcBef>
            </a:pPr>
            <a:r>
              <a:rPr sz="14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'对象.属性名</a:t>
            </a:r>
            <a:r>
              <a:rPr sz="1400" kern="0" spc="-3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sz="1400" kern="0" spc="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(newValue, oldValue) {</a:t>
            </a:r>
            <a:r>
              <a:rPr sz="14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一些业务逻辑</a:t>
            </a:r>
            <a:r>
              <a:rPr sz="1400" kern="0" spc="2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 异步操作。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5425" algn="l" rtl="0" eaLnBrk="0">
              <a:lnSpc>
                <a:spcPct val="84000"/>
              </a:lnSpc>
              <a:spcBef>
                <a:spcPts val="225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9210" algn="l" rtl="0" eaLnBrk="0">
              <a:lnSpc>
                <a:spcPts val="1735"/>
              </a:lnSpc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400" kern="0" spc="-2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52" name="picture 6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619504" y="3337791"/>
            <a:ext cx="5231895" cy="1953304"/>
          </a:xfrm>
          <a:prstGeom prst="rect">
            <a:avLst/>
          </a:prstGeom>
        </p:spPr>
      </p:pic>
      <p:sp>
        <p:nvSpPr>
          <p:cNvPr id="654" name="textbox 654"/>
          <p:cNvSpPr/>
          <p:nvPr>
            <p:custDataLst>
              <p:tags r:id="rId6"/>
            </p:custDataLst>
          </p:nvPr>
        </p:nvSpPr>
        <p:spPr>
          <a:xfrm>
            <a:off x="793892" y="1112723"/>
            <a:ext cx="4954904" cy="20237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2000" kern="0" spc="-8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 侦听器（监视器）</a:t>
            </a:r>
            <a:endParaRPr lang="en-US" altLang="en-US"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9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9000"/>
              </a:lnSpc>
              <a:spcBef>
                <a:spcPts val="455"/>
              </a:spcBef>
            </a:pP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</a:t>
            </a:r>
            <a:r>
              <a:rPr sz="1500" kern="0" spc="38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监视数据变化，执行一些 业务逻辑 或 异步</a:t>
            </a:r>
            <a:r>
              <a:rPr sz="1500" kern="0" spc="-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操作。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8415" algn="l" rtl="0" eaLnBrk="0">
              <a:lnSpc>
                <a:spcPts val="3265"/>
              </a:lnSpc>
            </a:pPr>
            <a:r>
              <a:rPr sz="1400" kern="0" spc="-1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endParaRPr lang="en-US" altLang="en-US" sz="1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5875" algn="l" rtl="0" eaLnBrk="0">
              <a:lnSpc>
                <a:spcPct val="93000"/>
              </a:lnSpc>
              <a:spcBef>
                <a:spcPts val="455"/>
              </a:spcBef>
            </a:pP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 简单写法  →   简单类型数据，直接监视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lang="en-US" altLang="en-US" sz="13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5875" algn="l" rtl="0" eaLnBrk="0">
              <a:lnSpc>
                <a:spcPct val="93000"/>
              </a:lnSpc>
            </a:pP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 完整写法  →</a:t>
            </a:r>
            <a:r>
              <a:rPr sz="1500" kern="0" spc="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添加额外配置项</a:t>
            </a:r>
            <a:endParaRPr lang="en-US" altLang="en-US" sz="1500" kern="0" spc="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8" name="textbox 658"/>
          <p:cNvSpPr/>
          <p:nvPr>
            <p:custDataLst>
              <p:tags r:id="rId7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660" name="textbox 660"/>
          <p:cNvSpPr/>
          <p:nvPr>
            <p:custDataLst>
              <p:tags r:id="rId8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664" name="textbox 664"/>
          <p:cNvSpPr/>
          <p:nvPr>
            <p:custDataLst>
              <p:tags r:id="rId9"/>
            </p:custDataLst>
          </p:nvPr>
        </p:nvSpPr>
        <p:spPr>
          <a:xfrm>
            <a:off x="803033" y="5337378"/>
            <a:ext cx="2112645" cy="2222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1400" kern="0" spc="-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需求：输入内容，实时翻译</a:t>
            </a:r>
            <a:endParaRPr lang="en-US" altLang="en-US" sz="1400" kern="0" spc="-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2" name="rect"/>
          <p:cNvSpPr/>
          <p:nvPr>
            <p:custDataLst>
              <p:tags r:id="rId4"/>
            </p:custDataLst>
          </p:nvPr>
        </p:nvSpPr>
        <p:spPr>
          <a:xfrm>
            <a:off x="6329045" y="1550035"/>
            <a:ext cx="5140960" cy="3703320"/>
          </a:xfrm>
          <a:prstGeom prst="rect">
            <a:avLst/>
          </a:prstGeom>
          <a:solidFill>
            <a:srgbClr val="000000">
              <a:alpha val="3960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74" name="picture 67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6980" y="1537970"/>
            <a:ext cx="5114290" cy="3677285"/>
          </a:xfrm>
          <a:prstGeom prst="rect">
            <a:avLst/>
          </a:prstGeom>
        </p:spPr>
      </p:pic>
      <p:sp>
        <p:nvSpPr>
          <p:cNvPr id="676" name="textbox 676"/>
          <p:cNvSpPr/>
          <p:nvPr/>
        </p:nvSpPr>
        <p:spPr>
          <a:xfrm>
            <a:off x="6578600" y="1786255"/>
            <a:ext cx="2679700" cy="3198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8415" algn="l" rtl="0" eaLnBrk="0">
              <a:lnSpc>
                <a:spcPct val="84000"/>
              </a:lnSpc>
            </a:pP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data:</a:t>
            </a:r>
            <a:r>
              <a:rPr sz="1400" kern="0" spc="13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3995" algn="l" rtl="0" eaLnBrk="0">
              <a:lnSpc>
                <a:spcPts val="1730"/>
              </a:lnSpc>
            </a:pP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obj:</a:t>
            </a:r>
            <a:r>
              <a:rPr sz="1400" kern="0" spc="1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5765" algn="l" rtl="0" eaLnBrk="0">
              <a:lnSpc>
                <a:spcPct val="93000"/>
              </a:lnSpc>
              <a:spcBef>
                <a:spcPts val="95"/>
              </a:spcBef>
            </a:pPr>
            <a:r>
              <a:rPr sz="1400" kern="0" spc="-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words:</a:t>
            </a:r>
            <a:r>
              <a:rPr sz="1400" kern="0" spc="3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'苹果</a:t>
            </a:r>
            <a:r>
              <a:rPr sz="1400" kern="0" spc="-39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',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17195" algn="l" rtl="0" eaLnBrk="0">
              <a:lnSpc>
                <a:spcPts val="1705"/>
              </a:lnSpc>
            </a:pPr>
            <a:r>
              <a:rPr sz="1400" kern="0" spc="-4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lang:</a:t>
            </a:r>
            <a:r>
              <a:rPr sz="1400" kern="0" spc="3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4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'italy'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5425" algn="l" rtl="0" eaLnBrk="0">
              <a:lnSpc>
                <a:spcPct val="84000"/>
              </a:lnSpc>
              <a:spcBef>
                <a:spcPts val="220"/>
              </a:spcBef>
            </a:pPr>
            <a:r>
              <a:rPr sz="1400" kern="0" spc="-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},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9210" algn="l" rtl="0" eaLnBrk="0">
              <a:lnSpc>
                <a:spcPts val="1735"/>
              </a:lnSpc>
            </a:pPr>
            <a:r>
              <a:rPr sz="1400" kern="0" spc="-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},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2000"/>
              </a:lnSpc>
            </a:pPr>
            <a:endParaRPr lang="en-US" altLang="en-US" sz="1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2090" indent="-199390" algn="l" rtl="0" eaLnBrk="0">
              <a:lnSpc>
                <a:spcPct val="98000"/>
              </a:lnSpc>
              <a:spcBef>
                <a:spcPts val="430"/>
              </a:spcBef>
            </a:pPr>
            <a:r>
              <a:rPr sz="1400" kern="0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watch: {//</a:t>
            </a:r>
            <a:r>
              <a:rPr sz="1400" kern="0" spc="1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</a:t>
            </a:r>
            <a:r>
              <a:rPr sz="1400" kern="0" spc="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完整写法</a:t>
            </a:r>
            <a:r>
              <a:rPr sz="1400" kern="0" spc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400" kern="0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数据属性名:</a:t>
            </a:r>
            <a:r>
              <a:rPr sz="1400" kern="0" spc="1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16560" indent="-4445" algn="l" rtl="0" eaLnBrk="0">
              <a:lnSpc>
                <a:spcPct val="97000"/>
              </a:lnSpc>
              <a:spcBef>
                <a:spcPts val="75"/>
              </a:spcBef>
            </a:pPr>
            <a:r>
              <a:rPr sz="1400" kern="0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deep: true, //</a:t>
            </a:r>
            <a:r>
              <a:rPr sz="1400" kern="0" spc="1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深度监视</a:t>
            </a:r>
            <a:r>
              <a:rPr sz="1400" kern="0" spc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handler</a:t>
            </a:r>
            <a:r>
              <a:rPr sz="1400" kern="0" spc="23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(newValue)</a:t>
            </a:r>
            <a:r>
              <a:rPr sz="1400" kern="0" spc="1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22275" indent="189865" algn="l" rtl="0" eaLnBrk="0">
              <a:lnSpc>
                <a:spcPct val="93000"/>
              </a:lnSpc>
              <a:spcBef>
                <a:spcPts val="240"/>
              </a:spcBef>
            </a:pPr>
            <a:r>
              <a:rPr sz="1400" kern="0" spc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console.l</a:t>
            </a:r>
            <a:r>
              <a:rPr sz="1400" kern="0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og(newValue)</a:t>
            </a:r>
            <a:r>
              <a:rPr sz="1400" kern="0" spc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5425" algn="l" rtl="0" eaLnBrk="0">
              <a:lnSpc>
                <a:spcPct val="84000"/>
              </a:lnSpc>
              <a:spcBef>
                <a:spcPts val="215"/>
              </a:spcBef>
            </a:pP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9210" algn="l" rtl="0" eaLnBrk="0">
              <a:lnSpc>
                <a:spcPts val="1735"/>
              </a:lnSpc>
            </a:pP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400" kern="0" spc="-2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78" name="picture 6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669796" y="3095475"/>
            <a:ext cx="5231895" cy="1953304"/>
          </a:xfrm>
          <a:prstGeom prst="rect">
            <a:avLst/>
          </a:prstGeom>
        </p:spPr>
      </p:pic>
      <p:sp>
        <p:nvSpPr>
          <p:cNvPr id="680" name="textbox 680"/>
          <p:cNvSpPr/>
          <p:nvPr>
            <p:custDataLst>
              <p:tags r:id="rId5"/>
            </p:custDataLst>
          </p:nvPr>
        </p:nvSpPr>
        <p:spPr>
          <a:xfrm>
            <a:off x="794419" y="1112723"/>
            <a:ext cx="5260975" cy="1631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2000" kern="0" spc="-8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 侦听器（监视器）</a:t>
            </a:r>
            <a:endParaRPr lang="en-US" altLang="en-US"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1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5240" algn="l" rtl="0" eaLnBrk="0">
              <a:lnSpc>
                <a:spcPct val="93000"/>
              </a:lnSpc>
              <a:spcBef>
                <a:spcPts val="460"/>
              </a:spcBef>
            </a:pP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 完整写法  →  添加额外</a:t>
            </a:r>
            <a:r>
              <a:rPr sz="1500" kern="0" spc="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配置项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3210" algn="l" rtl="0" eaLnBrk="0">
              <a:lnSpc>
                <a:spcPct val="88000"/>
              </a:lnSpc>
              <a:spcBef>
                <a:spcPts val="1595"/>
              </a:spcBef>
            </a:pPr>
            <a:r>
              <a:rPr sz="1500" kern="0" spc="8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</a:t>
            </a:r>
            <a:r>
              <a:rPr sz="1500" kern="0" spc="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deep</a:t>
            </a:r>
            <a:r>
              <a:rPr sz="1500" kern="0" spc="8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r>
              <a:rPr sz="1500" kern="0" spc="4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对复杂类型深度监视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6000"/>
              </a:lnSpc>
            </a:pPr>
            <a:endParaRPr lang="en-US" altLang="en-US" sz="3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94000"/>
              </a:lnSpc>
              <a:spcBef>
                <a:spcPts val="0"/>
              </a:spcBef>
            </a:pPr>
            <a:r>
              <a:rPr sz="1500" kern="0" spc="1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immediate</a:t>
            </a:r>
            <a:r>
              <a:rPr sz="1500" kern="0" spc="1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r>
              <a:rPr sz="1500" kern="0" spc="4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</a:t>
            </a:r>
            <a:r>
              <a:rPr sz="1500" kern="0" spc="1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化立刻执行一次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handler</a:t>
            </a:r>
            <a:r>
              <a:rPr sz="1500" kern="0" spc="1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en-US" altLang="en-US" sz="1500" kern="0" spc="11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4" name="textbox 684"/>
          <p:cNvSpPr/>
          <p:nvPr>
            <p:custDataLst>
              <p:tags r:id="rId6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686" name="textbox 686"/>
          <p:cNvSpPr/>
          <p:nvPr>
            <p:custDataLst>
              <p:tags r:id="rId7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690" name="textbox 690"/>
          <p:cNvSpPr/>
          <p:nvPr>
            <p:custDataLst>
              <p:tags r:id="rId8"/>
            </p:custDataLst>
          </p:nvPr>
        </p:nvSpPr>
        <p:spPr>
          <a:xfrm>
            <a:off x="803055" y="5135062"/>
            <a:ext cx="3157854" cy="2222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1400" kern="0" spc="-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需求：输入内容，  修改语言，都实时翻译</a:t>
            </a:r>
            <a:endParaRPr lang="en-US" altLang="en-US" sz="1400" kern="0" spc="-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8" name="rect"/>
          <p:cNvSpPr/>
          <p:nvPr>
            <p:custDataLst>
              <p:tags r:id="rId4"/>
            </p:custDataLst>
          </p:nvPr>
        </p:nvSpPr>
        <p:spPr>
          <a:xfrm>
            <a:off x="6329045" y="1550035"/>
            <a:ext cx="5140960" cy="3942715"/>
          </a:xfrm>
          <a:prstGeom prst="rect">
            <a:avLst/>
          </a:prstGeom>
          <a:solidFill>
            <a:srgbClr val="000000">
              <a:alpha val="3921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00" name="picture 7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6980" y="1537970"/>
            <a:ext cx="5114290" cy="3916680"/>
          </a:xfrm>
          <a:prstGeom prst="rect">
            <a:avLst/>
          </a:prstGeom>
        </p:spPr>
      </p:pic>
      <p:sp>
        <p:nvSpPr>
          <p:cNvPr id="702" name="textbox 702"/>
          <p:cNvSpPr/>
          <p:nvPr/>
        </p:nvSpPr>
        <p:spPr>
          <a:xfrm>
            <a:off x="6590030" y="1797685"/>
            <a:ext cx="4496435" cy="34124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8415" algn="l" rtl="0" eaLnBrk="0">
              <a:lnSpc>
                <a:spcPct val="84000"/>
              </a:lnSpc>
            </a:pP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data:</a:t>
            </a:r>
            <a:r>
              <a:rPr sz="1400" kern="0" spc="13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3995" algn="l" rtl="0" eaLnBrk="0">
              <a:lnSpc>
                <a:spcPts val="1730"/>
              </a:lnSpc>
            </a:pP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obj:</a:t>
            </a:r>
            <a:r>
              <a:rPr sz="1400" kern="0" spc="13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5765" algn="l" rtl="0" eaLnBrk="0">
              <a:lnSpc>
                <a:spcPct val="93000"/>
              </a:lnSpc>
              <a:spcBef>
                <a:spcPts val="95"/>
              </a:spcBef>
            </a:pPr>
            <a:r>
              <a:rPr sz="1400" kern="0" spc="-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words:</a:t>
            </a:r>
            <a:r>
              <a:rPr sz="1400" kern="0" spc="3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'苹果</a:t>
            </a:r>
            <a:r>
              <a:rPr sz="1400" kern="0" spc="-39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',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17195" algn="l" rtl="0" eaLnBrk="0">
              <a:lnSpc>
                <a:spcPts val="1705"/>
              </a:lnSpc>
            </a:pPr>
            <a:r>
              <a:rPr sz="1400" kern="0" spc="-4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lang:</a:t>
            </a:r>
            <a:r>
              <a:rPr sz="1400" kern="0" spc="34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4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'italy'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5425" algn="l" rtl="0" eaLnBrk="0">
              <a:lnSpc>
                <a:spcPct val="84000"/>
              </a:lnSpc>
              <a:spcBef>
                <a:spcPts val="220"/>
              </a:spcBef>
            </a:pPr>
            <a:r>
              <a:rPr sz="1400" kern="0" spc="-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},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9210" algn="l" rtl="0" eaLnBrk="0">
              <a:lnSpc>
                <a:spcPts val="1735"/>
              </a:lnSpc>
            </a:pPr>
            <a:r>
              <a:rPr sz="1400" kern="0" spc="-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},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2000"/>
              </a:lnSpc>
            </a:pPr>
            <a:endParaRPr lang="en-US" altLang="en-US" sz="1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3000"/>
              </a:lnSpc>
              <a:spcBef>
                <a:spcPts val="425"/>
              </a:spcBef>
            </a:pPr>
            <a:r>
              <a:rPr sz="1400" kern="0" spc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watch: {//</a:t>
            </a:r>
            <a:r>
              <a:rPr sz="1400" kern="0" spc="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</a:t>
            </a:r>
            <a:r>
              <a:rPr sz="1400" kern="0" spc="4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完整写法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2090" algn="l" rtl="0" eaLnBrk="0">
              <a:lnSpc>
                <a:spcPts val="1740"/>
              </a:lnSpc>
            </a:pPr>
            <a:r>
              <a:rPr sz="1400" kern="0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数据属性名:</a:t>
            </a:r>
            <a:r>
              <a:rPr sz="1400" kern="0" spc="1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12115" algn="l" rtl="0" eaLnBrk="0">
              <a:lnSpc>
                <a:spcPct val="97000"/>
              </a:lnSpc>
              <a:spcBef>
                <a:spcPts val="50"/>
              </a:spcBef>
            </a:pPr>
            <a:r>
              <a:rPr sz="1400" kern="0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deep: true, //</a:t>
            </a:r>
            <a:r>
              <a:rPr sz="1400" kern="0" spc="1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深度监视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16560" indent="635" algn="l" rtl="0" eaLnBrk="0">
              <a:lnSpc>
                <a:spcPct val="97000"/>
              </a:lnSpc>
              <a:spcBef>
                <a:spcPts val="70"/>
              </a:spcBef>
            </a:pPr>
            <a:r>
              <a:rPr sz="1400" kern="0" spc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immediate: true, // 是否</a:t>
            </a:r>
            <a:r>
              <a:rPr sz="1400" kern="0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立刻执行一次handler</a:t>
            </a:r>
            <a:r>
              <a:rPr sz="1400" kern="0" spc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handler</a:t>
            </a:r>
            <a:r>
              <a:rPr sz="1400" kern="0" spc="23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(newValue)</a:t>
            </a:r>
            <a:r>
              <a:rPr sz="1400" kern="0" spc="1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12775" algn="l" rtl="0" eaLnBrk="0">
              <a:lnSpc>
                <a:spcPct val="84000"/>
              </a:lnSpc>
              <a:spcBef>
                <a:spcPts val="220"/>
              </a:spcBef>
            </a:pPr>
            <a:r>
              <a:rPr sz="1400" kern="0" spc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console.l</a:t>
            </a:r>
            <a:r>
              <a:rPr sz="1400" kern="0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og(newValue)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22275" algn="l" rtl="0" eaLnBrk="0">
              <a:lnSpc>
                <a:spcPts val="1735"/>
              </a:lnSpc>
            </a:pP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6060" algn="l" rtl="0" eaLnBrk="0">
              <a:lnSpc>
                <a:spcPct val="84000"/>
              </a:lnSpc>
              <a:spcBef>
                <a:spcPts val="215"/>
              </a:spcBef>
            </a:pP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9210" algn="l" rtl="0" eaLnBrk="0">
              <a:lnSpc>
                <a:spcPts val="1735"/>
              </a:lnSpc>
            </a:pPr>
            <a:r>
              <a:rPr sz="1400" kern="0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400" kern="0" spc="-2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04" name="picture 7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669796" y="3095475"/>
            <a:ext cx="5231895" cy="1953304"/>
          </a:xfrm>
          <a:prstGeom prst="rect">
            <a:avLst/>
          </a:prstGeom>
        </p:spPr>
      </p:pic>
      <p:sp>
        <p:nvSpPr>
          <p:cNvPr id="706" name="textbox 706"/>
          <p:cNvSpPr/>
          <p:nvPr>
            <p:custDataLst>
              <p:tags r:id="rId5"/>
            </p:custDataLst>
          </p:nvPr>
        </p:nvSpPr>
        <p:spPr>
          <a:xfrm>
            <a:off x="794419" y="1112723"/>
            <a:ext cx="5260975" cy="1631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2000" kern="0" spc="-8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 侦听器（监视器）</a:t>
            </a:r>
            <a:endParaRPr lang="en-US" altLang="en-US"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1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5240" algn="l" rtl="0" eaLnBrk="0">
              <a:lnSpc>
                <a:spcPct val="93000"/>
              </a:lnSpc>
              <a:spcBef>
                <a:spcPts val="460"/>
              </a:spcBef>
            </a:pP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 完整写法  →  添加额外</a:t>
            </a:r>
            <a:r>
              <a:rPr sz="1500" kern="0" spc="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配置项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3210" algn="l" rtl="0" eaLnBrk="0">
              <a:lnSpc>
                <a:spcPct val="88000"/>
              </a:lnSpc>
              <a:spcBef>
                <a:spcPts val="1595"/>
              </a:spcBef>
            </a:pPr>
            <a:r>
              <a:rPr sz="1500" kern="0" spc="8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</a:t>
            </a:r>
            <a:r>
              <a:rPr sz="1500" kern="0" spc="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deep</a:t>
            </a:r>
            <a:r>
              <a:rPr sz="1500" kern="0" spc="8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r>
              <a:rPr sz="1500" kern="0" spc="4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对复杂类型深度监视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6000"/>
              </a:lnSpc>
            </a:pPr>
            <a:endParaRPr lang="en-US" altLang="en-US" sz="3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94000"/>
              </a:lnSpc>
              <a:spcBef>
                <a:spcPts val="0"/>
              </a:spcBef>
            </a:pPr>
            <a:r>
              <a:rPr sz="1500" kern="0" spc="1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immediate</a:t>
            </a:r>
            <a:r>
              <a:rPr sz="1500" kern="0" spc="1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r>
              <a:rPr sz="1500" kern="0" spc="4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</a:t>
            </a:r>
            <a:r>
              <a:rPr sz="1500" kern="0" spc="1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化立刻执行一次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handler</a:t>
            </a:r>
            <a:r>
              <a:rPr sz="1500" kern="0" spc="1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en-US" altLang="en-US" sz="1500" kern="0" spc="11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0" name="textbox 710"/>
          <p:cNvSpPr/>
          <p:nvPr>
            <p:custDataLst>
              <p:tags r:id="rId6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712" name="textbox 712"/>
          <p:cNvSpPr/>
          <p:nvPr>
            <p:custDataLst>
              <p:tags r:id="rId7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716" name="textbox 716"/>
          <p:cNvSpPr/>
          <p:nvPr>
            <p:custDataLst>
              <p:tags r:id="rId8"/>
            </p:custDataLst>
          </p:nvPr>
        </p:nvSpPr>
        <p:spPr>
          <a:xfrm>
            <a:off x="803055" y="5135062"/>
            <a:ext cx="3510915" cy="2222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1400" kern="0" spc="-9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需求：默认文本，</a:t>
            </a:r>
            <a:r>
              <a:rPr sz="1400" kern="0" spc="1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400" kern="0" spc="-9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一进入页面</a:t>
            </a:r>
            <a:r>
              <a:rPr sz="1400" kern="0" spc="-2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9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，立刻翻译一次</a:t>
            </a:r>
            <a:endParaRPr lang="en-US" altLang="en-US" sz="1400" kern="0" spc="-9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4" name="rect"/>
          <p:cNvSpPr/>
          <p:nvPr>
            <p:custDataLst>
              <p:tags r:id="rId4"/>
            </p:custDataLst>
          </p:nvPr>
        </p:nvSpPr>
        <p:spPr>
          <a:xfrm>
            <a:off x="4736465" y="4186555"/>
            <a:ext cx="5053965" cy="2273935"/>
          </a:xfrm>
          <a:prstGeom prst="rect">
            <a:avLst/>
          </a:prstGeom>
          <a:solidFill>
            <a:srgbClr val="000000">
              <a:alpha val="3960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6" name="rect"/>
          <p:cNvSpPr/>
          <p:nvPr>
            <p:custDataLst>
              <p:tags r:id="rId5"/>
            </p:custDataLst>
          </p:nvPr>
        </p:nvSpPr>
        <p:spPr>
          <a:xfrm>
            <a:off x="4724400" y="4174490"/>
            <a:ext cx="5027930" cy="2247900"/>
          </a:xfrm>
          <a:prstGeom prst="rect">
            <a:avLst/>
          </a:prstGeom>
          <a:solidFill>
            <a:schemeClr val="accent3">
              <a:alpha val="100000"/>
              <a:lumMod val="40000"/>
              <a:lumOff val="6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8" name="textbox 728"/>
          <p:cNvSpPr/>
          <p:nvPr/>
        </p:nvSpPr>
        <p:spPr>
          <a:xfrm>
            <a:off x="4533900" y="3832225"/>
            <a:ext cx="5875655" cy="24396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3000"/>
              </a:lnSpc>
            </a:pPr>
            <a:r>
              <a:rPr sz="1500" kern="0" spc="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 完整写法  → </a:t>
            </a: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添加额外的配置项 (深度监视复杂类型，立刻执行)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95605" algn="l" rtl="0" eaLnBrk="0">
              <a:lnSpc>
                <a:spcPct val="93000"/>
              </a:lnSpc>
              <a:spcBef>
                <a:spcPts val="430"/>
              </a:spcBef>
            </a:pPr>
            <a:r>
              <a:rPr sz="14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watch: {/</a:t>
            </a: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sz="1400" kern="0" spc="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</a:t>
            </a:r>
            <a:r>
              <a:rPr sz="14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完整写法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94995" algn="l" rtl="0" eaLnBrk="0">
              <a:lnSpc>
                <a:spcPts val="1735"/>
              </a:lnSpc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数据属性名:</a:t>
            </a:r>
            <a:r>
              <a:rPr sz="1400" kern="0" spc="1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95020" algn="l" rtl="0" eaLnBrk="0">
              <a:lnSpc>
                <a:spcPct val="96000"/>
              </a:lnSpc>
              <a:spcBef>
                <a:spcPts val="60"/>
              </a:spcBef>
            </a:pPr>
            <a:r>
              <a:rPr sz="14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deep: true, // 深度监视(</a:t>
            </a: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针对复杂类型)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99465" indent="635" algn="l" rtl="0" eaLnBrk="0">
              <a:lnSpc>
                <a:spcPct val="97000"/>
              </a:lnSpc>
              <a:spcBef>
                <a:spcPts val="75"/>
              </a:spcBef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immediate: true, // 是否立刻执行一次handler           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handler</a:t>
            </a:r>
            <a:r>
              <a:rPr sz="1400" kern="0" spc="2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(newValue)</a:t>
            </a:r>
            <a:r>
              <a:rPr sz="1400" kern="0" spc="1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95680" algn="l" rtl="0" eaLnBrk="0">
              <a:lnSpc>
                <a:spcPct val="84000"/>
              </a:lnSpc>
              <a:spcBef>
                <a:spcPts val="220"/>
              </a:spcBef>
            </a:pPr>
            <a:r>
              <a:rPr sz="14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console.l</a:t>
            </a: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og(newValue)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5180" algn="l" rtl="0" eaLnBrk="0">
              <a:lnSpc>
                <a:spcPts val="1735"/>
              </a:lnSpc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08965" algn="l" rtl="0" eaLnBrk="0">
              <a:lnSpc>
                <a:spcPct val="84000"/>
              </a:lnSpc>
              <a:spcBef>
                <a:spcPts val="215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12115" algn="l" rtl="0" eaLnBrk="0">
              <a:lnSpc>
                <a:spcPts val="1735"/>
              </a:lnSpc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400" kern="0" spc="-2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30" name="textbox 730"/>
          <p:cNvSpPr/>
          <p:nvPr>
            <p:custDataLst>
              <p:tags r:id="rId6"/>
            </p:custDataLst>
          </p:nvPr>
        </p:nvSpPr>
        <p:spPr>
          <a:xfrm>
            <a:off x="4724400" y="1676400"/>
            <a:ext cx="4764404" cy="2047239"/>
          </a:xfrm>
          <a:prstGeom prst="rect">
            <a:avLst/>
          </a:prstGeom>
          <a:solidFill>
            <a:srgbClr val="242424">
              <a:alpha val="94901"/>
            </a:srgbClr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7000"/>
              </a:lnSpc>
            </a:pPr>
            <a:endParaRPr lang="en-US" altLang="en-US" sz="10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3040" algn="l" rtl="0" eaLnBrk="0">
              <a:lnSpc>
                <a:spcPct val="87000"/>
              </a:lnSpc>
              <a:spcBef>
                <a:spcPts val="5"/>
              </a:spcBef>
            </a:pPr>
            <a:r>
              <a:rPr sz="1400" kern="0" spc="-1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watch:</a:t>
            </a:r>
            <a:r>
              <a:rPr sz="1400" kern="0" spc="13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en-US" sz="14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92430" algn="l" rtl="0" eaLnBrk="0">
              <a:lnSpc>
                <a:spcPct val="93000"/>
              </a:lnSpc>
              <a:spcBef>
                <a:spcPts val="85"/>
              </a:spcBef>
            </a:pPr>
            <a:r>
              <a:rPr sz="1400" kern="0" spc="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数据属性名</a:t>
            </a:r>
            <a:r>
              <a:rPr sz="1400" kern="0" spc="28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(new</a:t>
            </a:r>
            <a:r>
              <a:rPr sz="1400" kern="0" spc="-1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Value, oldValue) {</a:t>
            </a:r>
            <a:endParaRPr lang="en-US" altLang="en-US" sz="14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91820" algn="l" rtl="0" eaLnBrk="0">
              <a:lnSpc>
                <a:spcPts val="1700"/>
              </a:lnSpc>
            </a:pPr>
            <a:r>
              <a:rPr sz="1400" kern="0" spc="-2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一些业务逻辑</a:t>
            </a:r>
            <a:r>
              <a:rPr sz="1400" kern="0" spc="17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sz="1400" kern="0" spc="15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异步操作。</a:t>
            </a:r>
            <a:endParaRPr lang="en-US" altLang="en-US" sz="14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6400" algn="l" rtl="0" eaLnBrk="0">
              <a:lnSpc>
                <a:spcPct val="87000"/>
              </a:lnSpc>
              <a:spcBef>
                <a:spcPts val="230"/>
              </a:spcBef>
            </a:pPr>
            <a:r>
              <a:rPr sz="1400" kern="0" spc="-5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},</a:t>
            </a:r>
            <a:endParaRPr lang="en-US" altLang="en-US" sz="14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91185" indent="-165735" algn="l" rtl="0" eaLnBrk="0">
              <a:lnSpc>
                <a:spcPct val="97000"/>
              </a:lnSpc>
              <a:spcBef>
                <a:spcPts val="90"/>
              </a:spcBef>
            </a:pPr>
            <a:r>
              <a:rPr sz="1400" kern="0" spc="-3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'对象.属性名</a:t>
            </a:r>
            <a:r>
              <a:rPr sz="1400" kern="0" spc="-33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3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sz="1400" kern="0" spc="19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3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(newValue, oldValue) {</a:t>
            </a:r>
            <a:r>
              <a:rPr sz="1400" kern="0" spc="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sz="1400" kern="0" spc="-2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一些业务逻辑</a:t>
            </a:r>
            <a:r>
              <a:rPr sz="1400" kern="0" spc="17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sz="1400" kern="0" spc="15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异步操作。</a:t>
            </a:r>
            <a:endParaRPr lang="en-US" altLang="en-US" sz="14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6400" algn="l" rtl="0" eaLnBrk="0">
              <a:lnSpc>
                <a:spcPct val="84000"/>
              </a:lnSpc>
              <a:spcBef>
                <a:spcPts val="225"/>
              </a:spcBef>
            </a:pPr>
            <a:r>
              <a:rPr sz="1400" kern="0" spc="-2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4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0185" algn="l" rtl="0" eaLnBrk="0">
              <a:lnSpc>
                <a:spcPts val="1735"/>
              </a:lnSpc>
            </a:pPr>
            <a:r>
              <a:rPr sz="1400" kern="0" spc="-2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en-US" sz="1400" kern="0" spc="-2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32" name="path"/>
          <p:cNvSpPr/>
          <p:nvPr>
            <p:custDataLst>
              <p:tags r:id="rId7"/>
            </p:custDataLst>
          </p:nvPr>
        </p:nvSpPr>
        <p:spPr>
          <a:xfrm>
            <a:off x="1013460" y="3264535"/>
            <a:ext cx="1398905" cy="1398905"/>
          </a:xfrm>
          <a:custGeom>
            <a:avLst/>
            <a:gdLst/>
            <a:ahLst/>
            <a:cxnLst/>
            <a:rect l="0" t="0" r="0" b="0"/>
            <a:pathLst>
              <a:path w="2203" h="2203">
                <a:moveTo>
                  <a:pt x="0" y="1101"/>
                </a:moveTo>
                <a:cubicBezTo>
                  <a:pt x="0" y="493"/>
                  <a:pt x="493" y="0"/>
                  <a:pt x="1101" y="0"/>
                </a:cubicBezTo>
                <a:cubicBezTo>
                  <a:pt x="1468" y="0"/>
                  <a:pt x="1836" y="0"/>
                  <a:pt x="2203" y="0"/>
                </a:cubicBezTo>
                <a:cubicBezTo>
                  <a:pt x="2203" y="367"/>
                  <a:pt x="2203" y="734"/>
                  <a:pt x="2203" y="1101"/>
                </a:cubicBezTo>
                <a:cubicBezTo>
                  <a:pt x="2203" y="1710"/>
                  <a:pt x="1710" y="2203"/>
                  <a:pt x="1101" y="2203"/>
                </a:cubicBezTo>
                <a:cubicBezTo>
                  <a:pt x="493" y="2203"/>
                  <a:pt x="0" y="1710"/>
                  <a:pt x="0" y="1101"/>
                </a:cubicBezTo>
              </a:path>
            </a:pathLst>
          </a:custGeom>
          <a:solidFill>
            <a:srgbClr val="F2F2F2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4" name="path"/>
          <p:cNvSpPr/>
          <p:nvPr>
            <p:custDataLst>
              <p:tags r:id="rId8"/>
            </p:custDataLst>
          </p:nvPr>
        </p:nvSpPr>
        <p:spPr>
          <a:xfrm>
            <a:off x="1646555" y="2434590"/>
            <a:ext cx="2018030" cy="2018030"/>
          </a:xfrm>
          <a:custGeom>
            <a:avLst/>
            <a:gdLst/>
            <a:ahLst/>
            <a:cxnLst/>
            <a:rect l="0" t="0" r="0" b="0"/>
            <a:pathLst>
              <a:path w="3177" h="3177">
                <a:moveTo>
                  <a:pt x="0" y="1588"/>
                </a:moveTo>
                <a:cubicBezTo>
                  <a:pt x="0" y="711"/>
                  <a:pt x="711" y="0"/>
                  <a:pt x="1588" y="0"/>
                </a:cubicBezTo>
                <a:cubicBezTo>
                  <a:pt x="2118" y="0"/>
                  <a:pt x="2647" y="0"/>
                  <a:pt x="3177" y="0"/>
                </a:cubicBezTo>
                <a:cubicBezTo>
                  <a:pt x="3177" y="529"/>
                  <a:pt x="3177" y="1059"/>
                  <a:pt x="3177" y="1588"/>
                </a:cubicBezTo>
                <a:cubicBezTo>
                  <a:pt x="3177" y="2466"/>
                  <a:pt x="2466" y="3177"/>
                  <a:pt x="1588" y="3177"/>
                </a:cubicBezTo>
                <a:cubicBezTo>
                  <a:pt x="711" y="3177"/>
                  <a:pt x="0" y="2466"/>
                  <a:pt x="0" y="1588"/>
                </a:cubicBezTo>
              </a:path>
            </a:pathLst>
          </a:cu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6" name="path"/>
          <p:cNvSpPr/>
          <p:nvPr>
            <p:custDataLst>
              <p:tags r:id="rId9"/>
            </p:custDataLst>
          </p:nvPr>
        </p:nvSpPr>
        <p:spPr>
          <a:xfrm>
            <a:off x="1589405" y="2377440"/>
            <a:ext cx="2132330" cy="2132330"/>
          </a:xfrm>
          <a:custGeom>
            <a:avLst/>
            <a:gdLst/>
            <a:ahLst/>
            <a:cxnLst/>
            <a:rect l="0" t="0" r="0" b="0"/>
            <a:pathLst>
              <a:path w="3357" h="3357">
                <a:moveTo>
                  <a:pt x="90" y="1678"/>
                </a:moveTo>
                <a:cubicBezTo>
                  <a:pt x="90" y="801"/>
                  <a:pt x="801" y="90"/>
                  <a:pt x="1678" y="90"/>
                </a:cubicBezTo>
                <a:cubicBezTo>
                  <a:pt x="2208" y="90"/>
                  <a:pt x="2737" y="90"/>
                  <a:pt x="3267" y="90"/>
                </a:cubicBezTo>
                <a:cubicBezTo>
                  <a:pt x="3267" y="619"/>
                  <a:pt x="3267" y="1149"/>
                  <a:pt x="3267" y="1678"/>
                </a:cubicBezTo>
                <a:cubicBezTo>
                  <a:pt x="3267" y="2556"/>
                  <a:pt x="2556" y="3267"/>
                  <a:pt x="1678" y="3267"/>
                </a:cubicBezTo>
                <a:cubicBezTo>
                  <a:pt x="801" y="3267"/>
                  <a:pt x="90" y="2556"/>
                  <a:pt x="90" y="1678"/>
                </a:cubicBezTo>
              </a:path>
            </a:pathLst>
          </a:custGeom>
          <a:noFill/>
          <a:ln w="114300" cap="flat">
            <a:solidFill>
              <a:srgbClr val="B6020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0" name="textbox 740"/>
          <p:cNvSpPr/>
          <p:nvPr>
            <p:custDataLst>
              <p:tags r:id="rId10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742" name="textbox 742"/>
          <p:cNvSpPr/>
          <p:nvPr>
            <p:custDataLst>
              <p:tags r:id="rId11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746" name="textbox 746"/>
          <p:cNvSpPr/>
          <p:nvPr>
            <p:custDataLst>
              <p:tags r:id="rId12"/>
            </p:custDataLst>
          </p:nvPr>
        </p:nvSpPr>
        <p:spPr>
          <a:xfrm>
            <a:off x="4533957" y="1344853"/>
            <a:ext cx="3225164" cy="2374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3000"/>
              </a:lnSpc>
            </a:pPr>
            <a:r>
              <a:rPr sz="1500" kern="0" spc="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 简单写法 →  监视</a:t>
            </a: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简单类型的变化</a:t>
            </a:r>
            <a:endParaRPr lang="en-US" altLang="en-US" sz="1500" kern="0" spc="4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8" name="textbox 748"/>
          <p:cNvSpPr/>
          <p:nvPr>
            <p:custDataLst>
              <p:tags r:id="rId13"/>
            </p:custDataLst>
          </p:nvPr>
        </p:nvSpPr>
        <p:spPr>
          <a:xfrm>
            <a:off x="4531120" y="930325"/>
            <a:ext cx="2499995" cy="2463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</a:t>
            </a:r>
            <a:r>
              <a:rPr sz="1500" kern="0" spc="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侦听器的语法有几种？</a:t>
            </a:r>
            <a:endParaRPr lang="en-US" altLang="en-US" sz="1500" kern="0" spc="2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50" name="textbox 750"/>
          <p:cNvSpPr/>
          <p:nvPr>
            <p:custDataLst>
              <p:tags r:id="rId14"/>
            </p:custDataLst>
          </p:nvPr>
        </p:nvSpPr>
        <p:spPr>
          <a:xfrm>
            <a:off x="2271471" y="3173348"/>
            <a:ext cx="913764" cy="533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 rtl="0" eaLnBrk="0">
              <a:lnSpc>
                <a:spcPct val="93000"/>
              </a:lnSpc>
            </a:pPr>
            <a:r>
              <a:rPr sz="3600" kern="0" spc="-1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</a:t>
            </a:r>
            <a:r>
              <a:rPr sz="3600" kern="0" spc="-8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</a:t>
            </a:r>
            <a:endParaRPr lang="en-US" altLang="en-US" sz="3600" kern="0" spc="-8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52" name="path"/>
          <p:cNvSpPr/>
          <p:nvPr>
            <p:custDataLst>
              <p:tags r:id="rId15"/>
            </p:custDataLst>
          </p:nvPr>
        </p:nvSpPr>
        <p:spPr>
          <a:xfrm>
            <a:off x="837946" y="3375405"/>
            <a:ext cx="575055" cy="575056"/>
          </a:xfrm>
          <a:custGeom>
            <a:avLst/>
            <a:gdLst/>
            <a:ahLst/>
            <a:cxnLst/>
            <a:rect l="0" t="0" r="0" b="0"/>
            <a:pathLst>
              <a:path w="905" h="905">
                <a:moveTo>
                  <a:pt x="10" y="452"/>
                </a:moveTo>
                <a:cubicBezTo>
                  <a:pt x="10" y="208"/>
                  <a:pt x="208" y="10"/>
                  <a:pt x="452" y="10"/>
                </a:cubicBezTo>
                <a:cubicBezTo>
                  <a:pt x="600" y="10"/>
                  <a:pt x="748" y="10"/>
                  <a:pt x="895" y="10"/>
                </a:cubicBezTo>
                <a:cubicBezTo>
                  <a:pt x="895" y="157"/>
                  <a:pt x="895" y="305"/>
                  <a:pt x="895" y="452"/>
                </a:cubicBezTo>
                <a:cubicBezTo>
                  <a:pt x="895" y="697"/>
                  <a:pt x="697" y="895"/>
                  <a:pt x="452" y="895"/>
                </a:cubicBezTo>
                <a:cubicBezTo>
                  <a:pt x="208" y="895"/>
                  <a:pt x="10" y="697"/>
                  <a:pt x="10" y="452"/>
                </a:cubicBezTo>
              </a:path>
            </a:pathLst>
          </a:custGeom>
          <a:noFill/>
          <a:ln w="12700" cap="flat">
            <a:solidFill>
              <a:srgbClr val="DE0014">
                <a:alpha val="10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8" name="path"/>
          <p:cNvSpPr/>
          <p:nvPr>
            <p:custDataLst>
              <p:tags r:id="rId16"/>
            </p:custDataLst>
          </p:nvPr>
        </p:nvSpPr>
        <p:spPr>
          <a:xfrm>
            <a:off x="3663695" y="4088892"/>
            <a:ext cx="438912" cy="440435"/>
          </a:xfrm>
          <a:custGeom>
            <a:avLst/>
            <a:gdLst/>
            <a:ahLst/>
            <a:cxnLst/>
            <a:rect l="0" t="0" r="0" b="0"/>
            <a:pathLst>
              <a:path w="691" h="693">
                <a:moveTo>
                  <a:pt x="0" y="346"/>
                </a:moveTo>
                <a:cubicBezTo>
                  <a:pt x="0" y="155"/>
                  <a:pt x="154" y="0"/>
                  <a:pt x="345" y="0"/>
                </a:cubicBezTo>
                <a:cubicBezTo>
                  <a:pt x="460" y="0"/>
                  <a:pt x="576" y="0"/>
                  <a:pt x="691" y="0"/>
                </a:cubicBezTo>
                <a:cubicBezTo>
                  <a:pt x="691" y="115"/>
                  <a:pt x="691" y="231"/>
                  <a:pt x="691" y="346"/>
                </a:cubicBezTo>
                <a:cubicBezTo>
                  <a:pt x="691" y="538"/>
                  <a:pt x="536" y="693"/>
                  <a:pt x="345" y="693"/>
                </a:cubicBezTo>
                <a:cubicBezTo>
                  <a:pt x="154" y="693"/>
                  <a:pt x="0" y="538"/>
                  <a:pt x="0" y="346"/>
                </a:cubicBezTo>
              </a:path>
            </a:pathLst>
          </a:custGeom>
          <a:solidFill>
            <a:schemeClr val="accent5">
              <a:alpha val="63137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2" name="path"/>
          <p:cNvSpPr/>
          <p:nvPr>
            <p:custDataLst>
              <p:tags r:id="rId17"/>
            </p:custDataLst>
          </p:nvPr>
        </p:nvSpPr>
        <p:spPr>
          <a:xfrm>
            <a:off x="2151887" y="2051304"/>
            <a:ext cx="260604" cy="260603"/>
          </a:xfrm>
          <a:custGeom>
            <a:avLst/>
            <a:gdLst/>
            <a:ahLst/>
            <a:cxnLst/>
            <a:rect l="0" t="0" r="0" b="0"/>
            <a:pathLst>
              <a:path w="410" h="410">
                <a:moveTo>
                  <a:pt x="0" y="205"/>
                </a:moveTo>
                <a:cubicBezTo>
                  <a:pt x="0" y="91"/>
                  <a:pt x="91" y="0"/>
                  <a:pt x="205" y="0"/>
                </a:cubicBezTo>
                <a:cubicBezTo>
                  <a:pt x="273" y="0"/>
                  <a:pt x="342" y="0"/>
                  <a:pt x="410" y="0"/>
                </a:cubicBezTo>
                <a:cubicBezTo>
                  <a:pt x="410" y="68"/>
                  <a:pt x="410" y="136"/>
                  <a:pt x="410" y="205"/>
                </a:cubicBezTo>
                <a:cubicBezTo>
                  <a:pt x="410" y="318"/>
                  <a:pt x="318" y="410"/>
                  <a:pt x="205" y="410"/>
                </a:cubicBezTo>
                <a:cubicBezTo>
                  <a:pt x="91" y="410"/>
                  <a:pt x="0" y="318"/>
                  <a:pt x="0" y="205"/>
                </a:cubicBezTo>
              </a:path>
            </a:pathLst>
          </a:custGeom>
          <a:solidFill>
            <a:schemeClr val="accent1">
              <a:alpha val="10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4" name="textbox 764"/>
          <p:cNvSpPr/>
          <p:nvPr/>
        </p:nvSpPr>
        <p:spPr>
          <a:xfrm>
            <a:off x="4853711" y="1886788"/>
            <a:ext cx="6126479" cy="3604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92000"/>
              </a:lnSpc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指令修饰符 / v-bind对于样式操作的增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 / v-model应用于其他表单元素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3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 计算属</a:t>
            </a:r>
            <a:r>
              <a:rPr sz="1800" kern="0" spc="-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6090" algn="l" rtl="0" eaLnBrk="0">
              <a:lnSpc>
                <a:spcPct val="92000"/>
              </a:lnSpc>
              <a:spcBef>
                <a:spcPts val="425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计算属性 vs 方法  / 完整写法 / 成绩案例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4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 侦听器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algn="l" rtl="0" eaLnBrk="0">
              <a:lnSpc>
                <a:spcPct val="93000"/>
              </a:lnSpc>
              <a:spcBef>
                <a:spcPts val="420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完整写法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7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  <a:spcBef>
                <a:spcPts val="545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综合案例：水果购物车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lang="en-US" altLang="en-US" sz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1010" algn="l" rtl="0" eaLnBrk="0">
              <a:lnSpc>
                <a:spcPct val="91000"/>
              </a:lnSpc>
              <a:spcBef>
                <a:spcPts val="5"/>
              </a:spcBef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渲染 / 删除 / 修改数量 /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全选反选 / 统计总价 / 持久化</a:t>
            </a:r>
            <a:endParaRPr lang="en-US" altLang="en-US" sz="1400" kern="0" spc="-2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66" name="picture 7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866411" y="4755972"/>
            <a:ext cx="206197" cy="189509"/>
          </a:xfrm>
          <a:prstGeom prst="rect">
            <a:avLst/>
          </a:prstGeom>
        </p:spPr>
      </p:pic>
      <p:pic>
        <p:nvPicPr>
          <p:cNvPr id="768" name="picture 7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866411" y="3682822"/>
            <a:ext cx="206197" cy="189509"/>
          </a:xfrm>
          <a:prstGeom prst="rect">
            <a:avLst/>
          </a:prstGeom>
        </p:spPr>
      </p:pic>
      <p:pic>
        <p:nvPicPr>
          <p:cNvPr id="770" name="picture 7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866411" y="2475560"/>
            <a:ext cx="206197" cy="189509"/>
          </a:xfrm>
          <a:prstGeom prst="rect">
            <a:avLst/>
          </a:prstGeom>
        </p:spPr>
      </p:pic>
      <p:sp>
        <p:nvSpPr>
          <p:cNvPr id="774" name="textbox 774"/>
          <p:cNvSpPr/>
          <p:nvPr>
            <p:custDataLst>
              <p:tags r:id="rId4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776" name="textbox 776"/>
          <p:cNvSpPr/>
          <p:nvPr>
            <p:custDataLst>
              <p:tags r:id="rId5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778" name="textbox 778"/>
          <p:cNvSpPr/>
          <p:nvPr>
            <p:custDataLst>
              <p:tags r:id="rId6"/>
            </p:custDataLst>
          </p:nvPr>
        </p:nvSpPr>
        <p:spPr>
          <a:xfrm>
            <a:off x="2183383" y="2402331"/>
            <a:ext cx="1668779" cy="10179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algn="l" rtl="0" eaLnBrk="0">
              <a:lnSpc>
                <a:spcPct val="94000"/>
              </a:lnSpc>
              <a:tabLst>
                <a:tab pos="685800" algn="l"/>
              </a:tabLst>
            </a:pPr>
            <a:r>
              <a:rPr sz="41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4100" b="1" kern="0" spc="-5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</a:t>
            </a:r>
            <a:r>
              <a:rPr sz="4100" b="1" kern="0" spc="-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</a:t>
            </a:r>
            <a:endParaRPr lang="en-US" altLang="en-US" sz="4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4000"/>
              </a:lnSpc>
            </a:pPr>
            <a:endParaRPr lang="en-US" altLang="en-US" sz="6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3675" algn="l" rtl="0" eaLnBrk="0">
              <a:lnSpc>
                <a:spcPct val="82000"/>
              </a:lnSpc>
              <a:spcBef>
                <a:spcPts val="5"/>
              </a:spcBef>
            </a:pPr>
            <a:r>
              <a:rPr sz="2400" kern="0" spc="-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lang="en-US" altLang="en-US" sz="2400" kern="0" spc="-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4" name="textbox 784"/>
          <p:cNvSpPr/>
          <p:nvPr>
            <p:custDataLst>
              <p:tags r:id="rId7"/>
            </p:custDataLst>
          </p:nvPr>
        </p:nvSpPr>
        <p:spPr>
          <a:xfrm>
            <a:off x="4853711" y="1240155"/>
            <a:ext cx="1365250" cy="276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tabLst>
                <a:tab pos="218440" algn="l"/>
              </a:tabLst>
            </a:pPr>
            <a:r>
              <a:rPr sz="18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指令补充</a:t>
            </a:r>
            <a:endParaRPr lang="en-US" altLang="en-US" sz="1800" kern="0" spc="-4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94" name="rect"/>
          <p:cNvSpPr/>
          <p:nvPr>
            <p:custDataLst>
              <p:tags r:id="rId8"/>
            </p:custDataLst>
          </p:nvPr>
        </p:nvSpPr>
        <p:spPr>
          <a:xfrm>
            <a:off x="4402645" y="2336291"/>
            <a:ext cx="9525" cy="1062228"/>
          </a:xfrm>
          <a:prstGeom prst="rect">
            <a:avLst/>
          </a:prstGeom>
          <a:solidFill>
            <a:schemeClr val="accent4">
              <a:alpha val="10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96" name="picture 7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560770" y="1526226"/>
            <a:ext cx="5623158" cy="4786953"/>
          </a:xfrm>
          <a:prstGeom prst="rect">
            <a:avLst/>
          </a:prstGeom>
        </p:spPr>
      </p:pic>
      <p:sp>
        <p:nvSpPr>
          <p:cNvPr id="798" name="textbox 798"/>
          <p:cNvSpPr/>
          <p:nvPr/>
        </p:nvSpPr>
        <p:spPr>
          <a:xfrm>
            <a:off x="796932" y="1112723"/>
            <a:ext cx="2660014" cy="32092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4605" algn="l" rtl="0" eaLnBrk="0">
              <a:lnSpc>
                <a:spcPct val="92000"/>
              </a:lnSpc>
            </a:pPr>
            <a:r>
              <a:rPr sz="2000" kern="0" spc="-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综合案例 - 水果购</a:t>
            </a:r>
            <a:r>
              <a:rPr sz="2000" kern="0" spc="-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物车</a:t>
            </a:r>
            <a:endParaRPr lang="en-US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" algn="l" rtl="0" eaLnBrk="0">
              <a:lnSpc>
                <a:spcPct val="89000"/>
              </a:lnSpc>
              <a:spcBef>
                <a:spcPts val="455"/>
              </a:spcBef>
            </a:pPr>
            <a:r>
              <a:rPr sz="1500" kern="0" spc="-1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需求说明：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035" algn="l" rtl="0" eaLnBrk="0">
              <a:lnSpc>
                <a:spcPts val="2880"/>
              </a:lnSpc>
            </a:pPr>
            <a:r>
              <a:rPr sz="15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渲染功能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" algn="l" rtl="0" eaLnBrk="0">
              <a:lnSpc>
                <a:spcPts val="3265"/>
              </a:lnSpc>
            </a:pPr>
            <a:r>
              <a:rPr sz="1500" kern="0" spc="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删除功能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685" algn="l" rtl="0" eaLnBrk="0">
              <a:lnSpc>
                <a:spcPts val="3265"/>
              </a:lnSpc>
            </a:pPr>
            <a:r>
              <a:rPr sz="1500" kern="0" spc="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修改个数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3265"/>
              </a:lnSpc>
            </a:pP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全选反选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" algn="l" rtl="0" eaLnBrk="0">
              <a:lnSpc>
                <a:spcPct val="89000"/>
              </a:lnSpc>
              <a:spcBef>
                <a:spcPts val="450"/>
              </a:spcBef>
            </a:pPr>
            <a:r>
              <a:rPr sz="1500" kern="0" spc="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统计 选中的 总</a:t>
            </a:r>
            <a:r>
              <a:rPr sz="15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价 和 总数量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" algn="l" rtl="0" eaLnBrk="0">
              <a:lnSpc>
                <a:spcPts val="3265"/>
              </a:lnSpc>
            </a:pP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持久化到本地</a:t>
            </a:r>
            <a:endParaRPr lang="en-US" altLang="en-US" sz="1500" kern="0" spc="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02" name="textbox 802"/>
          <p:cNvSpPr/>
          <p:nvPr>
            <p:custDataLst>
              <p:tags r:id="rId4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804" name="textbox 804"/>
          <p:cNvSpPr/>
          <p:nvPr>
            <p:custDataLst>
              <p:tags r:id="rId5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4" name="textbox 814"/>
          <p:cNvSpPr/>
          <p:nvPr/>
        </p:nvSpPr>
        <p:spPr>
          <a:xfrm>
            <a:off x="4686155" y="1449324"/>
            <a:ext cx="6870700" cy="3433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955" algn="l" rtl="0" eaLnBrk="0">
              <a:lnSpc>
                <a:spcPct val="92000"/>
              </a:lnSpc>
            </a:pPr>
            <a:r>
              <a:rPr sz="1800" b="1" kern="0" spc="-17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业务技术点总结：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2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035" algn="l" rtl="0" eaLnBrk="0">
              <a:lnSpc>
                <a:spcPct val="97000"/>
              </a:lnSpc>
              <a:spcBef>
                <a:spcPts val="450"/>
              </a:spcBef>
            </a:pPr>
            <a:r>
              <a:rPr sz="15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渲染功能：   v-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sz="15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/v-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</a:t>
            </a:r>
            <a:r>
              <a:rPr sz="1500" kern="0" spc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</a:t>
            </a:r>
            <a:r>
              <a:rPr sz="15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sz="15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: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68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" algn="l" rtl="0" eaLnBrk="0">
              <a:lnSpc>
                <a:spcPct val="89000"/>
              </a:lnSpc>
              <a:spcBef>
                <a:spcPts val="460"/>
              </a:spcBef>
            </a:pP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删除功能: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点击传</a:t>
            </a:r>
            <a:r>
              <a:rPr sz="1500" kern="0" spc="7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</a:t>
            </a:r>
            <a:r>
              <a:rPr sz="1500" kern="0" spc="1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filter</a:t>
            </a:r>
            <a:r>
              <a:rPr sz="1500" kern="0" spc="7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过滤覆盖原数组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685" algn="l" rtl="0" eaLnBrk="0">
              <a:lnSpc>
                <a:spcPts val="4225"/>
              </a:lnSpc>
            </a:pPr>
            <a:r>
              <a:rPr sz="15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修改个数：</a:t>
            </a:r>
            <a:r>
              <a:rPr sz="1500" kern="0" spc="1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点击传参</a:t>
            </a:r>
            <a:r>
              <a:rPr sz="1500" kern="0" spc="1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5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find找对象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82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7000"/>
              </a:lnSpc>
              <a:spcBef>
                <a:spcPts val="455"/>
              </a:spcBef>
            </a:pPr>
            <a:r>
              <a:rPr sz="15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全选反选：计算属性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</a:t>
            </a:r>
            <a:r>
              <a:rPr sz="1500" kern="0" spc="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5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完整写</a:t>
            </a: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法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</a:t>
            </a: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8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" algn="l" rtl="0" eaLnBrk="0">
              <a:lnSpc>
                <a:spcPct val="88000"/>
              </a:lnSpc>
              <a:spcBef>
                <a:spcPts val="455"/>
              </a:spcBef>
            </a:pPr>
            <a:r>
              <a:rPr sz="15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统计选中的总价和总</a:t>
            </a: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数量: 计算属性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</a:t>
            </a: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reduce</a:t>
            </a: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条件求和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8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6000"/>
              </a:lnSpc>
            </a:pPr>
            <a:endParaRPr lang="en-US" altLang="en-US" sz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" algn="l" rtl="0" eaLnBrk="0">
              <a:lnSpc>
                <a:spcPct val="87000"/>
              </a:lnSpc>
            </a:pPr>
            <a:r>
              <a:rPr sz="15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持久化到本地：  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</a:t>
            </a:r>
            <a:r>
              <a:rPr sz="1500" kern="0" spc="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监视</a:t>
            </a:r>
            <a:r>
              <a:rPr sz="1500" kern="0" spc="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localStorage</a:t>
            </a:r>
            <a:r>
              <a:rPr sz="1500" kern="0" spc="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r>
              <a:rPr sz="1500" kern="0" spc="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stringify</a:t>
            </a:r>
            <a:r>
              <a:rPr sz="1500" kern="0" spc="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r>
              <a:rPr sz="1500" kern="0" spc="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parse</a:t>
            </a:r>
            <a:endParaRPr lang="en-US" altLang="en-US" sz="1500" kern="0" spc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16" name="path"/>
          <p:cNvSpPr/>
          <p:nvPr>
            <p:custDataLst>
              <p:tags r:id="rId4"/>
            </p:custDataLst>
          </p:nvPr>
        </p:nvSpPr>
        <p:spPr>
          <a:xfrm>
            <a:off x="1188720" y="4254500"/>
            <a:ext cx="600710" cy="600710"/>
          </a:xfrm>
          <a:custGeom>
            <a:avLst/>
            <a:gdLst/>
            <a:ahLst/>
            <a:cxnLst/>
            <a:rect l="0" t="0" r="0" b="0"/>
            <a:pathLst>
              <a:path w="946" h="946">
                <a:moveTo>
                  <a:pt x="10" y="473"/>
                </a:moveTo>
                <a:cubicBezTo>
                  <a:pt x="10" y="217"/>
                  <a:pt x="217" y="10"/>
                  <a:pt x="473" y="10"/>
                </a:cubicBezTo>
                <a:cubicBezTo>
                  <a:pt x="728" y="10"/>
                  <a:pt x="936" y="217"/>
                  <a:pt x="936" y="473"/>
                </a:cubicBezTo>
                <a:cubicBezTo>
                  <a:pt x="936" y="728"/>
                  <a:pt x="728" y="936"/>
                  <a:pt x="473" y="936"/>
                </a:cubicBezTo>
                <a:cubicBezTo>
                  <a:pt x="217" y="936"/>
                  <a:pt x="10" y="728"/>
                  <a:pt x="10" y="473"/>
                </a:cubicBezTo>
              </a:path>
            </a:pathLst>
          </a:custGeom>
          <a:noFill/>
          <a:ln w="12700" cap="flat">
            <a:solidFill>
              <a:srgbClr val="BFBFBF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8" name="path"/>
          <p:cNvSpPr/>
          <p:nvPr>
            <p:custDataLst>
              <p:tags r:id="rId5"/>
            </p:custDataLst>
          </p:nvPr>
        </p:nvSpPr>
        <p:spPr>
          <a:xfrm>
            <a:off x="2808605" y="3668395"/>
            <a:ext cx="926465" cy="926465"/>
          </a:xfrm>
          <a:custGeom>
            <a:avLst/>
            <a:gdLst/>
            <a:ahLst/>
            <a:cxnLst/>
            <a:rect l="0" t="0" r="0" b="0"/>
            <a:pathLst>
              <a:path w="1459" h="1459">
                <a:moveTo>
                  <a:pt x="0" y="729"/>
                </a:moveTo>
                <a:cubicBezTo>
                  <a:pt x="0" y="326"/>
                  <a:pt x="326" y="0"/>
                  <a:pt x="729" y="0"/>
                </a:cubicBezTo>
                <a:cubicBezTo>
                  <a:pt x="1132" y="0"/>
                  <a:pt x="1459" y="326"/>
                  <a:pt x="1459" y="729"/>
                </a:cubicBezTo>
                <a:cubicBezTo>
                  <a:pt x="1459" y="1132"/>
                  <a:pt x="1132" y="1459"/>
                  <a:pt x="729" y="1459"/>
                </a:cubicBezTo>
                <a:cubicBezTo>
                  <a:pt x="326" y="1459"/>
                  <a:pt x="0" y="1132"/>
                  <a:pt x="0" y="729"/>
                </a:cubicBezTo>
              </a:path>
            </a:pathLst>
          </a:custGeom>
          <a:solidFill>
            <a:schemeClr val="accent5">
              <a:alpha val="63137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0" name="path"/>
          <p:cNvSpPr/>
          <p:nvPr>
            <p:custDataLst>
              <p:tags r:id="rId6"/>
            </p:custDataLst>
          </p:nvPr>
        </p:nvSpPr>
        <p:spPr>
          <a:xfrm>
            <a:off x="2701797" y="2256790"/>
            <a:ext cx="1602232" cy="1602231"/>
          </a:xfrm>
          <a:custGeom>
            <a:avLst/>
            <a:gdLst/>
            <a:ahLst/>
            <a:cxnLst/>
            <a:rect l="0" t="0" r="0" b="0"/>
            <a:pathLst>
              <a:path w="2523" h="2523">
                <a:moveTo>
                  <a:pt x="10" y="1261"/>
                </a:moveTo>
                <a:cubicBezTo>
                  <a:pt x="10" y="570"/>
                  <a:pt x="570" y="10"/>
                  <a:pt x="1261" y="10"/>
                </a:cubicBezTo>
                <a:cubicBezTo>
                  <a:pt x="1952" y="10"/>
                  <a:pt x="2513" y="570"/>
                  <a:pt x="2513" y="1261"/>
                </a:cubicBezTo>
                <a:cubicBezTo>
                  <a:pt x="2513" y="1952"/>
                  <a:pt x="1952" y="2513"/>
                  <a:pt x="1261" y="2513"/>
                </a:cubicBezTo>
                <a:cubicBezTo>
                  <a:pt x="570" y="2513"/>
                  <a:pt x="10" y="1952"/>
                  <a:pt x="10" y="1261"/>
                </a:cubicBezTo>
              </a:path>
            </a:pathLst>
          </a:custGeom>
          <a:noFill/>
          <a:ln w="12700" cap="flat">
            <a:solidFill>
              <a:schemeClr val="accent5">
                <a:alpha val="100000"/>
              </a:scheme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2" name="path"/>
          <p:cNvSpPr/>
          <p:nvPr>
            <p:custDataLst>
              <p:tags r:id="rId7"/>
            </p:custDataLst>
          </p:nvPr>
        </p:nvSpPr>
        <p:spPr>
          <a:xfrm>
            <a:off x="1489710" y="2439035"/>
            <a:ext cx="1924685" cy="1896110"/>
          </a:xfrm>
          <a:custGeom>
            <a:avLst/>
            <a:gdLst/>
            <a:ahLst/>
            <a:cxnLst/>
            <a:rect l="0" t="0" r="0" b="0"/>
            <a:pathLst>
              <a:path w="3031" h="2985">
                <a:moveTo>
                  <a:pt x="0" y="1492"/>
                </a:moveTo>
                <a:cubicBezTo>
                  <a:pt x="0" y="668"/>
                  <a:pt x="678" y="0"/>
                  <a:pt x="1515" y="0"/>
                </a:cubicBezTo>
                <a:cubicBezTo>
                  <a:pt x="2352" y="0"/>
                  <a:pt x="3031" y="668"/>
                  <a:pt x="3031" y="1492"/>
                </a:cubicBezTo>
                <a:cubicBezTo>
                  <a:pt x="3031" y="2317"/>
                  <a:pt x="2352" y="2985"/>
                  <a:pt x="1515" y="2985"/>
                </a:cubicBezTo>
                <a:cubicBezTo>
                  <a:pt x="678" y="2985"/>
                  <a:pt x="0" y="2317"/>
                  <a:pt x="0" y="1492"/>
                </a:cubicBezTo>
              </a:path>
            </a:pathLst>
          </a:cu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4" name="path"/>
          <p:cNvSpPr/>
          <p:nvPr>
            <p:custDataLst>
              <p:tags r:id="rId8"/>
            </p:custDataLst>
          </p:nvPr>
        </p:nvSpPr>
        <p:spPr>
          <a:xfrm>
            <a:off x="1432560" y="2381885"/>
            <a:ext cx="2038985" cy="2010410"/>
          </a:xfrm>
          <a:custGeom>
            <a:avLst/>
            <a:gdLst/>
            <a:ahLst/>
            <a:cxnLst/>
            <a:rect l="0" t="0" r="0" b="0"/>
            <a:pathLst>
              <a:path w="3211" h="3165">
                <a:moveTo>
                  <a:pt x="90" y="1582"/>
                </a:moveTo>
                <a:cubicBezTo>
                  <a:pt x="90" y="758"/>
                  <a:pt x="768" y="90"/>
                  <a:pt x="1605" y="90"/>
                </a:cubicBezTo>
                <a:cubicBezTo>
                  <a:pt x="2442" y="90"/>
                  <a:pt x="3121" y="758"/>
                  <a:pt x="3121" y="1582"/>
                </a:cubicBezTo>
                <a:cubicBezTo>
                  <a:pt x="3121" y="2407"/>
                  <a:pt x="2442" y="3075"/>
                  <a:pt x="1605" y="3075"/>
                </a:cubicBezTo>
                <a:cubicBezTo>
                  <a:pt x="768" y="3075"/>
                  <a:pt x="90" y="2407"/>
                  <a:pt x="90" y="1582"/>
                </a:cubicBezTo>
              </a:path>
            </a:pathLst>
          </a:custGeom>
          <a:noFill/>
          <a:ln w="114300" cap="flat">
            <a:solidFill>
              <a:srgbClr val="AD2B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8" name="textbox 828"/>
          <p:cNvSpPr/>
          <p:nvPr>
            <p:custDataLst>
              <p:tags r:id="rId9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830" name="path"/>
          <p:cNvSpPr/>
          <p:nvPr>
            <p:custDataLst>
              <p:tags r:id="rId10"/>
            </p:custDataLst>
          </p:nvPr>
        </p:nvSpPr>
        <p:spPr>
          <a:xfrm>
            <a:off x="709930" y="1813560"/>
            <a:ext cx="804545" cy="803275"/>
          </a:xfrm>
          <a:custGeom>
            <a:avLst/>
            <a:gdLst/>
            <a:ahLst/>
            <a:cxnLst/>
            <a:rect l="0" t="0" r="0" b="0"/>
            <a:pathLst>
              <a:path w="1267" h="1264">
                <a:moveTo>
                  <a:pt x="0" y="632"/>
                </a:moveTo>
                <a:cubicBezTo>
                  <a:pt x="0" y="283"/>
                  <a:pt x="283" y="0"/>
                  <a:pt x="633" y="0"/>
                </a:cubicBezTo>
                <a:cubicBezTo>
                  <a:pt x="983" y="0"/>
                  <a:pt x="1267" y="283"/>
                  <a:pt x="1267" y="632"/>
                </a:cubicBezTo>
                <a:cubicBezTo>
                  <a:pt x="1267" y="981"/>
                  <a:pt x="983" y="1264"/>
                  <a:pt x="633" y="1264"/>
                </a:cubicBezTo>
                <a:cubicBezTo>
                  <a:pt x="283" y="1264"/>
                  <a:pt x="0" y="981"/>
                  <a:pt x="0" y="632"/>
                </a:cubicBezTo>
              </a:path>
            </a:pathLst>
          </a:custGeom>
          <a:solidFill>
            <a:srgbClr val="F2F2F2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2" name="path"/>
          <p:cNvSpPr/>
          <p:nvPr>
            <p:custDataLst>
              <p:tags r:id="rId11"/>
            </p:custDataLst>
          </p:nvPr>
        </p:nvSpPr>
        <p:spPr>
          <a:xfrm>
            <a:off x="3104515" y="1918970"/>
            <a:ext cx="313690" cy="315595"/>
          </a:xfrm>
          <a:custGeom>
            <a:avLst/>
            <a:gdLst/>
            <a:ahLst/>
            <a:cxnLst/>
            <a:rect l="0" t="0" r="0" b="0"/>
            <a:pathLst>
              <a:path w="494" h="496">
                <a:moveTo>
                  <a:pt x="0" y="248"/>
                </a:moveTo>
                <a:cubicBezTo>
                  <a:pt x="0" y="111"/>
                  <a:pt x="110" y="0"/>
                  <a:pt x="247" y="0"/>
                </a:cubicBezTo>
                <a:cubicBezTo>
                  <a:pt x="383" y="0"/>
                  <a:pt x="494" y="111"/>
                  <a:pt x="494" y="248"/>
                </a:cubicBezTo>
                <a:cubicBezTo>
                  <a:pt x="494" y="385"/>
                  <a:pt x="383" y="496"/>
                  <a:pt x="247" y="496"/>
                </a:cubicBezTo>
                <a:cubicBezTo>
                  <a:pt x="110" y="496"/>
                  <a:pt x="0" y="385"/>
                  <a:pt x="0" y="248"/>
                </a:cubicBezTo>
              </a:path>
            </a:pathLst>
          </a:custGeom>
          <a:solidFill>
            <a:schemeClr val="accent1">
              <a:alpha val="10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4" name="textbox 834"/>
          <p:cNvSpPr/>
          <p:nvPr>
            <p:custDataLst>
              <p:tags r:id="rId12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838" name="textbox 838"/>
          <p:cNvSpPr/>
          <p:nvPr>
            <p:custDataLst>
              <p:tags r:id="rId13"/>
            </p:custDataLst>
          </p:nvPr>
        </p:nvSpPr>
        <p:spPr>
          <a:xfrm>
            <a:off x="1954896" y="3126409"/>
            <a:ext cx="1010285" cy="554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900" kern="0" spc="-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en-US" sz="3900" kern="0" spc="-2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6" name="picture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5625083" y="2220467"/>
            <a:ext cx="5318759" cy="3634740"/>
          </a:xfrm>
          <a:prstGeom prst="rect">
            <a:avLst/>
          </a:prstGeom>
        </p:spPr>
      </p:pic>
      <p:sp>
        <p:nvSpPr>
          <p:cNvPr id="108" name="textbox 108"/>
          <p:cNvSpPr/>
          <p:nvPr/>
        </p:nvSpPr>
        <p:spPr>
          <a:xfrm>
            <a:off x="796925" y="2141220"/>
            <a:ext cx="2236470" cy="3150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3000"/>
              </a:lnSpc>
            </a:pP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</a:t>
            </a:r>
            <a:r>
              <a:rPr sz="1500" kern="0" spc="4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按键修饰符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20700" algn="l" rtl="0" eaLnBrk="0">
              <a:lnSpc>
                <a:spcPct val="98000"/>
              </a:lnSpc>
              <a:spcBef>
                <a:spcPts val="1580"/>
              </a:spcBef>
            </a:pPr>
            <a:r>
              <a:rPr sz="1500" kern="0" spc="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@keyup.enter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3000"/>
              </a:lnSpc>
              <a:spcBef>
                <a:spcPts val="1510"/>
              </a:spcBef>
            </a:pP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</a:t>
            </a:r>
            <a:r>
              <a:rPr sz="1500" kern="0" spc="4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v-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</a:t>
            </a: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修饰符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9430" algn="l" rtl="0" eaLnBrk="0">
              <a:lnSpc>
                <a:spcPts val="1960"/>
              </a:lnSpc>
              <a:spcBef>
                <a:spcPts val="1580"/>
              </a:spcBef>
            </a:pPr>
            <a:r>
              <a:rPr sz="1500" kern="0" spc="1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v-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</a:t>
            </a:r>
            <a:r>
              <a:rPr sz="1500" kern="0" spc="1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trim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9430" algn="l" rtl="0" eaLnBrk="0">
              <a:lnSpc>
                <a:spcPts val="1965"/>
              </a:lnSpc>
              <a:spcBef>
                <a:spcPts val="1300"/>
              </a:spcBef>
            </a:pP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</a:t>
            </a:r>
            <a:r>
              <a:rPr lang="en-US"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model.num</a:t>
            </a:r>
            <a:r>
              <a:rPr sz="1500" kern="0" spc="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3000"/>
              </a:lnSpc>
              <a:spcBef>
                <a:spcPts val="1315"/>
              </a:spcBef>
            </a:pPr>
            <a:r>
              <a:rPr sz="1500" kern="0" spc="4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</a:t>
            </a:r>
            <a:r>
              <a:rPr sz="1500" kern="0" spc="47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4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事件修饰符</a:t>
            </a:r>
            <a:endParaRPr lang="en-US" altLang="en-US" sz="15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20700" algn="l" rtl="0" eaLnBrk="0">
              <a:lnSpc>
                <a:spcPct val="98000"/>
              </a:lnSpc>
              <a:spcBef>
                <a:spcPts val="1585"/>
              </a:spcBef>
            </a:pPr>
            <a:r>
              <a:rPr sz="1500" kern="0" spc="9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@事件名.</a:t>
            </a:r>
            <a:r>
              <a:rPr sz="1500" kern="0" spc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stop</a:t>
            </a:r>
            <a:endParaRPr lang="en-US" altLang="en-US" sz="15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4000"/>
              </a:lnSpc>
            </a:pPr>
            <a:endParaRPr lang="en-US" altLang="en-US" sz="1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98000"/>
              </a:lnSpc>
              <a:spcBef>
                <a:spcPts val="5"/>
              </a:spcBef>
            </a:pPr>
            <a:r>
              <a:rPr sz="1500" kern="0" spc="1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@事件名.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prevent</a:t>
            </a:r>
            <a:endParaRPr lang="en-US" altLang="en-US" sz="1500" kern="0" spc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0" name="textbox 110"/>
          <p:cNvSpPr/>
          <p:nvPr>
            <p:custDataLst>
              <p:tags r:id="rId4"/>
            </p:custDataLst>
          </p:nvPr>
        </p:nvSpPr>
        <p:spPr>
          <a:xfrm>
            <a:off x="795108" y="1112977"/>
            <a:ext cx="7547609" cy="8604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10" algn="l" rtl="0" eaLnBrk="0">
              <a:lnSpc>
                <a:spcPct val="92000"/>
              </a:lnSpc>
            </a:pPr>
            <a:r>
              <a:rPr sz="2000" kern="0" spc="-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指令修饰符</a:t>
            </a:r>
            <a:endParaRPr lang="en-US" altLang="en-US"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81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7000"/>
              </a:lnSpc>
            </a:pPr>
            <a:endParaRPr lang="en-US" altLang="en-US" sz="3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</a:pPr>
            <a:r>
              <a:rPr sz="1500" kern="0" spc="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   "."  指明一些指令  后缀，不同</a:t>
            </a:r>
            <a:r>
              <a:rPr sz="1500" kern="0" spc="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后缀</a:t>
            </a: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封装了不同的处理操作    →   简化代码</a:t>
            </a:r>
            <a:endParaRPr lang="en-US" altLang="en-US" sz="1500" kern="0" spc="4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2" name="textbox 112"/>
          <p:cNvSpPr/>
          <p:nvPr>
            <p:custDataLst>
              <p:tags r:id="rId5"/>
            </p:custDataLst>
          </p:nvPr>
        </p:nvSpPr>
        <p:spPr>
          <a:xfrm>
            <a:off x="3138805" y="2555875"/>
            <a:ext cx="1979295" cy="27349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4155" algn="l" rtl="0" eaLnBrk="0">
              <a:lnSpc>
                <a:spcPct val="98000"/>
              </a:lnSpc>
            </a:pPr>
            <a:r>
              <a:rPr sz="1500" kern="0" spc="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   键盘回车监听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9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89000"/>
              </a:lnSpc>
              <a:spcBef>
                <a:spcPts val="460"/>
              </a:spcBef>
            </a:pP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1500" kern="0" spc="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500" kern="0" spc="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去除首尾空格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3265"/>
              </a:lnSpc>
            </a:pPr>
            <a:r>
              <a:rPr sz="1500" kern="0" spc="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1500" kern="0" spc="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500" kern="0" spc="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转数字</a:t>
            </a:r>
            <a:endParaRPr lang="en-US" altLang="en-US" sz="15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4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4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5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6" name="textbox 116"/>
          <p:cNvSpPr/>
          <p:nvPr>
            <p:custDataLst>
              <p:tags r:id="rId6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118" name="textbox 118"/>
          <p:cNvSpPr/>
          <p:nvPr>
            <p:custDataLst>
              <p:tags r:id="rId7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textbox 128"/>
          <p:cNvSpPr/>
          <p:nvPr/>
        </p:nvSpPr>
        <p:spPr>
          <a:xfrm>
            <a:off x="4853711" y="1886788"/>
            <a:ext cx="6126479" cy="3604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92000"/>
              </a:lnSpc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指令修饰符 / v-bind对于样式操作的增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 / v-model应用于其他表单元素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3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 计算属</a:t>
            </a:r>
            <a:r>
              <a:rPr sz="1800" kern="0" spc="-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6090" algn="l" rtl="0" eaLnBrk="0">
              <a:lnSpc>
                <a:spcPct val="92000"/>
              </a:lnSpc>
              <a:spcBef>
                <a:spcPts val="425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计算属性 vs 方法  / 完整写法 / 成绩案例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4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 侦听器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algn="l" rtl="0" eaLnBrk="0">
              <a:lnSpc>
                <a:spcPct val="93000"/>
              </a:lnSpc>
              <a:spcBef>
                <a:spcPts val="420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完整写法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7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  <a:spcBef>
                <a:spcPts val="545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综合案例：水果购物车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lang="en-US" altLang="en-US" sz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1010" algn="l" rtl="0" eaLnBrk="0">
              <a:lnSpc>
                <a:spcPct val="91000"/>
              </a:lnSpc>
              <a:spcBef>
                <a:spcPts val="5"/>
              </a:spcBef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渲染 / 删除 / 修改数量 /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全选反选 / 统计总价 / 持久化</a:t>
            </a:r>
            <a:endParaRPr lang="en-US" altLang="en-US" sz="1400" kern="0" spc="-2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0" name="picture 1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866411" y="4755972"/>
            <a:ext cx="206197" cy="189509"/>
          </a:xfrm>
          <a:prstGeom prst="rect">
            <a:avLst/>
          </a:prstGeom>
        </p:spPr>
      </p:pic>
      <p:pic>
        <p:nvPicPr>
          <p:cNvPr id="132" name="picture 1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866411" y="3682822"/>
            <a:ext cx="206197" cy="189509"/>
          </a:xfrm>
          <a:prstGeom prst="rect">
            <a:avLst/>
          </a:prstGeom>
        </p:spPr>
      </p:pic>
      <p:pic>
        <p:nvPicPr>
          <p:cNvPr id="134" name="picture 1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866411" y="2475560"/>
            <a:ext cx="206197" cy="189509"/>
          </a:xfrm>
          <a:prstGeom prst="rect">
            <a:avLst/>
          </a:prstGeom>
        </p:spPr>
      </p:pic>
      <p:sp>
        <p:nvSpPr>
          <p:cNvPr id="138" name="textbox 138"/>
          <p:cNvSpPr/>
          <p:nvPr>
            <p:custDataLst>
              <p:tags r:id="rId4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140" name="textbox 140"/>
          <p:cNvSpPr/>
          <p:nvPr>
            <p:custDataLst>
              <p:tags r:id="rId5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142" name="textbox 142"/>
          <p:cNvSpPr/>
          <p:nvPr>
            <p:custDataLst>
              <p:tags r:id="rId6"/>
            </p:custDataLst>
          </p:nvPr>
        </p:nvSpPr>
        <p:spPr>
          <a:xfrm>
            <a:off x="2183383" y="2402331"/>
            <a:ext cx="1668779" cy="10179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algn="l" rtl="0" eaLnBrk="0">
              <a:lnSpc>
                <a:spcPct val="94000"/>
              </a:lnSpc>
              <a:tabLst>
                <a:tab pos="685800" algn="l"/>
              </a:tabLst>
            </a:pPr>
            <a:r>
              <a:rPr sz="41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4100" b="1" kern="0" spc="-5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</a:t>
            </a:r>
            <a:r>
              <a:rPr sz="4100" b="1" kern="0" spc="-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</a:t>
            </a:r>
            <a:endParaRPr lang="en-US" altLang="en-US" sz="4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4000"/>
              </a:lnSpc>
            </a:pPr>
            <a:endParaRPr lang="en-US" altLang="en-US" sz="6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3675" algn="l" rtl="0" eaLnBrk="0">
              <a:lnSpc>
                <a:spcPct val="82000"/>
              </a:lnSpc>
              <a:spcBef>
                <a:spcPts val="5"/>
              </a:spcBef>
            </a:pPr>
            <a:r>
              <a:rPr sz="2400" kern="0" spc="-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lang="en-US" altLang="en-US" sz="2400" kern="0" spc="-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8" name="textbox 148"/>
          <p:cNvSpPr/>
          <p:nvPr>
            <p:custDataLst>
              <p:tags r:id="rId7"/>
            </p:custDataLst>
          </p:nvPr>
        </p:nvSpPr>
        <p:spPr>
          <a:xfrm>
            <a:off x="4853711" y="1240155"/>
            <a:ext cx="1365250" cy="276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tabLst>
                <a:tab pos="218440" algn="l"/>
              </a:tabLst>
            </a:pPr>
            <a:r>
              <a:rPr sz="18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指令补充</a:t>
            </a:r>
            <a:endParaRPr lang="en-US" altLang="en-US" sz="1800" kern="0" spc="-4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8" name="rect"/>
          <p:cNvSpPr/>
          <p:nvPr>
            <p:custDataLst>
              <p:tags r:id="rId8"/>
            </p:custDataLst>
          </p:nvPr>
        </p:nvSpPr>
        <p:spPr>
          <a:xfrm>
            <a:off x="4402645" y="2336291"/>
            <a:ext cx="9525" cy="1062228"/>
          </a:xfrm>
          <a:prstGeom prst="rect">
            <a:avLst/>
          </a:prstGeom>
          <a:solidFill>
            <a:schemeClr val="accent4">
              <a:alpha val="10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60" name="table 160"/>
          <p:cNvGraphicFramePr>
            <a:graphicFrameLocks noGrp="1"/>
          </p:cNvGraphicFramePr>
          <p:nvPr/>
        </p:nvGraphicFramePr>
        <p:xfrm>
          <a:off x="1340497" y="2514600"/>
          <a:ext cx="3754755" cy="2149475"/>
        </p:xfrm>
        <a:graphic>
          <a:graphicData uri="http://schemas.openxmlformats.org/drawingml/2006/table">
            <a:tbl>
              <a:tblPr>
                <a:solidFill>
                  <a:srgbClr val="4F81BD"/>
                </a:solidFill>
              </a:tblPr>
              <a:tblGrid>
                <a:gridCol w="3314065"/>
                <a:gridCol w="440690"/>
              </a:tblGrid>
              <a:tr h="21494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860425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3600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class 类名</a:t>
                      </a:r>
                      <a:endParaRPr lang="en-US" altLang="en-US" sz="3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162" name="rect"/>
          <p:cNvSpPr/>
          <p:nvPr>
            <p:custDataLst>
              <p:tags r:id="rId4"/>
            </p:custDataLst>
          </p:nvPr>
        </p:nvSpPr>
        <p:spPr>
          <a:xfrm>
            <a:off x="6235669" y="2529630"/>
            <a:ext cx="3754689" cy="2134458"/>
          </a:xfrm>
          <a:prstGeom prst="rect">
            <a:avLst/>
          </a:prstGeom>
          <a:solidFill>
            <a:schemeClr val="accent6">
              <a:alpha val="94901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64" name="table 164"/>
          <p:cNvGraphicFramePr>
            <a:graphicFrameLocks noGrp="1"/>
          </p:cNvGraphicFramePr>
          <p:nvPr/>
        </p:nvGraphicFramePr>
        <p:xfrm>
          <a:off x="6235669" y="2514600"/>
          <a:ext cx="3754119" cy="2149475"/>
        </p:xfrm>
        <a:graphic>
          <a:graphicData uri="http://schemas.openxmlformats.org/drawingml/2006/table">
            <a:tbl>
              <a:tblPr/>
              <a:tblGrid>
                <a:gridCol w="3523615"/>
                <a:gridCol w="230504"/>
              </a:tblGrid>
              <a:tr h="21494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444500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3600" kern="0" spc="-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style 行内样式</a:t>
                      </a:r>
                      <a:endParaRPr lang="en-US" altLang="en-US" sz="3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6" name="textbox 166"/>
          <p:cNvSpPr/>
          <p:nvPr/>
        </p:nvSpPr>
        <p:spPr>
          <a:xfrm>
            <a:off x="791365" y="1112977"/>
            <a:ext cx="9904094" cy="8394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20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v-bind 对于</a:t>
            </a:r>
            <a:r>
              <a:rPr sz="20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样式控制的增强</a:t>
            </a:r>
            <a:endParaRPr lang="en-US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81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7000"/>
              </a:lnSpc>
            </a:pPr>
            <a:endParaRPr lang="en-US" altLang="en-US" sz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87000"/>
              </a:lnSpc>
              <a:spcBef>
                <a:spcPts val="5"/>
              </a:spcBef>
            </a:pPr>
            <a:r>
              <a:rPr sz="1500" kern="0" spc="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为了方便开发者进行样式控制</a:t>
            </a:r>
            <a:r>
              <a:rPr sz="1500" kern="0" spc="-1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sz="1500" kern="0" spc="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扩展了 v-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bind</a:t>
            </a:r>
            <a:r>
              <a:rPr sz="1500" kern="0" spc="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的语法，可以针对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</a:t>
            </a:r>
            <a:r>
              <a:rPr sz="1500" kern="0" spc="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类名 和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style</a:t>
            </a:r>
            <a:r>
              <a:rPr sz="1500" kern="0" spc="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行内样式 进行控制 。</a:t>
            </a:r>
            <a:endParaRPr lang="en-US" altLang="en-US" sz="1500" kern="0" spc="4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0" name="textbox 170"/>
          <p:cNvSpPr/>
          <p:nvPr>
            <p:custDataLst>
              <p:tags r:id="rId5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172" name="textbox 172"/>
          <p:cNvSpPr/>
          <p:nvPr>
            <p:custDataLst>
              <p:tags r:id="rId6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182" name="rect"/>
          <p:cNvSpPr/>
          <p:nvPr>
            <p:custDataLst>
              <p:tags r:id="rId7"/>
            </p:custDataLst>
          </p:nvPr>
        </p:nvSpPr>
        <p:spPr>
          <a:xfrm>
            <a:off x="5044440" y="2880105"/>
            <a:ext cx="38100" cy="1385823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" name="rect"/>
          <p:cNvSpPr/>
          <p:nvPr>
            <p:custDataLst>
              <p:tags r:id="rId8"/>
            </p:custDataLst>
          </p:nvPr>
        </p:nvSpPr>
        <p:spPr>
          <a:xfrm>
            <a:off x="9939527" y="2880105"/>
            <a:ext cx="38100" cy="1385823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6" name="textbox 186"/>
          <p:cNvSpPr/>
          <p:nvPr/>
        </p:nvSpPr>
        <p:spPr>
          <a:xfrm>
            <a:off x="791365" y="1112977"/>
            <a:ext cx="7211694" cy="12655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20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v-bind 对于样式控制的增强 - 操作class</a:t>
            </a:r>
            <a:endParaRPr lang="en-US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8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955" algn="l" rtl="0" eaLnBrk="0">
              <a:lnSpc>
                <a:spcPct val="97000"/>
              </a:lnSpc>
              <a:spcBef>
                <a:spcPts val="455"/>
              </a:spcBef>
            </a:pPr>
            <a:r>
              <a:rPr sz="1500" kern="0" spc="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   :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</a:t>
            </a:r>
            <a:r>
              <a:rPr sz="1500" kern="0" spc="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"对象/数组"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5000"/>
              </a:lnSpc>
            </a:pPr>
            <a:endParaRPr lang="en-US" altLang="en-US" sz="1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7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8415" algn="l" rtl="0" eaLnBrk="0">
              <a:lnSpc>
                <a:spcPct val="93000"/>
              </a:lnSpc>
            </a:pPr>
            <a:r>
              <a:rPr sz="1500" kern="0" spc="7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 对象 → 键就</a:t>
            </a:r>
            <a:r>
              <a:rPr sz="1500" kern="0" spc="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是类名，值是布尔值。如果值为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r>
              <a:rPr sz="1500" kern="0" spc="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，有这个类，否则没有这个类</a:t>
            </a:r>
            <a:endParaRPr lang="en-US" altLang="en-US" sz="1500" kern="0" spc="6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8" name="picture 18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5000853" y="3003824"/>
            <a:ext cx="5236768" cy="839990"/>
          </a:xfrm>
          <a:prstGeom prst="rect">
            <a:avLst/>
          </a:prstGeom>
        </p:spPr>
      </p:pic>
      <p:sp>
        <p:nvSpPr>
          <p:cNvPr id="190" name="textbox 190"/>
          <p:cNvSpPr/>
          <p:nvPr>
            <p:custDataLst>
              <p:tags r:id="rId4"/>
            </p:custDataLst>
          </p:nvPr>
        </p:nvSpPr>
        <p:spPr>
          <a:xfrm>
            <a:off x="762000" y="2546604"/>
            <a:ext cx="9436734" cy="447675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7000"/>
              </a:lnSpc>
            </a:pPr>
            <a:endParaRPr lang="en-US" altLang="en-US" sz="5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6365" algn="l" rtl="0" eaLnBrk="0">
              <a:lnSpc>
                <a:spcPct val="96000"/>
              </a:lnSpc>
              <a:spcBef>
                <a:spcPts val="5"/>
              </a:spcBef>
            </a:pPr>
            <a:r>
              <a:rPr sz="1800" kern="0" spc="-1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&lt;div class="box"</a:t>
            </a:r>
            <a:r>
              <a:rPr sz="1800" kern="0" spc="3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sz="1800" kern="0" spc="-2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class="{ 类名1: 布尔值, 类名2:</a:t>
            </a:r>
            <a:r>
              <a:rPr sz="1800" kern="0" spc="5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布尔值</a:t>
            </a:r>
            <a:r>
              <a:rPr sz="1800" kern="0" spc="29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}"&gt;&lt;/div&gt;</a:t>
            </a:r>
            <a:endParaRPr lang="en-US" altLang="en-US" sz="1800" kern="0" spc="-2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2" name="rect"/>
          <p:cNvSpPr/>
          <p:nvPr>
            <p:custDataLst>
              <p:tags r:id="rId5"/>
            </p:custDataLst>
          </p:nvPr>
        </p:nvSpPr>
        <p:spPr>
          <a:xfrm>
            <a:off x="774065" y="4603115"/>
            <a:ext cx="9424670" cy="435610"/>
          </a:xfrm>
          <a:prstGeom prst="rect">
            <a:avLst/>
          </a:prstGeom>
          <a:solidFill>
            <a:srgbClr val="000000">
              <a:alpha val="36078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" name="rect"/>
          <p:cNvSpPr/>
          <p:nvPr>
            <p:custDataLst>
              <p:tags r:id="rId6"/>
            </p:custDataLst>
          </p:nvPr>
        </p:nvSpPr>
        <p:spPr>
          <a:xfrm>
            <a:off x="762000" y="4591685"/>
            <a:ext cx="9398635" cy="408305"/>
          </a:xfrm>
          <a:prstGeom prst="rect">
            <a:avLst/>
          </a:prstGeom>
          <a:solidFill>
            <a:schemeClr val="accent3">
              <a:alpha val="100000"/>
              <a:lumMod val="40000"/>
              <a:lumOff val="6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6" name="textbox 196"/>
          <p:cNvSpPr/>
          <p:nvPr>
            <p:custDataLst>
              <p:tags r:id="rId7"/>
            </p:custDataLst>
          </p:nvPr>
        </p:nvSpPr>
        <p:spPr>
          <a:xfrm>
            <a:off x="876300" y="4669155"/>
            <a:ext cx="6899275" cy="290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6000"/>
              </a:lnSpc>
            </a:pPr>
            <a:r>
              <a:rPr sz="1800" kern="0" spc="-2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&lt;div class="box"</a:t>
            </a:r>
            <a:r>
              <a:rPr sz="1800" kern="0" spc="3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:class="[ 类名1,</a:t>
            </a:r>
            <a:r>
              <a:rPr sz="1800" kern="0" spc="13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类名2, 类名3</a:t>
            </a:r>
            <a:r>
              <a:rPr sz="1800" kern="0" spc="2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]"&gt;&lt;</a:t>
            </a:r>
            <a:r>
              <a:rPr sz="1800" kern="0" spc="-3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/div&gt;</a:t>
            </a:r>
            <a:endParaRPr lang="en-US" altLang="en-US" sz="1800" kern="0" spc="-3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0" name="textbox 200"/>
          <p:cNvSpPr/>
          <p:nvPr>
            <p:custDataLst>
              <p:tags r:id="rId8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202" name="textbox 202"/>
          <p:cNvSpPr/>
          <p:nvPr>
            <p:custDataLst>
              <p:tags r:id="rId9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204" name="rect"/>
          <p:cNvSpPr/>
          <p:nvPr>
            <p:custDataLst>
              <p:tags r:id="rId10"/>
            </p:custDataLst>
          </p:nvPr>
        </p:nvSpPr>
        <p:spPr>
          <a:xfrm>
            <a:off x="6741795" y="5130800"/>
            <a:ext cx="3456940" cy="435610"/>
          </a:xfrm>
          <a:prstGeom prst="rect">
            <a:avLst/>
          </a:prstGeom>
          <a:solidFill>
            <a:srgbClr val="000000">
              <a:alpha val="38823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6" name="rect"/>
          <p:cNvSpPr/>
          <p:nvPr>
            <p:custDataLst>
              <p:tags r:id="rId11"/>
            </p:custDataLst>
          </p:nvPr>
        </p:nvSpPr>
        <p:spPr>
          <a:xfrm>
            <a:off x="6729730" y="5119370"/>
            <a:ext cx="3430270" cy="408305"/>
          </a:xfrm>
          <a:prstGeom prst="rect">
            <a:avLst/>
          </a:prstGeom>
          <a:solidFill>
            <a:schemeClr val="accent3">
              <a:alpha val="100000"/>
              <a:lumMod val="40000"/>
              <a:lumOff val="6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8" name="textbox 208"/>
          <p:cNvSpPr/>
          <p:nvPr>
            <p:custDataLst>
              <p:tags r:id="rId12"/>
            </p:custDataLst>
          </p:nvPr>
        </p:nvSpPr>
        <p:spPr>
          <a:xfrm>
            <a:off x="6875780" y="5218430"/>
            <a:ext cx="2987040" cy="2622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6000"/>
              </a:lnSpc>
            </a:pPr>
            <a:r>
              <a:rPr sz="1800" kern="0" spc="-4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/>
              </a:rPr>
              <a:t>:class="['pink',</a:t>
            </a:r>
            <a:r>
              <a:rPr sz="1800" kern="0" spc="4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/>
              </a:rPr>
              <a:t> </a:t>
            </a:r>
            <a:r>
              <a:rPr sz="1800" kern="0" spc="-4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/>
              </a:rPr>
              <a:t>'big']"</a:t>
            </a:r>
            <a:endParaRPr lang="en-US" altLang="en-US" sz="1800" kern="0" spc="-4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/>
            </a:endParaRPr>
          </a:p>
        </p:txBody>
      </p:sp>
      <p:sp>
        <p:nvSpPr>
          <p:cNvPr id="210" name="textbox 210"/>
          <p:cNvSpPr/>
          <p:nvPr>
            <p:custDataLst>
              <p:tags r:id="rId13"/>
            </p:custDataLst>
          </p:nvPr>
        </p:nvSpPr>
        <p:spPr>
          <a:xfrm>
            <a:off x="797135" y="4214545"/>
            <a:ext cx="6558280" cy="2374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3000"/>
              </a:lnSpc>
            </a:pPr>
            <a:r>
              <a:rPr sz="1500" kern="0" spc="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 数组 → 数组中所有的类，都会添加到盒子上，本</a:t>
            </a:r>
            <a:r>
              <a:rPr sz="1500" kern="0" spc="6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质就是一个 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</a:t>
            </a:r>
            <a:r>
              <a:rPr sz="1500" kern="0" spc="6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列表</a:t>
            </a:r>
            <a:endParaRPr lang="en-US" altLang="en-US" sz="1500" kern="0" spc="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4" name="textbox 214"/>
          <p:cNvSpPr/>
          <p:nvPr>
            <p:custDataLst>
              <p:tags r:id="rId14"/>
            </p:custDataLst>
          </p:nvPr>
        </p:nvSpPr>
        <p:spPr>
          <a:xfrm>
            <a:off x="1040161" y="3151936"/>
            <a:ext cx="2813050" cy="247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1500" kern="0" spc="-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适用场景：</a:t>
            </a:r>
            <a:r>
              <a:rPr sz="1500" kern="0" spc="1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-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一个类名，来回切换</a:t>
            </a:r>
            <a:endParaRPr lang="en-US" altLang="en-US" sz="1500" kern="0" spc="-2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6" name="textbox 216"/>
          <p:cNvSpPr/>
          <p:nvPr>
            <p:custDataLst>
              <p:tags r:id="rId15"/>
            </p:custDataLst>
          </p:nvPr>
        </p:nvSpPr>
        <p:spPr>
          <a:xfrm>
            <a:off x="1030103" y="5226735"/>
            <a:ext cx="2616835" cy="247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1500" kern="0" spc="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适用场景：批量添加或删</a:t>
            </a:r>
            <a:r>
              <a:rPr sz="1500" kern="0" spc="6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除类</a:t>
            </a:r>
            <a:endParaRPr lang="en-US" altLang="en-US" sz="1500" kern="0" spc="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4" name="picture 2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619405" y="2541512"/>
            <a:ext cx="4581345" cy="2566381"/>
          </a:xfrm>
          <a:prstGeom prst="rect">
            <a:avLst/>
          </a:prstGeom>
        </p:spPr>
      </p:pic>
      <p:sp>
        <p:nvSpPr>
          <p:cNvPr id="226" name="textbox 226"/>
          <p:cNvSpPr/>
          <p:nvPr/>
        </p:nvSpPr>
        <p:spPr>
          <a:xfrm>
            <a:off x="5924775" y="3590589"/>
            <a:ext cx="4946015" cy="19069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1500" kern="0" spc="-1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核心思路：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9210" algn="l" rtl="0" eaLnBrk="0">
              <a:lnSpc>
                <a:spcPct val="97000"/>
              </a:lnSpc>
              <a:spcBef>
                <a:spcPts val="1510"/>
              </a:spcBef>
            </a:pPr>
            <a:r>
              <a:rPr sz="1500" kern="0" spc="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sz="1500" kern="0" spc="4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基于数据动态渲染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tab</a:t>
            </a:r>
            <a:r>
              <a:rPr sz="1500" kern="0" spc="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</a:t>
            </a: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1500" kern="0" spc="4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v-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" algn="l" rtl="0" eaLnBrk="0">
              <a:lnSpc>
                <a:spcPct val="89000"/>
              </a:lnSpc>
              <a:spcBef>
                <a:spcPts val="1520"/>
              </a:spcBef>
            </a:pPr>
            <a:r>
              <a:rPr sz="15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sz="1500" kern="0" spc="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准备下标记录高亮的</a:t>
            </a: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是哪一个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tab</a:t>
            </a:r>
            <a:r>
              <a:rPr sz="1500" kern="0" spc="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activeIndex</a:t>
            </a:r>
            <a:endParaRPr lang="en-US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5875" indent="6350" algn="l" rtl="0" eaLnBrk="0">
              <a:lnSpc>
                <a:spcPct val="185000"/>
              </a:lnSpc>
              <a:spcBef>
                <a:spcPts val="20"/>
              </a:spcBef>
            </a:pP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sz="1500" kern="0" spc="4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基于下标，动态控制 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</a:t>
            </a: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类名      →  v-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bind</a:t>
            </a:r>
            <a:r>
              <a:rPr sz="1500" kern="0" spc="8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sz="15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</a:t>
            </a:r>
            <a:r>
              <a:rPr sz="1500" kern="0" spc="7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所谓切换高亮，其实</a:t>
            </a:r>
            <a:r>
              <a:rPr sz="1500" kern="0" spc="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就是改下标</a:t>
            </a:r>
            <a:endParaRPr lang="en-US" altLang="en-US" sz="1500" kern="0" spc="6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28" name="picture 2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5750575" y="1541110"/>
            <a:ext cx="3551397" cy="1791529"/>
          </a:xfrm>
          <a:prstGeom prst="rect">
            <a:avLst/>
          </a:prstGeom>
        </p:spPr>
      </p:pic>
      <p:pic>
        <p:nvPicPr>
          <p:cNvPr id="230" name="picture 2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619405" y="1567852"/>
            <a:ext cx="4581345" cy="764337"/>
          </a:xfrm>
          <a:prstGeom prst="rect">
            <a:avLst/>
          </a:prstGeom>
        </p:spPr>
      </p:pic>
      <p:sp>
        <p:nvSpPr>
          <p:cNvPr id="234" name="textbox 234"/>
          <p:cNvSpPr/>
          <p:nvPr>
            <p:custDataLst>
              <p:tags r:id="rId4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236" name="textbox 236"/>
          <p:cNvSpPr/>
          <p:nvPr>
            <p:custDataLst>
              <p:tags r:id="rId5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240" name="textbox 240"/>
          <p:cNvSpPr/>
          <p:nvPr>
            <p:custDataLst>
              <p:tags r:id="rId6"/>
            </p:custDataLst>
          </p:nvPr>
        </p:nvSpPr>
        <p:spPr>
          <a:xfrm>
            <a:off x="800018" y="1112977"/>
            <a:ext cx="3298825" cy="3067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2000" kern="0" spc="-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案例：京东秒杀 tab 导航高</a:t>
            </a:r>
            <a:r>
              <a:rPr sz="2000" kern="0" spc="-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亮</a:t>
            </a:r>
            <a:endParaRPr lang="en-US" altLang="en-US" sz="2000" kern="0" spc="-4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8" name="picture 2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530422" y="3240206"/>
            <a:ext cx="5319855" cy="1546343"/>
          </a:xfrm>
          <a:prstGeom prst="rect">
            <a:avLst/>
          </a:prstGeom>
        </p:spPr>
      </p:pic>
      <p:sp>
        <p:nvSpPr>
          <p:cNvPr id="250" name="rect"/>
          <p:cNvSpPr/>
          <p:nvPr>
            <p:custDataLst>
              <p:tags r:id="rId4"/>
            </p:custDataLst>
          </p:nvPr>
        </p:nvSpPr>
        <p:spPr>
          <a:xfrm>
            <a:off x="722630" y="2175510"/>
            <a:ext cx="10870565" cy="435610"/>
          </a:xfrm>
          <a:prstGeom prst="rect">
            <a:avLst/>
          </a:prstGeom>
          <a:solidFill>
            <a:srgbClr val="000000">
              <a:alpha val="38431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2" name="rect"/>
          <p:cNvSpPr/>
          <p:nvPr>
            <p:custDataLst>
              <p:tags r:id="rId5"/>
            </p:custDataLst>
          </p:nvPr>
        </p:nvSpPr>
        <p:spPr>
          <a:xfrm>
            <a:off x="709930" y="2164080"/>
            <a:ext cx="10844530" cy="408305"/>
          </a:xfrm>
          <a:prstGeom prst="rect">
            <a:avLst/>
          </a:prstGeom>
          <a:solidFill>
            <a:schemeClr val="accent3">
              <a:alpha val="100000"/>
              <a:lumMod val="40000"/>
              <a:lumOff val="6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4" name="textbox 254"/>
          <p:cNvSpPr/>
          <p:nvPr/>
        </p:nvSpPr>
        <p:spPr>
          <a:xfrm>
            <a:off x="824865" y="2240915"/>
            <a:ext cx="9903460" cy="2895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6000"/>
              </a:lnSpc>
            </a:pPr>
            <a:r>
              <a:rPr sz="18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&lt;div class="box"</a:t>
            </a:r>
            <a:r>
              <a:rPr sz="1800" kern="0" spc="3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:style="{ CSS属性名1: CSS属性值, CSS属性名</a:t>
            </a:r>
            <a:r>
              <a:rPr sz="18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2: CSS属性值</a:t>
            </a:r>
            <a:r>
              <a:rPr sz="1800" kern="0" spc="3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}"&gt;&lt;/div&gt;</a:t>
            </a:r>
            <a:endParaRPr lang="en-US" altLang="en-US" sz="1800" kern="0" spc="-2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6" name="textbox 256"/>
          <p:cNvSpPr/>
          <p:nvPr>
            <p:custDataLst>
              <p:tags r:id="rId6"/>
            </p:custDataLst>
          </p:nvPr>
        </p:nvSpPr>
        <p:spPr>
          <a:xfrm>
            <a:off x="791365" y="1112977"/>
            <a:ext cx="4464050" cy="8394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2000"/>
              </a:lnSpc>
            </a:pPr>
            <a:r>
              <a:rPr sz="2000" kern="0" spc="-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v-bind 对于样式控制的增强</a:t>
            </a:r>
            <a:r>
              <a:rPr sz="2000" kern="0" spc="-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操作style</a:t>
            </a:r>
            <a:endParaRPr lang="en-US" altLang="en-US"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lang="en-US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6000"/>
              </a:lnSpc>
            </a:pPr>
            <a:endParaRPr lang="en-US" altLang="en-US" sz="3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955" algn="l" rtl="0" eaLnBrk="0">
              <a:lnSpc>
                <a:spcPct val="87000"/>
              </a:lnSpc>
              <a:spcBef>
                <a:spcPts val="0"/>
              </a:spcBef>
            </a:pPr>
            <a:r>
              <a:rPr sz="1500" kern="0" spc="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   :</a:t>
            </a:r>
            <a:r>
              <a:rPr sz="15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style</a:t>
            </a:r>
            <a:r>
              <a:rPr sz="1500" kern="0" spc="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"样式对象"</a:t>
            </a:r>
            <a:endParaRPr lang="en-US" altLang="en-US" sz="1500" kern="0" spc="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0" name="textbox 260"/>
          <p:cNvSpPr/>
          <p:nvPr>
            <p:custDataLst>
              <p:tags r:id="rId7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262" name="textbox 262"/>
          <p:cNvSpPr/>
          <p:nvPr>
            <p:custDataLst>
              <p:tags r:id="rId8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266" name="textbox 266"/>
          <p:cNvSpPr/>
          <p:nvPr>
            <p:custDataLst>
              <p:tags r:id="rId9"/>
            </p:custDataLst>
          </p:nvPr>
        </p:nvSpPr>
        <p:spPr>
          <a:xfrm>
            <a:off x="797540" y="2832277"/>
            <a:ext cx="3211829" cy="247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1500" kern="0" spc="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适用场景：某个具体属性</a:t>
            </a:r>
            <a:r>
              <a:rPr sz="1500" kern="0" spc="6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的动态设置</a:t>
            </a:r>
            <a:endParaRPr lang="en-US" altLang="en-US" sz="1500" kern="0" spc="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4" name="textbox 274"/>
          <p:cNvSpPr/>
          <p:nvPr/>
        </p:nvSpPr>
        <p:spPr>
          <a:xfrm>
            <a:off x="4853711" y="1886788"/>
            <a:ext cx="6126479" cy="3604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ct val="92000"/>
              </a:lnSpc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指令修饰符 / v-bind对于样式操作的增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 / v-model应用于其他表单元素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3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computed 计算属</a:t>
            </a:r>
            <a:r>
              <a:rPr sz="1800" kern="0" spc="-4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6090" algn="l" rtl="0" eaLnBrk="0">
              <a:lnSpc>
                <a:spcPct val="92000"/>
              </a:lnSpc>
              <a:spcBef>
                <a:spcPts val="425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计算属性 vs 方法  / 完整写法 / 成绩案例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4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spcBef>
                <a:spcPts val="550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 侦听器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algn="l" rtl="0" eaLnBrk="0">
              <a:lnSpc>
                <a:spcPct val="93000"/>
              </a:lnSpc>
              <a:spcBef>
                <a:spcPts val="420"/>
              </a:spcBef>
            </a:pP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基础语法 / 完整写法</a:t>
            </a:r>
            <a:endParaRPr lang="en-US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73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  <a:spcBef>
                <a:spcPts val="545"/>
              </a:spcBef>
              <a:tabLst>
                <a:tab pos="218440" algn="l"/>
              </a:tabLst>
            </a:pPr>
            <a:r>
              <a:rPr sz="1800" kern="0" spc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9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3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综合案例：水果购物车</a:t>
            </a:r>
            <a:endParaRPr lang="en-US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lang="en-US" altLang="en-US" sz="1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lang="en-US" altLang="en-US" sz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1010" algn="l" rtl="0" eaLnBrk="0">
              <a:lnSpc>
                <a:spcPct val="91000"/>
              </a:lnSpc>
              <a:spcBef>
                <a:spcPts val="5"/>
              </a:spcBef>
            </a:pPr>
            <a:r>
              <a:rPr sz="1400" kern="0" spc="-1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渲染 / 删除 / 修改数量 /</a:t>
            </a:r>
            <a:r>
              <a:rPr sz="1400" kern="0" spc="-2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全选反选 / 统计总价 / 持久化</a:t>
            </a:r>
            <a:endParaRPr lang="en-US" altLang="en-US" sz="1400" kern="0" spc="-2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76" name="picture 27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866411" y="4755972"/>
            <a:ext cx="206197" cy="189509"/>
          </a:xfrm>
          <a:prstGeom prst="rect">
            <a:avLst/>
          </a:prstGeom>
        </p:spPr>
      </p:pic>
      <p:pic>
        <p:nvPicPr>
          <p:cNvPr id="278" name="picture 27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866411" y="3682822"/>
            <a:ext cx="206197" cy="189509"/>
          </a:xfrm>
          <a:prstGeom prst="rect">
            <a:avLst/>
          </a:prstGeom>
        </p:spPr>
      </p:pic>
      <p:pic>
        <p:nvPicPr>
          <p:cNvPr id="280" name="picture 28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866411" y="2475560"/>
            <a:ext cx="206197" cy="189509"/>
          </a:xfrm>
          <a:prstGeom prst="rect">
            <a:avLst/>
          </a:prstGeom>
        </p:spPr>
      </p:pic>
      <p:sp>
        <p:nvSpPr>
          <p:cNvPr id="284" name="textbox 284"/>
          <p:cNvSpPr/>
          <p:nvPr>
            <p:custDataLst>
              <p:tags r:id="rId4"/>
            </p:custDataLst>
          </p:nvPr>
        </p:nvSpPr>
        <p:spPr>
          <a:xfrm>
            <a:off x="-12700" y="6569710"/>
            <a:ext cx="12217400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lang="en-US" altLang="en-US" sz="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086975" algn="l" rtl="0" eaLnBrk="0">
              <a:lnSpc>
                <a:spcPct val="94000"/>
              </a:lnSpc>
              <a:spcBef>
                <a:spcPts val="0"/>
              </a:spcBef>
            </a:pPr>
            <a:endParaRPr sz="1500" kern="0" spc="7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286" name="textbox 286"/>
          <p:cNvSpPr/>
          <p:nvPr>
            <p:custDataLst>
              <p:tags r:id="rId5"/>
            </p:custDataLst>
          </p:nvPr>
        </p:nvSpPr>
        <p:spPr>
          <a:xfrm>
            <a:off x="4629022" y="325373"/>
            <a:ext cx="7129144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8000"/>
              </a:lnSpc>
            </a:pPr>
            <a:endParaRPr sz="2100" kern="0" spc="-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</a:endParaRPr>
          </a:p>
        </p:txBody>
      </p:sp>
      <p:sp>
        <p:nvSpPr>
          <p:cNvPr id="288" name="textbox 288"/>
          <p:cNvSpPr/>
          <p:nvPr>
            <p:custDataLst>
              <p:tags r:id="rId6"/>
            </p:custDataLst>
          </p:nvPr>
        </p:nvSpPr>
        <p:spPr>
          <a:xfrm>
            <a:off x="2183383" y="2402331"/>
            <a:ext cx="1668779" cy="10179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algn="l" rtl="0" eaLnBrk="0">
              <a:lnSpc>
                <a:spcPct val="94000"/>
              </a:lnSpc>
              <a:tabLst>
                <a:tab pos="685800" algn="l"/>
              </a:tabLst>
            </a:pPr>
            <a:r>
              <a:rPr sz="41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4100" b="1" kern="0" spc="-5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</a:t>
            </a:r>
            <a:r>
              <a:rPr sz="4100" b="1" kern="0" spc="-7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</a:t>
            </a:r>
            <a:endParaRPr lang="en-US" altLang="en-US" sz="4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4000"/>
              </a:lnSpc>
            </a:pPr>
            <a:endParaRPr lang="en-US" altLang="en-US" sz="6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3675" algn="l" rtl="0" eaLnBrk="0">
              <a:lnSpc>
                <a:spcPct val="82000"/>
              </a:lnSpc>
              <a:spcBef>
                <a:spcPts val="5"/>
              </a:spcBef>
            </a:pPr>
            <a:r>
              <a:rPr sz="2400" kern="0" spc="-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lang="en-US" altLang="en-US" sz="2400" kern="0" spc="-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4" name="textbox 294"/>
          <p:cNvSpPr/>
          <p:nvPr>
            <p:custDataLst>
              <p:tags r:id="rId7"/>
            </p:custDataLst>
          </p:nvPr>
        </p:nvSpPr>
        <p:spPr>
          <a:xfrm>
            <a:off x="4853711" y="1240155"/>
            <a:ext cx="1365250" cy="276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1000"/>
              </a:lnSpc>
              <a:tabLst>
                <a:tab pos="218440" algn="l"/>
              </a:tabLst>
            </a:pPr>
            <a:r>
              <a:rPr sz="1800" kern="0" spc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800" kern="0" spc="-4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指令补充</a:t>
            </a:r>
            <a:endParaRPr lang="en-US" altLang="en-US" sz="1800" kern="0" spc="-4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4" name="rect"/>
          <p:cNvSpPr/>
          <p:nvPr>
            <p:custDataLst>
              <p:tags r:id="rId8"/>
            </p:custDataLst>
          </p:nvPr>
        </p:nvSpPr>
        <p:spPr>
          <a:xfrm>
            <a:off x="4402645" y="2336291"/>
            <a:ext cx="9525" cy="1062228"/>
          </a:xfrm>
          <a:prstGeom prst="rect">
            <a:avLst/>
          </a:prstGeom>
          <a:solidFill>
            <a:schemeClr val="accent4">
              <a:alpha val="100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IwNGQ3NDU1OGFjNjczYjZlMDUyMTRmMjFkNWFhMG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1029</Words>
  <Application>WPS 演示</Application>
  <PresentationFormat>自定义</PresentationFormat>
  <Paragraphs>549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theme</vt:lpstr>
      <vt:lpstr>2_Office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202121</cp:lastModifiedBy>
  <cp:revision>3</cp:revision>
  <dcterms:created xsi:type="dcterms:W3CDTF">2024-03-22T07:39:04Z</dcterms:created>
  <dcterms:modified xsi:type="dcterms:W3CDTF">2024-03-30T02:59:04Z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2024-03-22T15:34:10Z</vt:filetime>
  </property>
  <property fmtid="{D5CDD505-2E9C-101B-9397-08002B2CF9AE}" pid="4" name="ICV">
    <vt:lpwstr>8BEB9C4C61084946938907868C9CAAA1_12</vt:lpwstr>
  </property>
  <property fmtid="{D5CDD505-2E9C-101B-9397-08002B2CF9AE}" pid="5" name="KSOProductBuildVer">
    <vt:lpwstr>2052-12.1.0.16417</vt:lpwstr>
  </property>
</Properties>
</file>