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497" y="11839047"/>
            <a:ext cx="21971005" cy="636980"/>
          </a:xfrm>
          <a:prstGeom prst="rect">
            <a:avLst/>
          </a:prstGeom>
        </p:spPr>
        <p:txBody>
          <a:bodyPr lIns="45718" tIns="45718" rIns="45718" bIns="45718" numCol="1" spcCol="38100" anchor="b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00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b="1" sz="3000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b="1" sz="3000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b="1" sz="3000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b="1" sz="3000"/>
            </a:lvl5pPr>
          </a:lstStyle>
          <a:p>
            <a:pPr/>
            <a:r>
              <a:t>作者和日期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21" hasCustomPrompt="1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演示文稿副标题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06500" y="8262180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algn="ctr" defTabSz="726440">
              <a:lnSpc>
                <a:spcPct val="100000"/>
              </a:lnSpc>
              <a:spcBef>
                <a:spcPts val="0"/>
              </a:spcBef>
              <a:defRPr b="1"/>
            </a:lvl2pPr>
            <a:lvl3pPr algn="ctr" defTabSz="726440">
              <a:lnSpc>
                <a:spcPct val="100000"/>
              </a:lnSpc>
              <a:spcBef>
                <a:spcPts val="0"/>
              </a:spcBef>
              <a:defRPr b="1"/>
            </a:lvl3pPr>
            <a:lvl4pPr algn="ctr" defTabSz="726440">
              <a:lnSpc>
                <a:spcPct val="100000"/>
              </a:lnSpc>
              <a:spcBef>
                <a:spcPts val="0"/>
              </a:spcBef>
              <a:defRPr b="1"/>
            </a:lvl4pPr>
            <a:lvl5pPr algn="ctr"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事实信息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正文级别 1…"/>
          <p:cNvSpPr txBox="1"/>
          <p:nvPr>
            <p:ph type="body" idx="21" hasCustomPrompt="1"/>
          </p:nvPr>
        </p:nvSpPr>
        <p:spPr>
          <a:xfrm>
            <a:off x="1206500" y="935257"/>
            <a:ext cx="21971000" cy="7359065"/>
          </a:xfrm>
          <a:prstGeom prst="rect">
            <a:avLst/>
          </a:prstGeom>
        </p:spPr>
        <p:txBody>
          <a:bodyPr numCol="1" spcCol="38100" anchor="b"/>
          <a:lstStyle/>
          <a:p>
            <a:pPr lvl="4" marL="0" indent="1207008" algn="ctr" defTabSz="1072868">
              <a:lnSpc>
                <a:spcPct val="80000"/>
              </a:lnSpc>
              <a:spcBef>
                <a:spcPts val="0"/>
              </a:spcBef>
              <a:buSzTx/>
              <a:buNone/>
              <a:defRPr b="1" spc="-132" sz="11000"/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00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b="1" sz="3000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b="1" sz="3000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b="1" sz="3000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b="1" sz="3000"/>
            </a:lvl5pPr>
          </a:lstStyle>
          <a:p>
            <a:pPr/>
            <a:r>
              <a:t>属性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正文级别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363980" defTabSz="1463002">
              <a:spcBef>
                <a:spcPts val="0"/>
              </a:spcBef>
              <a:buSzTx/>
              <a:buNone/>
              <a:defRPr spc="-120" sz="5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“著名引文”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生长在岩石之间的野生植物的特写"/>
          <p:cNvSpPr/>
          <p:nvPr>
            <p:ph type="pic" sz="quarter" idx="21"/>
          </p:nvPr>
        </p:nvSpPr>
        <p:spPr>
          <a:xfrm>
            <a:off x="15430500" y="7085409"/>
            <a:ext cx="8128000" cy="54102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乌云下的大岩层，前景是一条土路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生长在熔岩岩石之间的野生植物的特写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被绿色岩石景观环绕的瀑布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绿色丘陵景观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00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b="1" sz="3000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b="1" sz="3000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b="1" sz="3000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b="1" sz="3000"/>
            </a:lvl5pPr>
          </a:lstStyle>
          <a:p>
            <a:pPr/>
            <a:r>
              <a:t>作者和日期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正文级别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44689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演示文稿副标题 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苔藓覆盖的岩石"/>
          <p:cNvSpPr/>
          <p:nvPr>
            <p:ph type="pic" sz="half" idx="21"/>
          </p:nvPr>
        </p:nvSpPr>
        <p:spPr>
          <a:xfrm>
            <a:off x="12052303" y="1270000"/>
            <a:ext cx="11188407" cy="1120988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正文级别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幻灯片项目符号文本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正文级别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幻灯片项目符号文本</a:t>
            </a:r>
          </a:p>
        </p:txBody>
      </p:sp>
      <p:sp>
        <p:nvSpPr>
          <p:cNvPr id="63" name="乌云下的大岩层，前景是一条土路"/>
          <p:cNvSpPr/>
          <p:nvPr>
            <p:ph type="pic" idx="22"/>
          </p:nvPr>
        </p:nvSpPr>
        <p:spPr>
          <a:xfrm>
            <a:off x="6380200" y="1263847"/>
            <a:ext cx="22529802" cy="1119347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pPr/>
            <a:r>
              <a:t>议程副标题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正文级别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议程主题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2.11.30"/>
          <p:cNvSpPr txBox="1"/>
          <p:nvPr>
            <p:ph type="body" sz="quarter" idx="1"/>
          </p:nvPr>
        </p:nvSpPr>
        <p:spPr>
          <a:xfrm>
            <a:off x="1206499" y="11839047"/>
            <a:ext cx="21971002" cy="636980"/>
          </a:xfrm>
          <a:prstGeom prst="rect">
            <a:avLst/>
          </a:prstGeom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2022.11.30</a:t>
            </a:r>
          </a:p>
        </p:txBody>
      </p:sp>
      <p:sp>
        <p:nvSpPr>
          <p:cNvPr id="152" name="Galactic Grease Monkey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Galactic Grease Monkey</a:t>
            </a:r>
          </a:p>
        </p:txBody>
      </p:sp>
      <p:sp>
        <p:nvSpPr>
          <p:cNvPr id="153" name="Group 1…"/>
          <p:cNvSpPr txBox="1"/>
          <p:nvPr/>
        </p:nvSpPr>
        <p:spPr>
          <a:xfrm>
            <a:off x="1059608" y="7441684"/>
            <a:ext cx="21971001" cy="326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94359">
              <a:defRPr b="1" sz="4100">
                <a:solidFill>
                  <a:srgbClr val="FFFFFF"/>
                </a:solidFill>
              </a:defRPr>
            </a:pPr>
            <a:r>
              <a:t>Group 1</a:t>
            </a:r>
          </a:p>
          <a:p>
            <a:pPr algn="l" defTabSz="594359">
              <a:defRPr b="1" sz="4100">
                <a:solidFill>
                  <a:srgbClr val="FFFFFF"/>
                </a:solidFill>
              </a:defRPr>
            </a:pPr>
            <a:r>
              <a:t>Jason Gill</a:t>
            </a:r>
          </a:p>
          <a:p>
            <a:pPr algn="l" defTabSz="594359">
              <a:defRPr b="1" sz="4100">
                <a:solidFill>
                  <a:srgbClr val="FFFFFF"/>
                </a:solidFill>
              </a:defRPr>
            </a:pPr>
            <a:r>
              <a:t>Ryan Taban</a:t>
            </a:r>
          </a:p>
          <a:p>
            <a:pPr algn="l" defTabSz="594359">
              <a:defRPr b="1" sz="4100">
                <a:solidFill>
                  <a:srgbClr val="FFFFFF"/>
                </a:solidFill>
              </a:defRPr>
            </a:pPr>
            <a:r>
              <a:t>Zihao Xie</a:t>
            </a:r>
          </a:p>
          <a:p>
            <a:pPr algn="l" defTabSz="594359">
              <a:defRPr b="1" sz="4100">
                <a:solidFill>
                  <a:srgbClr val="FFFFFF"/>
                </a:solidFill>
              </a:defRPr>
            </a:pPr>
            <a:r>
              <a:t>Luan Nguyen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hallenges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Challenges</a:t>
            </a:r>
          </a:p>
        </p:txBody>
      </p:sp>
      <p:sp>
        <p:nvSpPr>
          <p:cNvPr id="178" name="Implementation and Cooperation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General and Technical</a:t>
            </a:r>
          </a:p>
        </p:txBody>
      </p:sp>
      <p:sp>
        <p:nvSpPr>
          <p:cNvPr id="179" name="Cooperation: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General:</a:t>
            </a:r>
          </a:p>
          <a:p>
            <a:pPr/>
            <a:r>
              <a:t>Scheduling conflicts</a:t>
            </a:r>
            <a:endParaRPr b="1"/>
          </a:p>
          <a:p>
            <a:pPr/>
            <a:r>
              <a:t>lack of experience in game development</a:t>
            </a:r>
          </a:p>
          <a:p>
            <a:pPr marL="0" indent="0">
              <a:buSzTx/>
              <a:buNone/>
            </a:pPr>
            <a:r>
              <a:t>Technical:</a:t>
            </a:r>
          </a:p>
          <a:p>
            <a:pPr/>
            <a:r>
              <a:t>Fixing buggy collision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essons learned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Lessons learned</a:t>
            </a:r>
          </a:p>
        </p:txBody>
      </p:sp>
      <p:sp>
        <p:nvSpPr>
          <p:cNvPr id="182" name="Improvements and Changes to our Code…"/>
          <p:cNvSpPr txBox="1"/>
          <p:nvPr>
            <p:ph type="body" idx="21"/>
          </p:nvPr>
        </p:nvSpPr>
        <p:spPr>
          <a:xfrm>
            <a:off x="1206499" y="4852391"/>
            <a:ext cx="21971001" cy="8256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Formatting our code</a:t>
            </a:r>
          </a:p>
          <a:p>
            <a:pPr/>
            <a:r>
              <a:t>How to work in a group environment</a:t>
            </a:r>
          </a:p>
          <a:p>
            <a:pPr/>
            <a:r>
              <a:t>How to design a project from the ground (E.g. UML diagrams, hierarchies,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EMO"/>
          <p:cNvSpPr txBox="1"/>
          <p:nvPr>
            <p:ph type="title"/>
          </p:nvPr>
        </p:nvSpPr>
        <p:spPr>
          <a:xfrm>
            <a:off x="10166885" y="6141418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riginal UML"/>
          <p:cNvSpPr txBox="1"/>
          <p:nvPr>
            <p:ph type="title"/>
          </p:nvPr>
        </p:nvSpPr>
        <p:spPr>
          <a:xfrm>
            <a:off x="1206500" y="784956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Original UML</a:t>
            </a:r>
          </a:p>
        </p:txBody>
      </p:sp>
      <p:sp>
        <p:nvSpPr>
          <p:cNvPr id="156" name="幻灯片副标题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幻灯片项目符号文本"/>
          <p:cNvSpPr txBox="1"/>
          <p:nvPr>
            <p:ph type="body" idx="21"/>
          </p:nvPr>
        </p:nvSpPr>
        <p:spPr>
          <a:xfrm>
            <a:off x="1322491" y="4699581"/>
            <a:ext cx="22034502" cy="825601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0" name="截屏2022-11-28 上午5.34.50.png"/>
          <p:cNvGrpSpPr/>
          <p:nvPr/>
        </p:nvGrpSpPr>
        <p:grpSpPr>
          <a:xfrm>
            <a:off x="1109753" y="2178003"/>
            <a:ext cx="12306316" cy="11136241"/>
            <a:chOff x="0" y="0"/>
            <a:chExt cx="12306315" cy="11136240"/>
          </a:xfrm>
        </p:grpSpPr>
        <p:pic>
          <p:nvPicPr>
            <p:cNvPr id="158" name="截屏2022-11-28 上午5.34.50.png" descr="截屏2022-11-28 上午5.34.5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700" y="165100"/>
              <a:ext cx="12026916" cy="108060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截屏2022-11-28 上午5.34.50.png" descr="截屏2022-11-28 上午5.34.5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306316" cy="11136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nal UML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Final UML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ame Design"/>
          <p:cNvSpPr txBox="1"/>
          <p:nvPr>
            <p:ph type="title"/>
          </p:nvPr>
        </p:nvSpPr>
        <p:spPr>
          <a:xfrm>
            <a:off x="1206500" y="759180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Game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ame Design"/>
          <p:cNvSpPr txBox="1"/>
          <p:nvPr>
            <p:ph type="title"/>
          </p:nvPr>
        </p:nvSpPr>
        <p:spPr>
          <a:xfrm>
            <a:off x="1206500" y="759180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Game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ame Design"/>
          <p:cNvSpPr txBox="1"/>
          <p:nvPr>
            <p:ph type="title"/>
          </p:nvPr>
        </p:nvSpPr>
        <p:spPr>
          <a:xfrm>
            <a:off x="1206500" y="759180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Game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ame Design"/>
          <p:cNvSpPr txBox="1"/>
          <p:nvPr>
            <p:ph type="title"/>
          </p:nvPr>
        </p:nvSpPr>
        <p:spPr>
          <a:xfrm>
            <a:off x="1206500" y="759180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Game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mplementation and Test"/>
          <p:cNvSpPr txBox="1"/>
          <p:nvPr>
            <p:ph type="title"/>
          </p:nvPr>
        </p:nvSpPr>
        <p:spPr>
          <a:xfrm>
            <a:off x="1206500" y="952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Testing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am Management"/>
          <p:cNvSpPr txBox="1"/>
          <p:nvPr>
            <p:ph type="title"/>
          </p:nvPr>
        </p:nvSpPr>
        <p:spPr>
          <a:xfrm>
            <a:off x="1206500" y="784956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Team Management</a:t>
            </a:r>
          </a:p>
        </p:txBody>
      </p:sp>
      <p:sp>
        <p:nvSpPr>
          <p:cNvPr id="175" name="Get your group's contact info right away…"/>
          <p:cNvSpPr txBox="1"/>
          <p:nvPr>
            <p:ph type="body" idx="21"/>
          </p:nvPr>
        </p:nvSpPr>
        <p:spPr>
          <a:xfrm>
            <a:off x="1206500" y="3693579"/>
            <a:ext cx="21971001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</a:pPr>
          </a:p>
          <a:p>
            <a:pPr/>
            <a:r>
              <a:t>Adequate communication</a:t>
            </a:r>
          </a:p>
          <a:p>
            <a:pPr/>
            <a:r>
              <a:t>Set realistic deadlines and include buffer time</a:t>
            </a:r>
          </a:p>
          <a:p>
            <a:pPr/>
            <a:r>
              <a:t>Having a unified understanding of the development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