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20.png" ContentType="image/png"/>
  <Override PartName="/ppt/media/image10.jpeg" ContentType="image/jpeg"/>
  <Override PartName="/ppt/media/image13.png" ContentType="image/png"/>
  <Override PartName="/ppt/media/image22.png" ContentType="image/png"/>
  <Override PartName="/ppt/media/image15.png" ContentType="image/png"/>
  <Override PartName="/ppt/media/image24.jpeg" ContentType="image/jpeg"/>
  <Override PartName="/ppt/media/image17.png" ContentType="image/png"/>
  <Override PartName="/ppt/media/image19.png" ContentType="image/png"/>
  <Override PartName="/ppt/media/image37.png" ContentType="image/png"/>
  <Override PartName="/ppt/media/image31.jpeg" ContentType="image/jpeg"/>
  <Override PartName="/ppt/media/image26.jpeg" ContentType="image/jpeg"/>
  <Override PartName="/ppt/media/image2.png" ContentType="image/png"/>
  <Override PartName="/ppt/media/image4.png" ContentType="image/png"/>
  <Override PartName="/ppt/media/image33.jpeg" ContentType="image/jpeg"/>
  <Override PartName="/ppt/media/image28.jpeg" ContentType="image/jpeg"/>
  <Override PartName="/ppt/media/image6.png" ContentType="image/png"/>
  <Override PartName="/ppt/media/image35.jpeg" ContentType="image/jpeg"/>
  <Override PartName="/ppt/media/image8.png" ContentType="image/png"/>
  <Override PartName="/ppt/media/image12.png" ContentType="image/png"/>
  <Override PartName="/ppt/media/image21.png" ContentType="image/png"/>
  <Override PartName="/ppt/media/image11.jpeg" ContentType="image/jpeg"/>
  <Override PartName="/ppt/media/image14.png" ContentType="image/png"/>
  <Override PartName="/ppt/media/image23.jpeg" ContentType="image/jpeg"/>
  <Override PartName="/ppt/media/image16.png" ContentType="image/png"/>
  <Override PartName="/ppt/media/image18.png" ContentType="image/png"/>
  <Override PartName="/ppt/media/image30.jpeg" ContentType="image/jpeg"/>
  <Override PartName="/ppt/media/image25.jpeg" ContentType="image/jpeg"/>
  <Override PartName="/ppt/media/image36.png" ContentType="image/png"/>
  <Override PartName="/ppt/media/image1.png" ContentType="image/png"/>
  <Override PartName="/ppt/media/image38.png" ContentType="image/png"/>
  <Override PartName="/ppt/media/image32.jpeg" ContentType="image/jpeg"/>
  <Override PartName="/ppt/media/image27.jpeg" ContentType="image/jpeg"/>
  <Override PartName="/ppt/media/image3.png" ContentType="image/png"/>
  <Override PartName="/ppt/media/image5.png" ContentType="image/png"/>
  <Override PartName="/ppt/media/image34.jpeg" ContentType="image/jpeg"/>
  <Override PartName="/ppt/media/image29.jpeg" ContentType="image/jpeg"/>
  <Override PartName="/ppt/media/image7.png" ContentType="image/png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31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
</Relationships>
</file>

<file path=ppt/charts/chart1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b="1" sz="1300">
                <a:solidFill>
                  <a:srgbClr val="000000"/>
                </a:solidFill>
                <a:latin typeface="Arial"/>
                <a:ea typeface="DejaVu Sans"/>
              </a:rPr>
              <a:t>Total Area</a:t>
            </a:r>
          </a:p>
        </c:rich>
      </c:tx>
    </c:title>
    <c:plotArea>
      <c:layout/>
      <c:pieChart>
        <c:varyColors val="1"/>
        <c:ser>
          <c:idx val="0"/>
          <c:order val="0"/>
          <c:tx>
            <c:strRef>
              <c:f>label 1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0099ff"/>
            </a:solidFill>
          </c:spPr>
          <c:explosion val="0"/>
          <c:dPt>
            <c:idx val="0"/>
            <c:spPr>
              <a:solidFill>
                <a:srgbClr val="00ff00"/>
              </a:solidFill>
            </c:spPr>
          </c:dPt>
          <c:dPt>
            <c:idx val="1"/>
            <c:spPr>
              <a:solidFill>
                <a:srgbClr val="008000"/>
              </a:solidFill>
            </c:spPr>
          </c:dPt>
          <c:dPt>
            <c:idx val="2"/>
            <c:spPr>
              <a:solidFill>
                <a:srgbClr val="ff0000"/>
              </a:solidFill>
            </c:spPr>
          </c:dPt>
          <c:dPt>
            <c:idx val="3"/>
            <c:spPr>
              <a:solidFill>
                <a:srgbClr val="800000"/>
              </a:solidFill>
            </c:spPr>
          </c:dPt>
          <c:dPt>
            <c:idx val="4"/>
            <c:spPr>
              <a:solidFill>
                <a:srgbClr val="00ffff"/>
              </a:solidFill>
            </c:spPr>
          </c:dPt>
          <c:dPt>
            <c:idx val="5"/>
            <c:spPr>
              <a:solidFill>
                <a:srgbClr val="0000ff"/>
              </a:solidFill>
            </c:spPr>
          </c:dPt>
          <c:cat>
            <c:strRef>
              <c:f>categories</c:f>
              <c:strCache>
                <c:ptCount val="6"/>
                <c:pt idx="0">
                  <c:v>3DES Combinational</c:v>
                </c:pt>
                <c:pt idx="1">
                  <c:v>3DES Non-Combinational</c:v>
                </c:pt>
                <c:pt idx="2">
                  <c:v>ECC Combinational</c:v>
                </c:pt>
                <c:pt idx="3">
                  <c:v>ECC Non-Combinational</c:v>
                </c:pt>
                <c:pt idx="4">
                  <c:v>Controller Combinational</c:v>
                </c:pt>
                <c:pt idx="5">
                  <c:v>Controller Non-Combinational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15216993</c:v>
                </c:pt>
                <c:pt idx="1">
                  <c:v>4942080</c:v>
                </c:pt>
                <c:pt idx="2">
                  <c:v>7292763</c:v>
                </c:pt>
                <c:pt idx="3">
                  <c:v>8377776</c:v>
                </c:pt>
                <c:pt idx="4">
                  <c:v>219879</c:v>
                </c:pt>
                <c:pt idx="5">
                  <c:v>535392</c:v>
                </c:pt>
              </c:numCache>
            </c:numRef>
          </c:val>
        </c:ser>
        <c:firstSliceAng val="0"/>
      </c:pieChart>
      <c:spPr>
        <a:noFill/>
        <a:ln>
          <a:solidFill>
            <a:srgbClr val="b3b3b3"/>
          </a:solidFill>
        </a:ln>
      </c:spPr>
    </c:plotArea>
    <c:legend>
      <c:legendPos val="r"/>
      <c:spPr>
        <a:noFill/>
      </c:spPr>
    </c:legend>
    <c:plotVisOnly val="1"/>
  </c:chart>
  <c:spPr>
    <a:solidFill>
      <a:srgbClr val="ffffff"/>
    </a:solidFill>
  </c:spPr>
</c:chartSpace>
</file>

<file path=ppt/charts/chart2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b="1" sz="1300">
                <a:solidFill>
                  <a:srgbClr val="000000"/>
                </a:solidFill>
                <a:latin typeface="Arial"/>
                <a:ea typeface="DejaVu Sans"/>
              </a:rPr>
              <a:t>Total Power</a:t>
            </a:r>
          </a:p>
        </c:rich>
      </c:tx>
    </c:title>
    <c:plotArea>
      <c:layout/>
      <c:pieChart>
        <c:varyColors val="1"/>
        <c:ser>
          <c:idx val="0"/>
          <c:order val="0"/>
          <c:tx>
            <c:strRef>
              <c:f>label 1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0047ff"/>
            </a:solidFill>
          </c:spPr>
          <c:explosion val="0"/>
          <c:dPt>
            <c:idx val="0"/>
            <c:spPr>
              <a:solidFill>
                <a:srgbClr val="00ff00"/>
              </a:solidFill>
            </c:spPr>
          </c:dPt>
          <c:dPt>
            <c:idx val="1"/>
            <c:spPr>
              <a:solidFill>
                <a:srgbClr val="ff0000"/>
              </a:solidFill>
            </c:spPr>
          </c:dPt>
          <c:dPt>
            <c:idx val="2"/>
            <c:spPr>
              <a:solidFill>
                <a:srgbClr val="0000ff"/>
              </a:solidFill>
            </c:spPr>
          </c:dPt>
          <c:cat>
            <c:strRef>
              <c:f>categories</c:f>
              <c:strCache>
                <c:ptCount val="3"/>
                <c:pt idx="0">
                  <c:v>3DES</c:v>
                </c:pt>
                <c:pt idx="1">
                  <c:v>ECC</c:v>
                </c:pt>
                <c:pt idx="2">
                  <c:v>Controller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6840</c:v>
                </c:pt>
                <c:pt idx="1">
                  <c:v>2970</c:v>
                </c:pt>
                <c:pt idx="2">
                  <c:v>78.442</c:v>
                </c:pt>
              </c:numCache>
            </c:numRef>
          </c:val>
        </c:ser>
        <c:firstSliceAng val="0"/>
      </c:pieChart>
      <c:spPr>
        <a:noFill/>
        <a:ln>
          <a:solidFill>
            <a:srgbClr val="b3b3b3"/>
          </a:solidFill>
        </a:ln>
      </c:spPr>
    </c:plotArea>
    <c:legend>
      <c:legendPos val="r"/>
      <c:spPr>
        <a:noFill/>
      </c:spPr>
    </c:legend>
    <c:plotVisOnly val="1"/>
  </c:chart>
  <c:spPr>
    <a:solidFill>
      <a:srgbClr val="ffffff"/>
    </a:solidFill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88707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384440"/>
            <a:ext cx="88707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936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9360" y="43844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3844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4936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903280" y="4384440"/>
            <a:ext cx="2620440" cy="2090880"/>
          </a:xfrm>
          <a:prstGeom prst="rect">
            <a:avLst/>
          </a:prstGeom>
        </p:spPr>
      </p:pic>
      <p:pic>
        <p:nvPicPr>
          <p:cNvPr descr="" id="4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57920" y="4384440"/>
            <a:ext cx="2620440" cy="2090880"/>
          </a:xfrm>
          <a:prstGeom prst="rect">
            <a:avLst/>
          </a:prstGeom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2094840"/>
            <a:ext cx="887076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88707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4328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9360" y="2094840"/>
            <a:ext cx="4328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32000" y="647640"/>
            <a:ext cx="7056360" cy="5831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4000" y="43844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9360" y="2094840"/>
            <a:ext cx="4328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2094840"/>
            <a:ext cx="887076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4328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936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9360" y="43844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936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438444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88707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4384440"/>
            <a:ext cx="88707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936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9360" y="43844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3844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936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8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903280" y="4384440"/>
            <a:ext cx="2620440" cy="2090880"/>
          </a:xfrm>
          <a:prstGeom prst="rect">
            <a:avLst/>
          </a:prstGeom>
        </p:spPr>
      </p:pic>
      <p:pic>
        <p:nvPicPr>
          <p:cNvPr descr="" id="8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57920" y="4384440"/>
            <a:ext cx="2620440" cy="2090880"/>
          </a:xfrm>
          <a:prstGeom prst="rect">
            <a:avLst/>
          </a:prstGeom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094840"/>
            <a:ext cx="887076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88707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4328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49360" y="2094840"/>
            <a:ext cx="4328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88707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32000" y="647640"/>
            <a:ext cx="7056360" cy="5831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3844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9360" y="2094840"/>
            <a:ext cx="4328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4328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936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9360" y="43844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936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38444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88707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384440"/>
            <a:ext cx="88707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4936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9360" y="43844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43844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04936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1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903280" y="4384440"/>
            <a:ext cx="2620440" cy="2090880"/>
          </a:xfrm>
          <a:prstGeom prst="rect">
            <a:avLst/>
          </a:prstGeom>
        </p:spPr>
      </p:pic>
      <p:pic>
        <p:nvPicPr>
          <p:cNvPr descr="" id="12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57920" y="4384440"/>
            <a:ext cx="2620440" cy="2090880"/>
          </a:xfrm>
          <a:prstGeom prst="rect">
            <a:avLst/>
          </a:prstGeom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04000" y="2094840"/>
            <a:ext cx="887076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88707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4328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9360" y="2094840"/>
            <a:ext cx="4328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4328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9360" y="2094840"/>
            <a:ext cx="4328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32000" y="647640"/>
            <a:ext cx="7056360" cy="5831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04000" y="43844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049360" y="2094840"/>
            <a:ext cx="4328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4328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4936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9360" y="43844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4936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438444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88707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4000" y="4384440"/>
            <a:ext cx="88707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936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049360" y="43844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504000" y="43844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4936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5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903280" y="4384440"/>
            <a:ext cx="2620440" cy="2090880"/>
          </a:xfrm>
          <a:prstGeom prst="rect">
            <a:avLst/>
          </a:prstGeom>
        </p:spPr>
      </p:pic>
      <p:pic>
        <p:nvPicPr>
          <p:cNvPr descr="" id="16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57920" y="4384440"/>
            <a:ext cx="2620440" cy="2090880"/>
          </a:xfrm>
          <a:prstGeom prst="rect">
            <a:avLst/>
          </a:prstGeom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32000" y="647640"/>
            <a:ext cx="7056360" cy="5831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4000" y="43844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9360" y="2094840"/>
            <a:ext cx="4328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4328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4936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9360" y="43844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9360" y="209484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38444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04000" y="301320"/>
            <a:ext cx="9071280" cy="426960"/>
          </a:xfrm>
          <a:prstGeom prst="rect">
            <a:avLst/>
          </a:prstGeom>
          <a:noFill/>
        </p:spPr>
      </p:sp>
      <p:sp>
        <p:nvSpPr>
          <p:cNvPr id="1" name="CustomShape 2"/>
          <p:cNvSpPr/>
          <p:nvPr/>
        </p:nvSpPr>
        <p:spPr>
          <a:xfrm>
            <a:off x="504000" y="1769040"/>
            <a:ext cx="9071280" cy="426960"/>
          </a:xfrm>
          <a:prstGeom prst="rect">
            <a:avLst/>
          </a:prstGeom>
          <a:noFill/>
        </p:spPr>
      </p:sp>
      <p:sp>
        <p:nvSpPr>
          <p:cNvPr id="2" name="CustomShape 3"/>
          <p:cNvSpPr/>
          <p:nvPr/>
        </p:nvSpPr>
        <p:spPr>
          <a:xfrm>
            <a:off x="504000" y="6887160"/>
            <a:ext cx="2347920" cy="5209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3447360" y="6887160"/>
            <a:ext cx="3194640" cy="5209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1400"/>
              <a:t>&lt;footer&gt;</a:t>
            </a:r>
            <a:endParaRPr/>
          </a:p>
        </p:txBody>
      </p:sp>
      <p:sp>
        <p:nvSpPr>
          <p:cNvPr id="4" name="CustomShape 5"/>
          <p:cNvSpPr/>
          <p:nvPr/>
        </p:nvSpPr>
        <p:spPr>
          <a:xfrm>
            <a:off x="7227360" y="6887160"/>
            <a:ext cx="2347920" cy="5209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 algn="r">
              <a:lnSpc>
                <a:spcPct val="100000"/>
              </a:lnSpc>
            </a:pPr>
            <a:fld id="{E88EF24F-CAA1-462F-9E52-4C0B704B4C90}" type="slidenum">
              <a:rPr lang="en-US" sz="1400"/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301320"/>
            <a:ext cx="9071280" cy="426960"/>
          </a:xfrm>
          <a:prstGeom prst="rect">
            <a:avLst/>
          </a:prstGeom>
          <a:noFill/>
        </p:spPr>
      </p:sp>
      <p:sp>
        <p:nvSpPr>
          <p:cNvPr id="42" name="CustomShape 2"/>
          <p:cNvSpPr/>
          <p:nvPr/>
        </p:nvSpPr>
        <p:spPr>
          <a:xfrm>
            <a:off x="504000" y="1769040"/>
            <a:ext cx="9071280" cy="426960"/>
          </a:xfrm>
          <a:prstGeom prst="rect">
            <a:avLst/>
          </a:prstGeom>
          <a:noFill/>
        </p:spPr>
      </p:sp>
      <p:sp>
        <p:nvSpPr>
          <p:cNvPr id="43" name="CustomShape 3"/>
          <p:cNvSpPr/>
          <p:nvPr/>
        </p:nvSpPr>
        <p:spPr>
          <a:xfrm>
            <a:off x="504000" y="6887160"/>
            <a:ext cx="2347920" cy="5209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44" name="CustomShape 4"/>
          <p:cNvSpPr/>
          <p:nvPr/>
        </p:nvSpPr>
        <p:spPr>
          <a:xfrm>
            <a:off x="3447360" y="6887160"/>
            <a:ext cx="3194640" cy="5209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1400"/>
              <a:t>&lt;footer&gt;</a:t>
            </a:r>
            <a:endParaRPr/>
          </a:p>
        </p:txBody>
      </p:sp>
      <p:sp>
        <p:nvSpPr>
          <p:cNvPr id="45" name="CustomShape 5"/>
          <p:cNvSpPr/>
          <p:nvPr/>
        </p:nvSpPr>
        <p:spPr>
          <a:xfrm>
            <a:off x="7227360" y="6887160"/>
            <a:ext cx="2347920" cy="5209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 algn="r">
              <a:lnSpc>
                <a:spcPct val="100000"/>
              </a:lnSpc>
            </a:pPr>
            <a:fld id="{C7359950-FF67-4665-BBD7-C07DBBC04243}" type="slidenum">
              <a:rPr lang="en-US" sz="1400"/>
              <a:t>&lt;number&gt;</a:t>
            </a:fld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36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720" y="688680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38B667BC-788D-4F32-B8FC-0D7668E7BD09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0"/>
            <a:ext cx="10080360" cy="7559280"/>
          </a:xfrm>
          <a:prstGeom prst="rect">
            <a:avLst/>
          </a:prstGeom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36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CLIQUE PARA EDITAR O FORMATO DO TEXTO DO TÍTULO</a:t>
            </a:r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887076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7.º Nível da estrutura de tópicos</a:t>
            </a:r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504000" y="655164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3447360" y="6551640"/>
            <a:ext cx="319536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7227720" y="65343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F189363B-B814-4633-9F3B-7923860A3299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29560" y="226224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ECCDH3DES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529560" y="3798720"/>
            <a:ext cx="9071280" cy="43840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600"/>
              <a:t>Nico Bellante, Lucas Dahl, Manish Gupta, Xiong-Yao Zha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 sz="4400"/>
              <a:t>Layout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/>
              <a:t>Indicate design dimensions, layout critical path delay, synthesis critical path delay, and timing budget estimated critical path delay</a:t>
            </a:r>
            <a:endParaRPr/>
          </a:p>
        </p:txBody>
      </p:sp>
      <p:graphicFrame>
        <p:nvGraphicFramePr>
          <p:cNvPr id="182" name=""/>
          <p:cNvGraphicFramePr/>
          <p:nvPr/>
        </p:nvGraphicFramePr>
        <p:xfrm>
          <a:off x="4664160" y="3932640"/>
          <a:ext cx="5311440" cy="345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Controller Test Results</a:t>
            </a:r>
            <a:endParaRPr/>
          </a:p>
        </p:txBody>
      </p:sp>
      <p:pic>
        <p:nvPicPr>
          <p:cNvPr descr="" id="18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3920" y="2011680"/>
            <a:ext cx="6360840" cy="1265760"/>
          </a:xfrm>
          <a:prstGeom prst="rect">
            <a:avLst/>
          </a:prstGeom>
        </p:spPr>
      </p:pic>
      <p:pic>
        <p:nvPicPr>
          <p:cNvPr descr="" id="18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1480" y="3791520"/>
            <a:ext cx="7084800" cy="1237320"/>
          </a:xfrm>
          <a:prstGeom prst="rect">
            <a:avLst/>
          </a:prstGeom>
        </p:spPr>
      </p:pic>
      <p:sp>
        <p:nvSpPr>
          <p:cNvPr id="186" name="CustomShape 2"/>
          <p:cNvSpPr/>
          <p:nvPr/>
        </p:nvSpPr>
        <p:spPr>
          <a:xfrm>
            <a:off x="434160" y="1603440"/>
            <a:ext cx="9071280" cy="43840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800"/>
              <a:t>Coming off reset do ECC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800"/>
              <a:t>Describe more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800"/>
              <a:t>Change name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4888800" y="6619680"/>
            <a:ext cx="2426040" cy="822600"/>
          </a:xfrm>
          <a:prstGeom prst="rect">
            <a:avLst/>
          </a:prstGeom>
          <a:solidFill>
            <a:srgbClr val="c5000b"/>
          </a:solidFill>
          <a:ln cap="rnd">
            <a:solidFill>
              <a:srgbClr val="ffffff"/>
            </a:solidFill>
            <a:custDash>
              <a:ds d="3500000000" sp="1750000000"/>
            </a:custDash>
          </a:ln>
        </p:spPr>
      </p:sp>
      <p:sp>
        <p:nvSpPr>
          <p:cNvPr id="188" name="CustomShape 4"/>
          <p:cNvSpPr/>
          <p:nvPr/>
        </p:nvSpPr>
        <p:spPr>
          <a:xfrm>
            <a:off x="1828800" y="6619680"/>
            <a:ext cx="2834280" cy="822600"/>
          </a:xfrm>
          <a:prstGeom prst="rect">
            <a:avLst/>
          </a:prstGeom>
          <a:solidFill>
            <a:srgbClr val="c5000b"/>
          </a:solidFill>
          <a:ln cap="rnd">
            <a:solidFill>
              <a:srgbClr val="ffffff"/>
            </a:solidFill>
            <a:custDash>
              <a:ds d="3500000000" sp="1750000000"/>
            </a:custDash>
          </a:ln>
        </p:spPr>
      </p:sp>
      <p:pic>
        <p:nvPicPr>
          <p:cNvPr descr="" id="18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47480" y="5479560"/>
            <a:ext cx="8970480" cy="1103760"/>
          </a:xfrm>
          <a:prstGeom prst="rect">
            <a:avLst/>
          </a:prstGeom>
        </p:spPr>
      </p:pic>
      <p:sp>
        <p:nvSpPr>
          <p:cNvPr id="190" name="Line 5"/>
          <p:cNvSpPr/>
          <p:nvPr/>
        </p:nvSpPr>
        <p:spPr>
          <a:xfrm>
            <a:off x="2817360" y="5987880"/>
            <a:ext cx="274320" cy="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91" name="Line 6"/>
          <p:cNvSpPr/>
          <p:nvPr/>
        </p:nvSpPr>
        <p:spPr>
          <a:xfrm>
            <a:off x="2817360" y="6419880"/>
            <a:ext cx="274320" cy="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92" name="Line 7"/>
          <p:cNvSpPr/>
          <p:nvPr/>
        </p:nvSpPr>
        <p:spPr>
          <a:xfrm>
            <a:off x="2817360" y="5987880"/>
            <a:ext cx="0" cy="43200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93" name="Line 8"/>
          <p:cNvSpPr/>
          <p:nvPr/>
        </p:nvSpPr>
        <p:spPr>
          <a:xfrm>
            <a:off x="3105360" y="5987880"/>
            <a:ext cx="0" cy="43200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94" name="Line 9"/>
          <p:cNvSpPr/>
          <p:nvPr/>
        </p:nvSpPr>
        <p:spPr>
          <a:xfrm flipV="1">
            <a:off x="1828800" y="5987880"/>
            <a:ext cx="988560" cy="63180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195" name="Line 10"/>
          <p:cNvSpPr/>
          <p:nvPr/>
        </p:nvSpPr>
        <p:spPr>
          <a:xfrm flipV="1">
            <a:off x="1828800" y="6420240"/>
            <a:ext cx="988560" cy="102240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196" name="Line 11"/>
          <p:cNvSpPr/>
          <p:nvPr/>
        </p:nvSpPr>
        <p:spPr>
          <a:xfrm flipH="1" flipV="1">
            <a:off x="3105360" y="5988240"/>
            <a:ext cx="1558080" cy="63144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197" name="Line 12"/>
          <p:cNvSpPr/>
          <p:nvPr/>
        </p:nvSpPr>
        <p:spPr>
          <a:xfrm flipH="1" flipV="1">
            <a:off x="3105360" y="6420240"/>
            <a:ext cx="1558080" cy="102240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pic>
        <p:nvPicPr>
          <p:cNvPr descr="" id="198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1944000" y="6675120"/>
            <a:ext cx="2627640" cy="684720"/>
          </a:xfrm>
          <a:prstGeom prst="rect">
            <a:avLst/>
          </a:prstGeom>
        </p:spPr>
      </p:pic>
      <p:sp>
        <p:nvSpPr>
          <p:cNvPr id="199" name="Line 13"/>
          <p:cNvSpPr/>
          <p:nvPr/>
        </p:nvSpPr>
        <p:spPr>
          <a:xfrm>
            <a:off x="5229360" y="5988240"/>
            <a:ext cx="274320" cy="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200" name="Line 14"/>
          <p:cNvSpPr/>
          <p:nvPr/>
        </p:nvSpPr>
        <p:spPr>
          <a:xfrm>
            <a:off x="5229360" y="6420240"/>
            <a:ext cx="274320" cy="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201" name="Line 15"/>
          <p:cNvSpPr/>
          <p:nvPr/>
        </p:nvSpPr>
        <p:spPr>
          <a:xfrm>
            <a:off x="5229360" y="5988240"/>
            <a:ext cx="0" cy="43200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202" name="Line 16"/>
          <p:cNvSpPr/>
          <p:nvPr/>
        </p:nvSpPr>
        <p:spPr>
          <a:xfrm>
            <a:off x="5517360" y="5988240"/>
            <a:ext cx="0" cy="43200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203" name="Line 17"/>
          <p:cNvSpPr/>
          <p:nvPr/>
        </p:nvSpPr>
        <p:spPr>
          <a:xfrm flipV="1">
            <a:off x="4888800" y="5987880"/>
            <a:ext cx="340560" cy="63216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204" name="Line 18"/>
          <p:cNvSpPr/>
          <p:nvPr/>
        </p:nvSpPr>
        <p:spPr>
          <a:xfrm flipH="1" flipV="1">
            <a:off x="5503680" y="5987880"/>
            <a:ext cx="1811520" cy="63180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205" name="Line 19"/>
          <p:cNvSpPr/>
          <p:nvPr/>
        </p:nvSpPr>
        <p:spPr>
          <a:xfrm flipH="1" flipV="1">
            <a:off x="5503680" y="6420240"/>
            <a:ext cx="1811520" cy="102240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206" name="Line 20"/>
          <p:cNvSpPr/>
          <p:nvPr/>
        </p:nvSpPr>
        <p:spPr>
          <a:xfrm flipV="1">
            <a:off x="4888800" y="6383880"/>
            <a:ext cx="340560" cy="105876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pic>
        <p:nvPicPr>
          <p:cNvPr descr="" id="207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4967280" y="6675120"/>
            <a:ext cx="2256120" cy="68472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 sz="4400"/>
              <a:t>Triple DES Test Results</a:t>
            </a: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</p:spPr>
      </p:sp>
      <p:pic>
        <p:nvPicPr>
          <p:cNvPr descr="" id="21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10480"/>
            <a:ext cx="10079280" cy="522108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4000" y="-5868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 sz="4400"/>
              <a:t>Triple DES Test Results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</p:spPr>
      </p:sp>
      <p:pic>
        <p:nvPicPr>
          <p:cNvPr descr="" id="21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130800"/>
            <a:ext cx="10079280" cy="726840"/>
          </a:xfrm>
          <a:prstGeom prst="rect">
            <a:avLst/>
          </a:prstGeom>
        </p:spPr>
      </p:pic>
      <p:sp>
        <p:nvSpPr>
          <p:cNvPr id="214" name="Line 3"/>
          <p:cNvSpPr/>
          <p:nvPr/>
        </p:nvSpPr>
        <p:spPr>
          <a:xfrm>
            <a:off x="2926080" y="6748560"/>
            <a:ext cx="1005840" cy="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215" name="Line 4"/>
          <p:cNvSpPr/>
          <p:nvPr/>
        </p:nvSpPr>
        <p:spPr>
          <a:xfrm>
            <a:off x="2926080" y="6532560"/>
            <a:ext cx="1005840" cy="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216" name="Line 5"/>
          <p:cNvSpPr/>
          <p:nvPr/>
        </p:nvSpPr>
        <p:spPr>
          <a:xfrm flipV="1">
            <a:off x="3931920" y="6532560"/>
            <a:ext cx="0" cy="21600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217" name="Line 6"/>
          <p:cNvSpPr/>
          <p:nvPr/>
        </p:nvSpPr>
        <p:spPr>
          <a:xfrm flipV="1">
            <a:off x="2923920" y="6532560"/>
            <a:ext cx="0" cy="21600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pic>
        <p:nvPicPr>
          <p:cNvPr descr="" id="21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887760"/>
            <a:ext cx="10079280" cy="519984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ECC Test Results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</p:spPr>
      </p:sp>
      <p:pic>
        <p:nvPicPr>
          <p:cNvPr descr="" id="22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2600" y="2286000"/>
            <a:ext cx="5484960" cy="1437120"/>
          </a:xfrm>
          <a:prstGeom prst="rect">
            <a:avLst/>
          </a:prstGeom>
        </p:spPr>
      </p:pic>
      <p:sp>
        <p:nvSpPr>
          <p:cNvPr id="222" name="CustomShape 3"/>
          <p:cNvSpPr/>
          <p:nvPr/>
        </p:nvSpPr>
        <p:spPr>
          <a:xfrm>
            <a:off x="434520" y="1603800"/>
            <a:ext cx="9071280" cy="43840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800"/>
              <a:t>Generated Session Keys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800"/>
              <a:t>Generated Session Keys</a:t>
            </a:r>
            <a:endParaRPr/>
          </a:p>
        </p:txBody>
      </p:sp>
      <p:pic>
        <p:nvPicPr>
          <p:cNvPr descr="" id="22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24040" y="4663440"/>
            <a:ext cx="5484960" cy="105624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Conclusions</a:t>
            </a:r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Challenges we faced: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Implementing the ECC algorithms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Debugging and optimizing ECC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FPGA implementation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If we were to do this project again we would research alternate algorithms for ECC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If we had more time we would have used a more generic bus protocol in our design.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pic>
        <p:nvPicPr>
          <p:cNvPr descr="" id="22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13520" y="2194560"/>
            <a:ext cx="8430120" cy="3545640"/>
          </a:xfrm>
          <a:prstGeom prst="rect">
            <a:avLst/>
          </a:prstGeom>
        </p:spPr>
      </p:pic>
      <p:sp>
        <p:nvSpPr>
          <p:cNvPr id="228" name="CustomShape 2"/>
          <p:cNvSpPr/>
          <p:nvPr/>
        </p:nvSpPr>
        <p:spPr>
          <a:xfrm>
            <a:off x="504000" y="1769040"/>
            <a:ext cx="6170760" cy="7894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GF_mod: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GF_square</a:t>
            </a:r>
            <a:endParaRPr/>
          </a:p>
        </p:txBody>
      </p:sp>
      <p:pic>
        <p:nvPicPr>
          <p:cNvPr descr="" id="23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2411280"/>
            <a:ext cx="8609760" cy="4263480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GF_mult</a:t>
            </a:r>
            <a:endParaRPr/>
          </a:p>
        </p:txBody>
      </p:sp>
      <p:pic>
        <p:nvPicPr>
          <p:cNvPr descr="" id="23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926080" y="1645920"/>
            <a:ext cx="6733440" cy="512028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GF_divide</a:t>
            </a:r>
            <a:endParaRPr/>
          </a:p>
        </p:txBody>
      </p:sp>
      <p:pic>
        <p:nvPicPr>
          <p:cNvPr descr="" id="23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720" y="2175480"/>
            <a:ext cx="8060760" cy="495648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Overview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We designed a chip used for secure encryption of data.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Intended function/use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Our design is very secure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Our design is much faster in an ASIC implementation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Point Additon</a:t>
            </a:r>
            <a:endParaRPr/>
          </a:p>
        </p:txBody>
      </p:sp>
      <p:pic>
        <p:nvPicPr>
          <p:cNvPr descr="" id="24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023360" y="1509120"/>
            <a:ext cx="4392720" cy="5714280"/>
          </a:xfrm>
          <a:prstGeom prst="rect">
            <a:avLst/>
          </a:prstGeom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24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Point Double </a:t>
            </a:r>
            <a:endParaRPr/>
          </a:p>
        </p:txBody>
      </p:sp>
      <p:pic>
        <p:nvPicPr>
          <p:cNvPr descr="" id="24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023360" y="1301400"/>
            <a:ext cx="4457160" cy="5739120"/>
          </a:xfrm>
          <a:prstGeom prst="rect">
            <a:avLst/>
          </a:prstGeom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24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Mxy</a:t>
            </a:r>
            <a:endParaRPr/>
          </a:p>
        </p:txBody>
      </p:sp>
      <p:pic>
        <p:nvPicPr>
          <p:cNvPr descr="" id="24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215880" y="1389960"/>
            <a:ext cx="3276000" cy="5742000"/>
          </a:xfrm>
          <a:prstGeom prst="rect">
            <a:avLst/>
          </a:prstGeom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24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Point Multiplication</a:t>
            </a:r>
            <a:endParaRPr/>
          </a:p>
        </p:txBody>
      </p:sp>
      <p:pic>
        <p:nvPicPr>
          <p:cNvPr descr="" id="24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448360" y="2194560"/>
            <a:ext cx="5323680" cy="5304600"/>
          </a:xfrm>
          <a:prstGeom prst="rect">
            <a:avLst/>
          </a:prstGeom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25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Triple DES</a:t>
            </a:r>
            <a:endParaRPr/>
          </a:p>
        </p:txBody>
      </p:sp>
      <p:pic>
        <p:nvPicPr>
          <p:cNvPr descr="" id="25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301480" y="2743200"/>
            <a:ext cx="5562000" cy="3284640"/>
          </a:xfrm>
          <a:prstGeom prst="rect">
            <a:avLst/>
          </a:prstGeom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25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Key Schedule</a:t>
            </a:r>
            <a:endParaRPr/>
          </a:p>
        </p:txBody>
      </p:sp>
      <p:pic>
        <p:nvPicPr>
          <p:cNvPr descr="" id="25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237200" y="1563480"/>
            <a:ext cx="4723560" cy="5623920"/>
          </a:xfrm>
          <a:prstGeom prst="rect">
            <a:avLst/>
          </a:prstGeom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Generate Round Keys</a:t>
            </a:r>
            <a:endParaRPr/>
          </a:p>
        </p:txBody>
      </p:sp>
      <p:pic>
        <p:nvPicPr>
          <p:cNvPr descr="" id="258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2468880"/>
            <a:ext cx="7954920" cy="4851360"/>
          </a:xfrm>
          <a:prstGeom prst="rect">
            <a:avLst/>
          </a:prstGeom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26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DES</a:t>
            </a:r>
            <a:endParaRPr/>
          </a:p>
        </p:txBody>
      </p:sp>
      <p:pic>
        <p:nvPicPr>
          <p:cNvPr descr="" id="26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198880" y="1549080"/>
            <a:ext cx="5847480" cy="5400000"/>
          </a:xfrm>
          <a:prstGeom prst="rect">
            <a:avLst/>
          </a:prstGeom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DES_Round</a:t>
            </a:r>
            <a:endParaRPr/>
          </a:p>
        </p:txBody>
      </p:sp>
      <p:pic>
        <p:nvPicPr>
          <p:cNvPr descr="" id="26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597120" y="1371600"/>
            <a:ext cx="4723560" cy="5666040"/>
          </a:xfrm>
          <a:prstGeom prst="rect">
            <a:avLst/>
          </a:prstGeom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Feistel</a:t>
            </a:r>
            <a:endParaRPr/>
          </a:p>
        </p:txBody>
      </p:sp>
      <p:pic>
        <p:nvPicPr>
          <p:cNvPr descr="" id="26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463480" y="1562400"/>
            <a:ext cx="6771600" cy="529524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System Design on FPGA</a:t>
            </a:r>
            <a:endParaRPr/>
          </a:p>
        </p:txBody>
      </p:sp>
      <p:pic>
        <p:nvPicPr>
          <p:cNvPr descr="" id="16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4080" y="1371600"/>
            <a:ext cx="7772040" cy="594324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S-Box Substitution</a:t>
            </a:r>
            <a:endParaRPr/>
          </a:p>
        </p:txBody>
      </p:sp>
      <p:pic>
        <p:nvPicPr>
          <p:cNvPr descr="" id="27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512720" y="2743200"/>
            <a:ext cx="6807960" cy="4295160"/>
          </a:xfrm>
          <a:prstGeom prst="rect">
            <a:avLst/>
          </a:prstGeom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27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S-Box Substitution</a:t>
            </a:r>
            <a:endParaRPr/>
          </a:p>
        </p:txBody>
      </p:sp>
      <p:pic>
        <p:nvPicPr>
          <p:cNvPr descr="" id="273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5026680" y="2468880"/>
            <a:ext cx="4571280" cy="3520440"/>
          </a:xfrm>
          <a:prstGeom prst="rect">
            <a:avLst/>
          </a:prstGeom>
        </p:spPr>
      </p:pic>
      <p:pic>
        <p:nvPicPr>
          <p:cNvPr descr="" id="274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54680" y="2491200"/>
            <a:ext cx="4479840" cy="345204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System Operations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Upon reset generate our Public key using ECC of our Private key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Then we generate a session key using ECC of our Private key and a given Public key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Finally we encrypt data using Triple DES encryption with our created session key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 sz="4400"/>
              <a:t>Top Level Diagram</a:t>
            </a:r>
            <a:endParaRPr/>
          </a:p>
        </p:txBody>
      </p:sp>
      <p:pic>
        <p:nvPicPr>
          <p:cNvPr descr="" id="17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80160"/>
            <a:ext cx="10079640" cy="548604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System Design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We chose to optimize the area of our ECC module.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35.5 mm^2 cut down to 15.7 mm^2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Why?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We chose to pipeline our DES so we could have encrypted data coming out every clock cycle.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 sz="4400"/>
              <a:t>Improvements we've made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/>
              <a:t>We chose to optimize the area of our ECC 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Design Specific Success Criteria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Demonstrate by simulation of a Verilog test bench: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/>
              <a:t> </a:t>
            </a:r>
            <a:r>
              <a:rPr lang="en-US"/>
              <a:t>That the public keys of A that are generated are correct.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/>
              <a:t> </a:t>
            </a:r>
            <a:r>
              <a:rPr lang="en-US"/>
              <a:t>That the values of Skx and Sky are both generated correctly.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/>
              <a:t> </a:t>
            </a:r>
            <a:r>
              <a:rPr lang="en-US"/>
              <a:t>That given a key, the Triple DES encryption gives the the correct output values.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/>
              <a:t> </a:t>
            </a:r>
            <a:r>
              <a:rPr lang="en-US"/>
              <a:t>That the controller module correctly transitions through its states.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301320"/>
            <a:ext cx="9071280" cy="13518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Layout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Indicate design dimensions, layout critical path delay, synthesis critical path delay, and timing budget estimated critical path delay</a:t>
            </a:r>
            <a:endParaRPr/>
          </a:p>
        </p:txBody>
      </p:sp>
      <p:graphicFrame>
        <p:nvGraphicFramePr>
          <p:cNvPr id="179" name=""/>
          <p:cNvGraphicFramePr/>
          <p:nvPr/>
        </p:nvGraphicFramePr>
        <p:xfrm>
          <a:off x="917280" y="3566160"/>
          <a:ext cx="5025960" cy="3844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