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303" r:id="rId2"/>
    <p:sldId id="256" r:id="rId3"/>
    <p:sldId id="257" r:id="rId4"/>
    <p:sldId id="258" r:id="rId5"/>
    <p:sldId id="259" r:id="rId6"/>
    <p:sldId id="262" r:id="rId7"/>
    <p:sldId id="263" r:id="rId8"/>
    <p:sldId id="264" r:id="rId9"/>
    <p:sldId id="265" r:id="rId10"/>
    <p:sldId id="266" r:id="rId11"/>
    <p:sldId id="267" r:id="rId12"/>
    <p:sldId id="271" r:id="rId13"/>
    <p:sldId id="260" r:id="rId14"/>
    <p:sldId id="268" r:id="rId15"/>
    <p:sldId id="270" r:id="rId16"/>
    <p:sldId id="272" r:id="rId17"/>
    <p:sldId id="273" r:id="rId18"/>
    <p:sldId id="290" r:id="rId19"/>
    <p:sldId id="274" r:id="rId20"/>
    <p:sldId id="275" r:id="rId21"/>
    <p:sldId id="289" r:id="rId22"/>
    <p:sldId id="276" r:id="rId23"/>
    <p:sldId id="277" r:id="rId24"/>
    <p:sldId id="278" r:id="rId25"/>
    <p:sldId id="291" r:id="rId26"/>
    <p:sldId id="279" r:id="rId27"/>
    <p:sldId id="292" r:id="rId28"/>
    <p:sldId id="296" r:id="rId29"/>
    <p:sldId id="297" r:id="rId30"/>
    <p:sldId id="298" r:id="rId31"/>
    <p:sldId id="294" r:id="rId32"/>
    <p:sldId id="295" r:id="rId33"/>
    <p:sldId id="280" r:id="rId34"/>
    <p:sldId id="299" r:id="rId35"/>
    <p:sldId id="281" r:id="rId36"/>
    <p:sldId id="301" r:id="rId37"/>
    <p:sldId id="282" r:id="rId38"/>
    <p:sldId id="283" r:id="rId39"/>
    <p:sldId id="284" r:id="rId40"/>
    <p:sldId id="285" r:id="rId41"/>
    <p:sldId id="287"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Date Placeholder 3"/>
          <p:cNvSpPr>
            <a:spLocks noGrp="1"/>
          </p:cNvSpPr>
          <p:nvPr>
            <p:ph type="dt" sz="half" idx="10"/>
          </p:nvPr>
        </p:nvSpPr>
        <p:spPr/>
        <p:txBody>
          <a:bodyPr/>
          <a:lstStyle/>
          <a:p>
            <a:fld id="{1D8BD707-D9CF-40AE-B4C6-C98DA3205C09}"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13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10"/>
          </p:nvPr>
        </p:nvSpPr>
        <p:spPr/>
        <p:txBody>
          <a:bodyPr/>
          <a:lstStyle/>
          <a:p>
            <a:fld id="{1D8BD707-D9CF-40AE-B4C6-C98DA3205C09}"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638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10"/>
          </p:nvPr>
        </p:nvSpPr>
        <p:spPr/>
        <p:txBody>
          <a:bodyPr/>
          <a:lstStyle/>
          <a:p>
            <a:fld id="{1D8BD707-D9CF-40AE-B4C6-C98DA3205C09}"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158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10"/>
          </p:nvPr>
        </p:nvSpPr>
        <p:spPr/>
        <p:txBody>
          <a:bodyPr/>
          <a:lstStyle/>
          <a:p>
            <a:fld id="{1D8BD707-D9CF-40AE-B4C6-C98DA3205C09}"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544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293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Date Placeholder 4"/>
          <p:cNvSpPr>
            <a:spLocks noGrp="1"/>
          </p:cNvSpPr>
          <p:nvPr>
            <p:ph type="dt" sz="half" idx="10"/>
          </p:nvPr>
        </p:nvSpPr>
        <p:spPr/>
        <p:txBody>
          <a:bodyPr/>
          <a:lstStyle/>
          <a:p>
            <a:fld id="{1D8BD707-D9CF-40AE-B4C6-C98DA3205C09}"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34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Date Placeholder 6"/>
          <p:cNvSpPr>
            <a:spLocks noGrp="1"/>
          </p:cNvSpPr>
          <p:nvPr>
            <p:ph type="dt" sz="half" idx="10"/>
          </p:nvPr>
        </p:nvSpPr>
        <p:spPr/>
        <p:txBody>
          <a:bodyPr/>
          <a:lstStyle/>
          <a:p>
            <a:fld id="{1D8BD707-D9CF-40AE-B4C6-C98DA3205C09}" type="datetimeFigureOut">
              <a:rPr lang="en-US" smtClean="0"/>
              <a:pPr/>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149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Date Placeholder 2"/>
          <p:cNvSpPr>
            <a:spLocks noGrp="1"/>
          </p:cNvSpPr>
          <p:nvPr>
            <p:ph type="dt" sz="half" idx="10"/>
          </p:nvPr>
        </p:nvSpPr>
        <p:spPr/>
        <p:txBody>
          <a:bodyPr/>
          <a:lstStyle/>
          <a:p>
            <a:fld id="{1D8BD707-D9CF-40AE-B4C6-C98DA3205C09}" type="datetimeFigureOut">
              <a:rPr lang="en-US" smtClean="0"/>
              <a:pPr/>
              <a:t>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829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84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047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205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46001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as_a_service" TargetMode="External"/><Relationship Id="rId2" Type="http://schemas.openxmlformats.org/officeDocument/2006/relationships/hyperlink" Target="http://searchcio.techtarget.com/essentialguide/The-history-of-cloud-computing-and-whats-coming-next-A-CIO-guide"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youtube.com/watch?v=XZmGGAbHqa0&amp;t=225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7825"/>
            <a:ext cx="7772400" cy="1470025"/>
          </a:xfrm>
        </p:spPr>
        <p:txBody>
          <a:bodyPr/>
          <a:lstStyle/>
          <a:p>
            <a:r>
              <a:rPr lang="zh-CN" altLang="en-US" sz="3600" dirty="0" smtClean="0"/>
              <a:t>貝</a:t>
            </a:r>
            <a:r>
              <a:rPr lang="zh-CN" altLang="en-US" sz="3600" dirty="0"/>
              <a:t>加圈</a:t>
            </a:r>
            <a:r>
              <a:rPr lang="zh-CN" altLang="en-US" sz="3600" dirty="0" smtClean="0"/>
              <a:t>圈</a:t>
            </a:r>
            <a:r>
              <a:rPr lang="en-US" altLang="zh-CN" sz="3600" dirty="0"/>
              <a:t>|</a:t>
            </a:r>
            <a:r>
              <a:rPr lang="zh-CN" altLang="en-US" sz="3600" dirty="0" smtClean="0"/>
              <a:t>大</a:t>
            </a:r>
            <a:r>
              <a:rPr lang="zh-CN" altLang="en-US" sz="3600" dirty="0"/>
              <a:t>讲</a:t>
            </a:r>
            <a:r>
              <a:rPr lang="zh-CN" altLang="en-US" sz="3600" dirty="0" smtClean="0"/>
              <a:t>堂</a:t>
            </a:r>
            <a:endParaRPr lang="zh-CN" altLang="en-US" sz="3600" dirty="0"/>
          </a:p>
        </p:txBody>
      </p:sp>
      <p:sp>
        <p:nvSpPr>
          <p:cNvPr id="3" name="Subtitle 2"/>
          <p:cNvSpPr>
            <a:spLocks noGrp="1"/>
          </p:cNvSpPr>
          <p:nvPr>
            <p:ph type="subTitle" idx="1"/>
          </p:nvPr>
        </p:nvSpPr>
        <p:spPr>
          <a:xfrm>
            <a:off x="1143000" y="2133599"/>
            <a:ext cx="6858000" cy="1142999"/>
          </a:xfrm>
        </p:spPr>
        <p:txBody>
          <a:bodyPr>
            <a:normAutofit/>
          </a:bodyPr>
          <a:lstStyle/>
          <a:p>
            <a:r>
              <a:rPr lang="zh-CN" altLang="en-US" sz="1800" dirty="0">
                <a:solidFill>
                  <a:schemeClr val="tx1"/>
                </a:solidFill>
              </a:rPr>
              <a:t>资深</a:t>
            </a:r>
            <a:r>
              <a:rPr lang="en-US" altLang="zh-CN" sz="1800" dirty="0">
                <a:solidFill>
                  <a:schemeClr val="tx1"/>
                </a:solidFill>
              </a:rPr>
              <a:t>IT</a:t>
            </a:r>
            <a:r>
              <a:rPr lang="zh-CN" altLang="en-US" sz="1800" dirty="0">
                <a:solidFill>
                  <a:schemeClr val="tx1"/>
                </a:solidFill>
              </a:rPr>
              <a:t>人士为</a:t>
            </a:r>
            <a:r>
              <a:rPr lang="zh-CN" altLang="en-US" sz="1800" dirty="0" smtClean="0">
                <a:solidFill>
                  <a:schemeClr val="tx1"/>
                </a:solidFill>
              </a:rPr>
              <a:t>你解</a:t>
            </a:r>
            <a:r>
              <a:rPr lang="zh-CN" altLang="en-US" sz="1800" dirty="0">
                <a:solidFill>
                  <a:schemeClr val="tx1"/>
                </a:solidFill>
              </a:rPr>
              <a:t>读</a:t>
            </a:r>
            <a:r>
              <a:rPr lang="en-US" altLang="zh-CN" sz="1800" dirty="0">
                <a:solidFill>
                  <a:schemeClr val="tx1"/>
                </a:solidFill>
              </a:rPr>
              <a:t>Cloud Computing</a:t>
            </a:r>
            <a:r>
              <a:rPr lang="zh-CN" altLang="en-US" sz="1800" dirty="0">
                <a:solidFill>
                  <a:schemeClr val="tx1"/>
                </a:solidFill>
              </a:rPr>
              <a:t>和</a:t>
            </a:r>
            <a:r>
              <a:rPr lang="en-US" altLang="zh-CN" sz="1800" dirty="0" smtClean="0">
                <a:solidFill>
                  <a:schemeClr val="tx1"/>
                </a:solidFill>
              </a:rPr>
              <a:t>DevOps</a:t>
            </a:r>
          </a:p>
          <a:p>
            <a:r>
              <a:rPr lang="zh-CN" altLang="en-US" sz="1800" dirty="0" smtClean="0">
                <a:solidFill>
                  <a:schemeClr val="tx1"/>
                </a:solidFill>
              </a:rPr>
              <a:t>主讲嘉宾：</a:t>
            </a:r>
            <a:r>
              <a:rPr lang="en-US" altLang="zh-CN" sz="1800" dirty="0" smtClean="0">
                <a:solidFill>
                  <a:schemeClr val="tx1"/>
                </a:solidFill>
              </a:rPr>
              <a:t>Jack </a:t>
            </a:r>
            <a:r>
              <a:rPr lang="en-US" altLang="zh-CN" sz="1800" dirty="0" err="1" smtClean="0">
                <a:solidFill>
                  <a:schemeClr val="tx1"/>
                </a:solidFill>
              </a:rPr>
              <a:t>zhang</a:t>
            </a:r>
            <a:r>
              <a:rPr lang="zh-CN" altLang="en-US" sz="1800" dirty="0" smtClean="0">
                <a:solidFill>
                  <a:schemeClr val="tx1"/>
                </a:solidFill>
              </a:rPr>
              <a:t>，</a:t>
            </a:r>
            <a:r>
              <a:rPr lang="en-US" altLang="zh-CN" sz="1800" dirty="0" err="1" smtClean="0">
                <a:solidFill>
                  <a:schemeClr val="tx1"/>
                </a:solidFill>
              </a:rPr>
              <a:t>jeff</a:t>
            </a:r>
            <a:r>
              <a:rPr lang="en-US" altLang="zh-CN" sz="1800" dirty="0" smtClean="0">
                <a:solidFill>
                  <a:schemeClr val="tx1"/>
                </a:solidFill>
              </a:rPr>
              <a:t> </a:t>
            </a:r>
            <a:r>
              <a:rPr lang="en-US" altLang="zh-CN" sz="1800" dirty="0" err="1" smtClean="0">
                <a:solidFill>
                  <a:schemeClr val="tx1"/>
                </a:solidFill>
              </a:rPr>
              <a:t>wang</a:t>
            </a:r>
            <a:endParaRPr lang="en-US" altLang="zh-CN" sz="1800" dirty="0">
              <a:solidFill>
                <a:schemeClr val="tx1"/>
              </a:solidFill>
            </a:endParaRPr>
          </a:p>
        </p:txBody>
      </p:sp>
      <p:pic>
        <p:nvPicPr>
          <p:cNvPr id="1026" name="Picture 2" descr="D:\OneDrive\WEISOLUTIONS\9999999999. 生活\喵喵 - 活动\圈圈活动\2017.02.18. 【大讲堂貝加圈圈】2.18日资深IT人士为你解读Cloud Computing和DevOps\IT微信群二维码.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382"/>
          <a:stretch/>
        </p:blipFill>
        <p:spPr bwMode="auto">
          <a:xfrm>
            <a:off x="6324600" y="3276599"/>
            <a:ext cx="2534244" cy="3001963"/>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37" y="3429000"/>
            <a:ext cx="2849563" cy="2849563"/>
          </a:xfrm>
          <a:prstGeom prst="rect">
            <a:avLst/>
          </a:prstGeom>
        </p:spPr>
      </p:pic>
      <p:sp>
        <p:nvSpPr>
          <p:cNvPr id="7" name="Content Placeholder 2"/>
          <p:cNvSpPr txBox="1">
            <a:spLocks/>
          </p:cNvSpPr>
          <p:nvPr/>
        </p:nvSpPr>
        <p:spPr>
          <a:xfrm>
            <a:off x="655637" y="6358424"/>
            <a:ext cx="2849563" cy="270976"/>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dirty="0"/>
              <a:t>貝加圈</a:t>
            </a:r>
            <a:r>
              <a:rPr lang="zh-CN" altLang="en-US" dirty="0" smtClean="0"/>
              <a:t>圈 微</a:t>
            </a:r>
            <a:r>
              <a:rPr lang="zh-CN" altLang="en-US" dirty="0"/>
              <a:t>信公众号</a:t>
            </a:r>
          </a:p>
        </p:txBody>
      </p:sp>
      <p:sp>
        <p:nvSpPr>
          <p:cNvPr id="9" name="Content Placeholder 2"/>
          <p:cNvSpPr txBox="1">
            <a:spLocks/>
          </p:cNvSpPr>
          <p:nvPr/>
        </p:nvSpPr>
        <p:spPr>
          <a:xfrm>
            <a:off x="6324600" y="6358424"/>
            <a:ext cx="2534244" cy="270976"/>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en-US" altLang="zh-CN" dirty="0" smtClean="0"/>
              <a:t>It</a:t>
            </a:r>
            <a:r>
              <a:rPr lang="zh-CN" altLang="en-US" dirty="0" smtClean="0"/>
              <a:t>讲座微信群</a:t>
            </a:r>
            <a:endParaRPr lang="zh-CN" altLang="en-US" dirty="0"/>
          </a:p>
        </p:txBody>
      </p:sp>
    </p:spTree>
    <p:extLst>
      <p:ext uri="{BB962C8B-B14F-4D97-AF65-F5344CB8AC3E}">
        <p14:creationId xmlns:p14="http://schemas.microsoft.com/office/powerpoint/2010/main" val="158914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latin typeface="Arial Narrow" pitchFamily="34" charset="0"/>
                <a:ea typeface="SimSun" pitchFamily="2" charset="-122"/>
              </a:rPr>
              <a:t>History of cloud computing</a:t>
            </a:r>
            <a:endParaRPr lang="fr-CA" sz="2800" dirty="0"/>
          </a:p>
        </p:txBody>
      </p:sp>
      <p:sp>
        <p:nvSpPr>
          <p:cNvPr id="3" name="Content Placeholder 2"/>
          <p:cNvSpPr>
            <a:spLocks noGrp="1"/>
          </p:cNvSpPr>
          <p:nvPr>
            <p:ph idx="1"/>
          </p:nvPr>
        </p:nvSpPr>
        <p:spPr/>
        <p:txBody>
          <a:bodyPr>
            <a:normAutofit/>
          </a:bodyPr>
          <a:lstStyle/>
          <a:p>
            <a:pPr marL="0" indent="0">
              <a:buNone/>
            </a:pPr>
            <a:r>
              <a:rPr lang="en-CA" sz="2800" dirty="0">
                <a:latin typeface="Arial Narrow" pitchFamily="34" charset="0"/>
              </a:rPr>
              <a:t>One of the first milestones in </a:t>
            </a:r>
            <a:r>
              <a:rPr lang="en-CA" sz="2800" u="sng" dirty="0">
                <a:latin typeface="Arial Narrow" pitchFamily="34" charset="0"/>
                <a:hlinkClick r:id="rId2"/>
              </a:rPr>
              <a:t>cloud computing history</a:t>
            </a:r>
            <a:r>
              <a:rPr lang="en-CA" sz="2800" dirty="0">
                <a:latin typeface="Arial Narrow" pitchFamily="34" charset="0"/>
                <a:hlinkClick r:id="rId2"/>
              </a:rPr>
              <a:t> </a:t>
            </a:r>
            <a:r>
              <a:rPr lang="en-CA" sz="2800" dirty="0">
                <a:latin typeface="Arial Narrow" pitchFamily="34" charset="0"/>
              </a:rPr>
              <a:t>was the arrival of Salesforce.com in 1999, which pioneered the concept of delivering enterprise applications via a simple </a:t>
            </a:r>
            <a:r>
              <a:rPr lang="en-CA" sz="2800" dirty="0" smtClean="0">
                <a:latin typeface="Arial Narrow" pitchFamily="34" charset="0"/>
              </a:rPr>
              <a:t>website </a:t>
            </a:r>
            <a:r>
              <a:rPr lang="en-CA" sz="2800" dirty="0">
                <a:latin typeface="Arial Narrow" pitchFamily="34" charset="0"/>
              </a:rPr>
              <a:t> </a:t>
            </a:r>
            <a:r>
              <a:rPr lang="en-CA" sz="2800" dirty="0">
                <a:latin typeface="Arial Narrow" pitchFamily="34" charset="0"/>
                <a:hlinkClick r:id="rId3" tooltip="Software as a service"/>
              </a:rPr>
              <a:t>software as a service</a:t>
            </a:r>
            <a:r>
              <a:rPr lang="en-CA" sz="2800" dirty="0">
                <a:latin typeface="Arial Narrow" pitchFamily="34" charset="0"/>
              </a:rPr>
              <a:t> (</a:t>
            </a:r>
            <a:r>
              <a:rPr lang="en-CA" sz="2800" dirty="0" err="1">
                <a:latin typeface="Arial Narrow" pitchFamily="34" charset="0"/>
              </a:rPr>
              <a:t>SaaS</a:t>
            </a:r>
            <a:r>
              <a:rPr lang="en-CA" sz="2800" dirty="0" smtClean="0">
                <a:latin typeface="Arial Narrow" pitchFamily="34" charset="0"/>
              </a:rPr>
              <a:t>)</a:t>
            </a:r>
          </a:p>
          <a:p>
            <a:pPr marL="0" indent="0">
              <a:buNone/>
            </a:pPr>
            <a:endParaRPr lang="fr-CA" sz="2800" dirty="0">
              <a:latin typeface="Arial Narrow"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962400"/>
            <a:ext cx="597193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35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Arial Narrow" pitchFamily="34" charset="0"/>
                <a:ea typeface="SimSun" pitchFamily="2" charset="-122"/>
              </a:rPr>
              <a:t>History of cloud computing</a:t>
            </a:r>
            <a:endParaRPr lang="fr-CA" dirty="0"/>
          </a:p>
        </p:txBody>
      </p:sp>
      <p:sp>
        <p:nvSpPr>
          <p:cNvPr id="3" name="Content Placeholder 2"/>
          <p:cNvSpPr>
            <a:spLocks noGrp="1"/>
          </p:cNvSpPr>
          <p:nvPr>
            <p:ph idx="1"/>
          </p:nvPr>
        </p:nvSpPr>
        <p:spPr/>
        <p:txBody>
          <a:bodyPr>
            <a:normAutofit/>
          </a:bodyPr>
          <a:lstStyle/>
          <a:p>
            <a:pPr marL="0" indent="0">
              <a:buNone/>
            </a:pPr>
            <a:r>
              <a:rPr lang="en-US" sz="2800" dirty="0" smtClean="0">
                <a:latin typeface="Arial Narrow" pitchFamily="34" charset="0"/>
              </a:rPr>
              <a:t>Then </a:t>
            </a:r>
            <a:r>
              <a:rPr lang="en-US" sz="2800" dirty="0">
                <a:latin typeface="Arial Narrow" pitchFamily="34" charset="0"/>
              </a:rPr>
              <a:t>in 2006, Amazon launched its Elastic Compute cloud (EC2) as a commercial web service that allows small companies and individuals to rent computers on which to run their own computer applications</a:t>
            </a:r>
            <a:r>
              <a:rPr lang="en-US" sz="2800" dirty="0" smtClean="0">
                <a:latin typeface="Arial Narrow" pitchFamily="34" charset="0"/>
              </a:rPr>
              <a:t>. (</a:t>
            </a:r>
            <a:r>
              <a:rPr lang="en-US" sz="2800" dirty="0" err="1" smtClean="0">
                <a:latin typeface="Arial Narrow" pitchFamily="34" charset="0"/>
              </a:rPr>
              <a:t>IaaS</a:t>
            </a:r>
            <a:r>
              <a:rPr lang="en-US" sz="2800" dirty="0" smtClean="0">
                <a:latin typeface="Arial Narrow" pitchFamily="34" charset="0"/>
              </a:rPr>
              <a:t> and </a:t>
            </a:r>
            <a:r>
              <a:rPr lang="en-US" sz="2800" dirty="0" err="1" smtClean="0">
                <a:latin typeface="Arial Narrow" pitchFamily="34" charset="0"/>
              </a:rPr>
              <a:t>PaaS</a:t>
            </a:r>
            <a:r>
              <a:rPr lang="en-US" sz="2800" dirty="0" smtClean="0">
                <a:latin typeface="Arial Narrow" pitchFamily="34" charset="0"/>
              </a:rPr>
              <a:t>)</a:t>
            </a:r>
            <a:endParaRPr lang="fr-CA" sz="2800" dirty="0">
              <a:latin typeface="Arial Narrow" pitchFamily="34" charset="0"/>
            </a:endParaRPr>
          </a:p>
          <a:p>
            <a:pPr marL="0" indent="0">
              <a:buNone/>
            </a:pPr>
            <a:endParaRPr lang="fr-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28" y="3886200"/>
            <a:ext cx="2800872" cy="17040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923119"/>
            <a:ext cx="3467584" cy="1667108"/>
          </a:xfrm>
          <a:prstGeom prst="rect">
            <a:avLst/>
          </a:prstGeom>
        </p:spPr>
      </p:pic>
    </p:spTree>
    <p:extLst>
      <p:ext uri="{BB962C8B-B14F-4D97-AF65-F5344CB8AC3E}">
        <p14:creationId xmlns:p14="http://schemas.microsoft.com/office/powerpoint/2010/main" val="2928296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latin typeface="Arial Narrow" pitchFamily="34" charset="0"/>
                <a:ea typeface="SimSun" pitchFamily="2" charset="-122"/>
              </a:rPr>
              <a:t>History of cloud computing</a:t>
            </a:r>
            <a:endParaRPr lang="fr-CA" sz="2800" dirty="0"/>
          </a:p>
        </p:txBody>
      </p:sp>
      <p:sp>
        <p:nvSpPr>
          <p:cNvPr id="3" name="Content Placeholder 2"/>
          <p:cNvSpPr>
            <a:spLocks noGrp="1"/>
          </p:cNvSpPr>
          <p:nvPr>
            <p:ph idx="1"/>
          </p:nvPr>
        </p:nvSpPr>
        <p:spPr>
          <a:xfrm>
            <a:off x="457200" y="1371600"/>
            <a:ext cx="8229600" cy="5181600"/>
          </a:xfrm>
        </p:spPr>
        <p:txBody>
          <a:bodyPr>
            <a:normAutofit/>
          </a:bodyPr>
          <a:lstStyle/>
          <a:p>
            <a:pPr marL="0" indent="0">
              <a:buNone/>
            </a:pPr>
            <a:r>
              <a:rPr lang="en-CA" sz="2800" dirty="0">
                <a:latin typeface="Arial Narrow" pitchFamily="34" charset="0"/>
              </a:rPr>
              <a:t>In July 2010, </a:t>
            </a:r>
            <a:r>
              <a:rPr lang="en-CA" sz="2800" dirty="0" err="1">
                <a:latin typeface="Arial Narrow" pitchFamily="34" charset="0"/>
              </a:rPr>
              <a:t>Rackspace</a:t>
            </a:r>
            <a:r>
              <a:rPr lang="en-CA" sz="2800" dirty="0">
                <a:latin typeface="Arial Narrow" pitchFamily="34" charset="0"/>
              </a:rPr>
              <a:t> Hosting and NASA jointly launched an open-source cloud-software initiative known as </a:t>
            </a:r>
            <a:r>
              <a:rPr lang="en-CA" sz="2800" b="1" dirty="0" err="1">
                <a:latin typeface="Arial Narrow" pitchFamily="34" charset="0"/>
              </a:rPr>
              <a:t>OpenStack</a:t>
            </a:r>
            <a:r>
              <a:rPr lang="en-CA" sz="2800" dirty="0">
                <a:latin typeface="Arial Narrow" pitchFamily="34" charset="0"/>
              </a:rPr>
              <a:t>. The </a:t>
            </a:r>
            <a:r>
              <a:rPr lang="en-CA" sz="2800" b="1" dirty="0" err="1">
                <a:latin typeface="Arial Narrow" pitchFamily="34" charset="0"/>
              </a:rPr>
              <a:t>OpenStack</a:t>
            </a:r>
            <a:r>
              <a:rPr lang="en-CA" sz="2800" dirty="0">
                <a:latin typeface="Arial Narrow" pitchFamily="34" charset="0"/>
              </a:rPr>
              <a:t> project intended to help organizations offering cloud-computing services running on standard hardware</a:t>
            </a:r>
            <a:endParaRPr lang="fr-CA" sz="2800" dirty="0">
              <a:latin typeface="Arial Narrow"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962400"/>
            <a:ext cx="3463636" cy="230909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81400"/>
            <a:ext cx="3124200" cy="3124200"/>
          </a:xfrm>
          <a:prstGeom prst="rect">
            <a:avLst/>
          </a:prstGeom>
        </p:spPr>
      </p:pic>
    </p:spTree>
    <p:extLst>
      <p:ext uri="{BB962C8B-B14F-4D97-AF65-F5344CB8AC3E}">
        <p14:creationId xmlns:p14="http://schemas.microsoft.com/office/powerpoint/2010/main" val="2326129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latin typeface="Arial Narrow" pitchFamily="34" charset="0"/>
              </a:rPr>
              <a:t>The definition of Cloud Computing</a:t>
            </a:r>
            <a:endParaRPr lang="fr-CA" sz="3200" dirty="0">
              <a:latin typeface="Arial Narrow" pitchFamily="34" charset="0"/>
            </a:endParaRPr>
          </a:p>
        </p:txBody>
      </p:sp>
      <p:sp>
        <p:nvSpPr>
          <p:cNvPr id="3" name="Content Placeholder 2"/>
          <p:cNvSpPr>
            <a:spLocks noGrp="1"/>
          </p:cNvSpPr>
          <p:nvPr>
            <p:ph idx="1"/>
          </p:nvPr>
        </p:nvSpPr>
        <p:spPr>
          <a:xfrm>
            <a:off x="381000" y="1371600"/>
            <a:ext cx="8458200" cy="5105400"/>
          </a:xfrm>
        </p:spPr>
        <p:txBody>
          <a:bodyPr>
            <a:normAutofit/>
          </a:bodyPr>
          <a:lstStyle/>
          <a:p>
            <a:pPr marL="0" indent="0">
              <a:buNone/>
            </a:pPr>
            <a:r>
              <a:rPr lang="en-CA" sz="2800" dirty="0" smtClean="0">
                <a:latin typeface="Arial Narrow" pitchFamily="34" charset="0"/>
                <a:ea typeface="SimSun" pitchFamily="2" charset="-122"/>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p>
          <a:p>
            <a:pPr marL="0" indent="0">
              <a:buNone/>
            </a:pPr>
            <a:r>
              <a:rPr lang="en-CA" dirty="0"/>
              <a:t> </a:t>
            </a:r>
            <a:r>
              <a:rPr lang="en-CA" dirty="0" smtClean="0"/>
              <a:t>          </a:t>
            </a:r>
            <a:endParaRPr lang="fr-CA"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419598"/>
            <a:ext cx="2895600" cy="216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687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smtClean="0">
                <a:latin typeface="Arial Narrow" pitchFamily="34" charset="0"/>
                <a:ea typeface="SimSun" pitchFamily="2" charset="-122"/>
              </a:rPr>
              <a:t>History of cloud computing</a:t>
            </a:r>
            <a:endParaRPr lang="fr-CA" sz="2800" dirty="0"/>
          </a:p>
        </p:txBody>
      </p:sp>
      <p:sp>
        <p:nvSpPr>
          <p:cNvPr id="3" name="Content Placeholder 2"/>
          <p:cNvSpPr>
            <a:spLocks noGrp="1"/>
          </p:cNvSpPr>
          <p:nvPr>
            <p:ph idx="1"/>
          </p:nvPr>
        </p:nvSpPr>
        <p:spPr>
          <a:xfrm>
            <a:off x="609600" y="1143000"/>
            <a:ext cx="8153400" cy="5562600"/>
          </a:xfrm>
        </p:spPr>
        <p:txBody>
          <a:bodyPr>
            <a:noAutofit/>
          </a:bodyPr>
          <a:lstStyle/>
          <a:p>
            <a:r>
              <a:rPr lang="en-CA" sz="2400" b="1" dirty="0">
                <a:latin typeface="Arial Narrow" pitchFamily="34" charset="0"/>
              </a:rPr>
              <a:t>Utility </a:t>
            </a:r>
            <a:r>
              <a:rPr lang="en-CA" sz="2400" b="1" dirty="0" smtClean="0">
                <a:latin typeface="Arial Narrow" pitchFamily="34" charset="0"/>
              </a:rPr>
              <a:t>computing </a:t>
            </a:r>
            <a:r>
              <a:rPr lang="zh-CN" altLang="fr-FR" sz="2400" b="1" dirty="0" smtClean="0">
                <a:latin typeface="Arial Narrow" pitchFamily="34" charset="0"/>
              </a:rPr>
              <a:t>效</a:t>
            </a:r>
            <a:r>
              <a:rPr lang="zh-CN" altLang="fr-FR" sz="2400" b="1" dirty="0">
                <a:latin typeface="Arial Narrow" pitchFamily="34" charset="0"/>
              </a:rPr>
              <a:t>用计算</a:t>
            </a:r>
            <a:r>
              <a:rPr lang="en-CA" sz="2400" dirty="0">
                <a:latin typeface="Arial Narrow" pitchFamily="34" charset="0"/>
              </a:rPr>
              <a:t>  involves the renting of computing resources such as hardware, software and network bandwidth on an as-required, on-demand basis.</a:t>
            </a:r>
            <a:endParaRPr lang="en-CA" sz="2400" dirty="0" smtClean="0">
              <a:latin typeface="Arial Narrow" pitchFamily="34" charset="0"/>
            </a:endParaRPr>
          </a:p>
          <a:p>
            <a:r>
              <a:rPr lang="en-CA" sz="2400" b="1" dirty="0">
                <a:latin typeface="Arial Narrow" pitchFamily="34" charset="0"/>
              </a:rPr>
              <a:t>Distributed </a:t>
            </a:r>
            <a:r>
              <a:rPr lang="en-CA" sz="2400" b="1" dirty="0" smtClean="0">
                <a:latin typeface="Arial Narrow" pitchFamily="34" charset="0"/>
              </a:rPr>
              <a:t>Computing </a:t>
            </a:r>
            <a:r>
              <a:rPr lang="zh-CN" altLang="fr-FR" sz="2400" b="1" dirty="0" smtClean="0">
                <a:latin typeface="Arial Narrow" pitchFamily="34" charset="0"/>
              </a:rPr>
              <a:t>分</a:t>
            </a:r>
            <a:r>
              <a:rPr lang="zh-CN" altLang="fr-FR" sz="2400" b="1" dirty="0">
                <a:latin typeface="Arial Narrow" pitchFamily="34" charset="0"/>
              </a:rPr>
              <a:t>布式计算</a:t>
            </a:r>
            <a:r>
              <a:rPr lang="en-CA" sz="2400" dirty="0">
                <a:latin typeface="Arial Narrow" pitchFamily="34" charset="0"/>
              </a:rPr>
              <a:t> is an environment in which a group of independent and geographically dispersed computer systems take part to solve a complex problem, each by solving a part of solution and then combining the result from all computers</a:t>
            </a:r>
            <a:endParaRPr lang="en-CA" sz="2400" b="1" dirty="0" smtClean="0">
              <a:latin typeface="Arial Narrow" pitchFamily="34" charset="0"/>
            </a:endParaRPr>
          </a:p>
          <a:p>
            <a:r>
              <a:rPr lang="en-CA" sz="2400" b="1" dirty="0" smtClean="0">
                <a:latin typeface="Arial Narrow" pitchFamily="34" charset="0"/>
              </a:rPr>
              <a:t>Cluster Computing (</a:t>
            </a:r>
            <a:r>
              <a:rPr lang="zh-CN" altLang="fr-FR" sz="2400" b="1" dirty="0" smtClean="0">
                <a:latin typeface="Arial Narrow" pitchFamily="34" charset="0"/>
              </a:rPr>
              <a:t>集群计算</a:t>
            </a:r>
            <a:r>
              <a:rPr lang="en-CA" sz="2400" b="1" dirty="0" smtClean="0">
                <a:latin typeface="Arial Narrow" pitchFamily="34" charset="0"/>
              </a:rPr>
              <a:t>)</a:t>
            </a:r>
          </a:p>
          <a:p>
            <a:r>
              <a:rPr lang="en-CA" sz="2400" b="1" dirty="0" smtClean="0">
                <a:latin typeface="Arial Narrow" pitchFamily="34" charset="0"/>
              </a:rPr>
              <a:t>Grid Computing (</a:t>
            </a:r>
            <a:r>
              <a:rPr lang="zh-CN" altLang="fr-FR" sz="2400" b="1" dirty="0" smtClean="0">
                <a:latin typeface="Arial Narrow" pitchFamily="34" charset="0"/>
              </a:rPr>
              <a:t>网格计算</a:t>
            </a:r>
            <a:r>
              <a:rPr lang="en-CA" altLang="zh-CN" sz="2400" b="1" dirty="0" smtClean="0">
                <a:latin typeface="Arial Narrow" pitchFamily="34" charset="0"/>
              </a:rPr>
              <a:t>)</a:t>
            </a:r>
            <a:endParaRPr lang="fr-CA" sz="2400" dirty="0">
              <a:latin typeface="Arial Narrow"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3962400"/>
            <a:ext cx="3581400" cy="2664010"/>
          </a:xfrm>
          <a:prstGeom prst="rect">
            <a:avLst/>
          </a:prstGeom>
        </p:spPr>
      </p:pic>
    </p:spTree>
    <p:extLst>
      <p:ext uri="{BB962C8B-B14F-4D97-AF65-F5344CB8AC3E}">
        <p14:creationId xmlns:p14="http://schemas.microsoft.com/office/powerpoint/2010/main" val="1044604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153400" cy="5791200"/>
          </a:xfrm>
        </p:spPr>
        <p:txBody>
          <a:bodyPr>
            <a:normAutofit/>
          </a:bodyPr>
          <a:lstStyle/>
          <a:p>
            <a:pPr marL="0" indent="0">
              <a:buNone/>
            </a:pPr>
            <a:r>
              <a:rPr lang="zh-CN" altLang="fr-FR" sz="2800" dirty="0">
                <a:latin typeface="Arial Narrow" pitchFamily="34" charset="0"/>
              </a:rPr>
              <a:t>云计算（</a:t>
            </a:r>
            <a:r>
              <a:rPr lang="fr-CA" sz="2800" dirty="0">
                <a:latin typeface="Arial Narrow" pitchFamily="34" charset="0"/>
              </a:rPr>
              <a:t>Cloud </a:t>
            </a:r>
            <a:r>
              <a:rPr lang="fr-CA" sz="2800" dirty="0" err="1">
                <a:latin typeface="Arial Narrow" pitchFamily="34" charset="0"/>
              </a:rPr>
              <a:t>Computing</a:t>
            </a:r>
            <a:r>
              <a:rPr lang="fr-CA" sz="2800" dirty="0">
                <a:latin typeface="Arial Narrow" pitchFamily="34" charset="0"/>
              </a:rPr>
              <a:t>）</a:t>
            </a:r>
            <a:r>
              <a:rPr lang="zh-CN" altLang="fr-FR" sz="2800" dirty="0">
                <a:latin typeface="Arial Narrow" pitchFamily="34" charset="0"/>
              </a:rPr>
              <a:t>是分布式计算（</a:t>
            </a:r>
            <a:r>
              <a:rPr lang="fr-CA" sz="2800" dirty="0" err="1">
                <a:latin typeface="Arial Narrow" pitchFamily="34" charset="0"/>
              </a:rPr>
              <a:t>Distributed</a:t>
            </a:r>
            <a:r>
              <a:rPr lang="fr-CA" sz="2800" dirty="0">
                <a:latin typeface="Arial Narrow" pitchFamily="34" charset="0"/>
              </a:rPr>
              <a:t> </a:t>
            </a:r>
            <a:r>
              <a:rPr lang="fr-CA" sz="2800" dirty="0" err="1">
                <a:latin typeface="Arial Narrow" pitchFamily="34" charset="0"/>
              </a:rPr>
              <a:t>Computing</a:t>
            </a:r>
            <a:r>
              <a:rPr lang="fr-CA" sz="2800" dirty="0" smtClean="0">
                <a:latin typeface="Arial Narrow" pitchFamily="34" charset="0"/>
              </a:rPr>
              <a:t>）、</a:t>
            </a:r>
            <a:r>
              <a:rPr lang="zh-CN" altLang="fr-FR" sz="2800" dirty="0">
                <a:latin typeface="Arial Narrow" pitchFamily="34" charset="0"/>
              </a:rPr>
              <a:t>网格</a:t>
            </a:r>
            <a:r>
              <a:rPr lang="zh-CN" altLang="fr-FR" sz="2800" dirty="0" smtClean="0">
                <a:latin typeface="Arial Narrow" pitchFamily="34" charset="0"/>
              </a:rPr>
              <a:t>计</a:t>
            </a:r>
            <a:r>
              <a:rPr lang="zh-CN" altLang="fr-FR" sz="2800" dirty="0">
                <a:latin typeface="Arial Narrow" pitchFamily="34" charset="0"/>
              </a:rPr>
              <a:t>算</a:t>
            </a:r>
            <a:r>
              <a:rPr lang="zh-CN" altLang="fr-FR" sz="2800" dirty="0" smtClean="0">
                <a:latin typeface="Arial Narrow" pitchFamily="34" charset="0"/>
              </a:rPr>
              <a:t>（</a:t>
            </a:r>
            <a:r>
              <a:rPr lang="fr-CA" altLang="zh-CN" sz="2800" dirty="0" err="1" smtClean="0">
                <a:latin typeface="Arial Narrow" pitchFamily="34" charset="0"/>
              </a:rPr>
              <a:t>Grid</a:t>
            </a:r>
            <a:r>
              <a:rPr lang="fr-CA" sz="2800" dirty="0" smtClean="0">
                <a:latin typeface="Arial Narrow" pitchFamily="34" charset="0"/>
              </a:rPr>
              <a:t> </a:t>
            </a:r>
            <a:r>
              <a:rPr lang="fr-CA" sz="2800" dirty="0" err="1">
                <a:latin typeface="Arial Narrow" pitchFamily="34" charset="0"/>
              </a:rPr>
              <a:t>Computing</a:t>
            </a:r>
            <a:r>
              <a:rPr lang="fr-CA" sz="2800" dirty="0">
                <a:latin typeface="Arial Narrow" pitchFamily="34" charset="0"/>
              </a:rPr>
              <a:t>）、</a:t>
            </a:r>
            <a:r>
              <a:rPr lang="zh-CN" altLang="fr-FR" sz="2800" dirty="0">
                <a:latin typeface="Arial Narrow" pitchFamily="34" charset="0"/>
              </a:rPr>
              <a:t>效用计算（</a:t>
            </a:r>
            <a:r>
              <a:rPr lang="fr-CA" sz="2800" dirty="0">
                <a:latin typeface="Arial Narrow" pitchFamily="34" charset="0"/>
              </a:rPr>
              <a:t>Utility </a:t>
            </a:r>
            <a:r>
              <a:rPr lang="fr-CA" sz="2800" dirty="0" err="1">
                <a:latin typeface="Arial Narrow" pitchFamily="34" charset="0"/>
              </a:rPr>
              <a:t>Computing</a:t>
            </a:r>
            <a:r>
              <a:rPr lang="fr-CA" sz="2800" dirty="0">
                <a:latin typeface="Arial Narrow" pitchFamily="34" charset="0"/>
              </a:rPr>
              <a:t>）、 </a:t>
            </a:r>
            <a:r>
              <a:rPr lang="zh-CN" altLang="fr-FR" sz="2800" dirty="0">
                <a:latin typeface="Arial Narrow" pitchFamily="34" charset="0"/>
              </a:rPr>
              <a:t>网络存储（</a:t>
            </a:r>
            <a:r>
              <a:rPr lang="fr-CA" sz="2800" dirty="0">
                <a:latin typeface="Arial Narrow" pitchFamily="34" charset="0"/>
              </a:rPr>
              <a:t>Network Storage Technologies）、</a:t>
            </a:r>
            <a:r>
              <a:rPr lang="zh-CN" altLang="fr-FR" sz="2800" dirty="0">
                <a:latin typeface="Arial Narrow" pitchFamily="34" charset="0"/>
              </a:rPr>
              <a:t>虚拟化（</a:t>
            </a:r>
            <a:r>
              <a:rPr lang="fr-CA" sz="2800" dirty="0" err="1">
                <a:latin typeface="Arial Narrow" pitchFamily="34" charset="0"/>
              </a:rPr>
              <a:t>Virtualization</a:t>
            </a:r>
            <a:r>
              <a:rPr lang="fr-CA" sz="2800" dirty="0">
                <a:latin typeface="Arial Narrow" pitchFamily="34" charset="0"/>
              </a:rPr>
              <a:t>）、</a:t>
            </a:r>
            <a:r>
              <a:rPr lang="zh-CN" altLang="fr-FR" sz="2800" dirty="0">
                <a:latin typeface="Arial Narrow" pitchFamily="34" charset="0"/>
              </a:rPr>
              <a:t>负载均衡（</a:t>
            </a:r>
            <a:r>
              <a:rPr lang="fr-CA" sz="2800" dirty="0" err="1">
                <a:latin typeface="Arial Narrow" pitchFamily="34" charset="0"/>
              </a:rPr>
              <a:t>Load</a:t>
            </a:r>
            <a:r>
              <a:rPr lang="fr-CA" sz="2800" dirty="0">
                <a:latin typeface="Arial Narrow" pitchFamily="34" charset="0"/>
              </a:rPr>
              <a:t> Balance</a:t>
            </a:r>
            <a:r>
              <a:rPr lang="fr-CA" sz="2800" dirty="0" smtClean="0">
                <a:latin typeface="Arial Narrow" pitchFamily="34" charset="0"/>
              </a:rPr>
              <a:t>）、</a:t>
            </a:r>
            <a:r>
              <a:rPr lang="zh-CN" altLang="fr-FR" sz="2800" dirty="0" smtClean="0">
                <a:latin typeface="Arial Narrow" pitchFamily="34" charset="0"/>
              </a:rPr>
              <a:t>数据中心（</a:t>
            </a:r>
            <a:r>
              <a:rPr lang="en-CA" altLang="zh-CN" sz="2800" dirty="0" smtClean="0">
                <a:latin typeface="Arial Narrow" pitchFamily="34" charset="0"/>
              </a:rPr>
              <a:t>Data Center</a:t>
            </a:r>
            <a:r>
              <a:rPr lang="fr-CA" sz="2800" dirty="0" smtClean="0">
                <a:latin typeface="Arial Narrow" pitchFamily="34" charset="0"/>
              </a:rPr>
              <a:t>）</a:t>
            </a:r>
            <a:r>
              <a:rPr lang="zh-CN" altLang="fr-FR" sz="2800" dirty="0">
                <a:latin typeface="Arial Narrow" pitchFamily="34" charset="0"/>
              </a:rPr>
              <a:t>等传统计算机和网络技术发展融合的产物</a:t>
            </a:r>
            <a:r>
              <a:rPr lang="zh-CN" altLang="fr-FR" sz="2800" dirty="0" smtClean="0">
                <a:latin typeface="Arial Narrow" pitchFamily="34" charset="0"/>
              </a:rPr>
              <a:t>。</a:t>
            </a:r>
            <a:endParaRPr lang="en-CA" altLang="zh-CN" sz="2800" dirty="0" smtClean="0">
              <a:latin typeface="Arial Narrow" pitchFamily="34" charset="0"/>
            </a:endParaRPr>
          </a:p>
          <a:p>
            <a:pPr marL="0" indent="0">
              <a:buNone/>
            </a:pPr>
            <a:endParaRPr lang="en-CA" altLang="zh-CN" sz="2800" dirty="0" smtClean="0">
              <a:latin typeface="Arial Narrow" pitchFamily="34" charset="0"/>
            </a:endParaRPr>
          </a:p>
          <a:p>
            <a:pPr marL="0" indent="0">
              <a:buNone/>
            </a:pPr>
            <a:r>
              <a:rPr lang="zh-CN" altLang="fr-FR" dirty="0"/>
              <a:t/>
            </a:r>
            <a:br>
              <a:rPr lang="zh-CN" altLang="fr-FR" dirty="0"/>
            </a:br>
            <a:r>
              <a:rPr lang="zh-CN" altLang="fr-FR" dirty="0"/>
              <a:t/>
            </a:r>
            <a:br>
              <a:rPr lang="zh-CN" altLang="fr-FR" dirty="0"/>
            </a:br>
            <a:endParaRPr lang="fr-CA" dirty="0"/>
          </a:p>
        </p:txBody>
      </p:sp>
    </p:spTree>
    <p:extLst>
      <p:ext uri="{BB962C8B-B14F-4D97-AF65-F5344CB8AC3E}">
        <p14:creationId xmlns:p14="http://schemas.microsoft.com/office/powerpoint/2010/main" val="2644950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868362"/>
          </a:xfrm>
        </p:spPr>
        <p:txBody>
          <a:bodyPr>
            <a:normAutofit/>
          </a:bodyPr>
          <a:lstStyle/>
          <a:p>
            <a:r>
              <a:rPr lang="en-CA" sz="2800" dirty="0" smtClean="0">
                <a:latin typeface="Arial Narrow" pitchFamily="34" charset="0"/>
              </a:rPr>
              <a:t>Five characteristics of cloud computing</a:t>
            </a:r>
            <a:endParaRPr lang="fr-CA" sz="2800" dirty="0">
              <a:latin typeface="Arial Narrow" pitchFamily="34" charset="0"/>
            </a:endParaRPr>
          </a:p>
        </p:txBody>
      </p:sp>
      <p:sp>
        <p:nvSpPr>
          <p:cNvPr id="3" name="Content Placeholder 2"/>
          <p:cNvSpPr>
            <a:spLocks noGrp="1"/>
          </p:cNvSpPr>
          <p:nvPr>
            <p:ph idx="1"/>
          </p:nvPr>
        </p:nvSpPr>
        <p:spPr>
          <a:xfrm>
            <a:off x="152400" y="1143000"/>
            <a:ext cx="8839200" cy="5486400"/>
          </a:xfrm>
        </p:spPr>
        <p:txBody>
          <a:bodyPr>
            <a:normAutofit/>
          </a:bodyPr>
          <a:lstStyle/>
          <a:p>
            <a:pPr marL="0" indent="0">
              <a:buNone/>
            </a:pPr>
            <a:r>
              <a:rPr lang="en-CA" sz="2800" dirty="0" smtClean="0"/>
              <a:t>On-demand self-service </a:t>
            </a:r>
            <a:r>
              <a:rPr lang="zh-CN" altLang="fr-FR" sz="2800" dirty="0" smtClean="0"/>
              <a:t>（按需服务）</a:t>
            </a:r>
            <a:endParaRPr lang="en-CA" sz="2800" dirty="0" smtClean="0"/>
          </a:p>
          <a:p>
            <a:pPr marL="0" indent="0">
              <a:buNone/>
            </a:pPr>
            <a:r>
              <a:rPr lang="en-CA" sz="2800" dirty="0" smtClean="0"/>
              <a:t>Broad network access </a:t>
            </a:r>
            <a:r>
              <a:rPr lang="zh-CN" altLang="fr-FR" sz="2800" dirty="0" smtClean="0"/>
              <a:t>（范接接入）</a:t>
            </a:r>
            <a:endParaRPr lang="en-CA" sz="2800" dirty="0" smtClean="0"/>
          </a:p>
          <a:p>
            <a:pPr marL="0" indent="0">
              <a:buNone/>
            </a:pPr>
            <a:r>
              <a:rPr lang="en-CA" sz="2800" dirty="0" smtClean="0"/>
              <a:t>Resource pooling </a:t>
            </a:r>
            <a:r>
              <a:rPr lang="zh-CN" altLang="fr-FR" sz="2800" dirty="0" smtClean="0"/>
              <a:t>（资源池化）</a:t>
            </a:r>
            <a:endParaRPr lang="en-CA" sz="2800" dirty="0" smtClean="0"/>
          </a:p>
          <a:p>
            <a:pPr marL="0" indent="0">
              <a:buNone/>
            </a:pPr>
            <a:r>
              <a:rPr lang="en-CA" sz="2800" dirty="0" smtClean="0"/>
              <a:t>Rapid elasticity </a:t>
            </a:r>
            <a:r>
              <a:rPr lang="zh-CN" altLang="fr-FR" sz="2800" dirty="0" smtClean="0"/>
              <a:t>（弹性服务）</a:t>
            </a:r>
            <a:endParaRPr lang="en-CA" sz="2800" dirty="0" smtClean="0"/>
          </a:p>
          <a:p>
            <a:pPr marL="0" indent="0">
              <a:buNone/>
            </a:pPr>
            <a:r>
              <a:rPr lang="en-CA" sz="2800" dirty="0" smtClean="0"/>
              <a:t>Measured service (</a:t>
            </a:r>
            <a:r>
              <a:rPr lang="zh-CN" altLang="fr-FR" sz="2800" dirty="0" smtClean="0"/>
              <a:t>可测量服务</a:t>
            </a:r>
            <a:r>
              <a:rPr lang="en-CA" sz="2800" dirty="0" smtClean="0"/>
              <a:t>)</a:t>
            </a:r>
            <a:endParaRPr lang="fr-CA"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164" y="3657600"/>
            <a:ext cx="4415588" cy="2761474"/>
          </a:xfrm>
          <a:prstGeom prst="rect">
            <a:avLst/>
          </a:prstGeom>
        </p:spPr>
      </p:pic>
    </p:spTree>
    <p:extLst>
      <p:ext uri="{BB962C8B-B14F-4D97-AF65-F5344CB8AC3E}">
        <p14:creationId xmlns:p14="http://schemas.microsoft.com/office/powerpoint/2010/main" val="626839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latin typeface="Arial Narrow" pitchFamily="34" charset="0"/>
              </a:rPr>
              <a:t>On-demand self-service </a:t>
            </a:r>
            <a:r>
              <a:rPr lang="zh-CN" altLang="fr-FR" sz="2800" dirty="0">
                <a:latin typeface="Arial Narrow" pitchFamily="34" charset="0"/>
              </a:rPr>
              <a:t>（按需服务）</a:t>
            </a:r>
            <a:r>
              <a:rPr lang="en-CA" sz="2800" dirty="0">
                <a:latin typeface="Arial Narrow" pitchFamily="34" charset="0"/>
              </a:rPr>
              <a:t/>
            </a:r>
            <a:br>
              <a:rPr lang="en-CA" sz="2800" dirty="0">
                <a:latin typeface="Arial Narrow" pitchFamily="34" charset="0"/>
              </a:rPr>
            </a:br>
            <a:endParaRPr lang="fr-CA" sz="2800" dirty="0">
              <a:latin typeface="Arial Narrow"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10145"/>
            <a:ext cx="79552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633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896306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38200" y="274638"/>
            <a:ext cx="7848600" cy="1020762"/>
          </a:xfrm>
        </p:spPr>
        <p:txBody>
          <a:bodyPr>
            <a:normAutofit/>
          </a:bodyPr>
          <a:lstStyle/>
          <a:p>
            <a:r>
              <a:rPr lang="en-CA" sz="2800" dirty="0">
                <a:latin typeface="Arial Narrow" pitchFamily="34" charset="0"/>
              </a:rPr>
              <a:t>On-demand self-service </a:t>
            </a:r>
            <a:r>
              <a:rPr lang="zh-CN" altLang="fr-FR" sz="2800" dirty="0">
                <a:latin typeface="Arial Narrow" pitchFamily="34" charset="0"/>
              </a:rPr>
              <a:t>（按需服务）</a:t>
            </a:r>
            <a:r>
              <a:rPr lang="en-CA" sz="2800" dirty="0">
                <a:latin typeface="Arial Narrow" pitchFamily="34" charset="0"/>
              </a:rPr>
              <a:t/>
            </a:r>
            <a:br>
              <a:rPr lang="en-CA" sz="2800" dirty="0">
                <a:latin typeface="Arial Narrow" pitchFamily="34" charset="0"/>
              </a:rPr>
            </a:br>
            <a:endParaRPr lang="fr-CA" sz="2800" dirty="0">
              <a:latin typeface="Arial Narrow" pitchFamily="34" charset="0"/>
            </a:endParaRPr>
          </a:p>
        </p:txBody>
      </p:sp>
    </p:spTree>
    <p:extLst>
      <p:ext uri="{BB962C8B-B14F-4D97-AF65-F5344CB8AC3E}">
        <p14:creationId xmlns:p14="http://schemas.microsoft.com/office/powerpoint/2010/main" val="3395571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Broad network access </a:t>
            </a:r>
            <a:r>
              <a:rPr lang="zh-CN" altLang="fr-FR" dirty="0"/>
              <a:t>（范接接入）</a:t>
            </a:r>
            <a:r>
              <a:rPr lang="en-CA" dirty="0"/>
              <a:t/>
            </a:r>
            <a:br>
              <a:rPr lang="en-CA" dirty="0"/>
            </a:br>
            <a:endParaRPr lang="fr-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47800"/>
            <a:ext cx="4762500" cy="3571875"/>
          </a:xfrm>
          <a:prstGeom prst="rect">
            <a:avLst/>
          </a:prstGeom>
        </p:spPr>
      </p:pic>
    </p:spTree>
    <p:extLst>
      <p:ext uri="{BB962C8B-B14F-4D97-AF65-F5344CB8AC3E}">
        <p14:creationId xmlns:p14="http://schemas.microsoft.com/office/powerpoint/2010/main" val="2626182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943" y="2069715"/>
            <a:ext cx="7696200" cy="1981200"/>
          </a:xfrm>
        </p:spPr>
        <p:txBody>
          <a:bodyPr>
            <a:normAutofit/>
          </a:bodyPr>
          <a:lstStyle/>
          <a:p>
            <a:r>
              <a:rPr lang="en-CA" dirty="0" smtClean="0">
                <a:latin typeface="Arial Narrow" pitchFamily="34" charset="0"/>
              </a:rPr>
              <a:t>What is Cloud Computing</a:t>
            </a:r>
            <a:endParaRPr lang="fr-CA" dirty="0">
              <a:latin typeface="Arial Narrow"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0" y="304800"/>
            <a:ext cx="1567543" cy="15544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399" y="4037060"/>
            <a:ext cx="1215303" cy="2160539"/>
          </a:xfrm>
          <a:prstGeom prst="rect">
            <a:avLst/>
          </a:prstGeom>
        </p:spPr>
      </p:pic>
    </p:spTree>
    <p:extLst>
      <p:ext uri="{BB962C8B-B14F-4D97-AF65-F5344CB8AC3E}">
        <p14:creationId xmlns:p14="http://schemas.microsoft.com/office/powerpoint/2010/main" val="663669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Resource pooling </a:t>
            </a:r>
            <a:r>
              <a:rPr lang="zh-CN" altLang="fr-FR" dirty="0"/>
              <a:t>（资源池化）</a:t>
            </a:r>
            <a:r>
              <a:rPr lang="en-CA" dirty="0"/>
              <a:t/>
            </a:r>
            <a:br>
              <a:rPr lang="en-CA" dirty="0"/>
            </a:br>
            <a:endParaRPr lang="fr-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72737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207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5791200" cy="5484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685800" y="228600"/>
            <a:ext cx="8229600" cy="1143000"/>
          </a:xfrm>
        </p:spPr>
        <p:txBody>
          <a:bodyPr>
            <a:normAutofit fontScale="90000"/>
          </a:bodyPr>
          <a:lstStyle/>
          <a:p>
            <a:r>
              <a:rPr lang="en-CA" dirty="0"/>
              <a:t>Resource pooling </a:t>
            </a:r>
            <a:r>
              <a:rPr lang="zh-CN" altLang="fr-FR" dirty="0"/>
              <a:t>（资源池化）</a:t>
            </a:r>
            <a:r>
              <a:rPr lang="en-CA" dirty="0"/>
              <a:t/>
            </a:r>
            <a:br>
              <a:rPr lang="en-CA" dirty="0"/>
            </a:br>
            <a:endParaRPr lang="fr-CA" dirty="0"/>
          </a:p>
        </p:txBody>
      </p:sp>
    </p:spTree>
    <p:extLst>
      <p:ext uri="{BB962C8B-B14F-4D97-AF65-F5344CB8AC3E}">
        <p14:creationId xmlns:p14="http://schemas.microsoft.com/office/powerpoint/2010/main" val="1778253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Rapid elasticity </a:t>
            </a:r>
            <a:r>
              <a:rPr lang="zh-CN" altLang="fr-FR" dirty="0"/>
              <a:t>（弹性服务）</a:t>
            </a:r>
            <a:r>
              <a:rPr lang="en-CA" dirty="0"/>
              <a:t/>
            </a:r>
            <a:br>
              <a:rPr lang="en-CA" dirty="0"/>
            </a:br>
            <a:endParaRPr lang="fr-CA"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676400"/>
            <a:ext cx="768968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975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Measured service (</a:t>
            </a:r>
            <a:r>
              <a:rPr lang="zh-CN" altLang="fr-FR" dirty="0"/>
              <a:t>可测量服务</a:t>
            </a:r>
            <a:r>
              <a:rPr lang="en-CA" dirty="0"/>
              <a:t>)</a:t>
            </a:r>
            <a:r>
              <a:rPr lang="fr-CA" dirty="0"/>
              <a:t/>
            </a:r>
            <a:br>
              <a:rPr lang="fr-CA" dirty="0"/>
            </a:br>
            <a:endParaRPr lang="fr-CA"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5257800"/>
            <a:ext cx="4067175" cy="1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54" y="990600"/>
            <a:ext cx="6862146" cy="420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805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15962"/>
          </a:xfrm>
        </p:spPr>
        <p:txBody>
          <a:bodyPr>
            <a:normAutofit fontScale="90000"/>
          </a:bodyPr>
          <a:lstStyle/>
          <a:p>
            <a:r>
              <a:rPr lang="en-CA" sz="3100" dirty="0">
                <a:latin typeface="Arial Narrow" pitchFamily="34" charset="0"/>
                <a:ea typeface="SimSun" pitchFamily="2" charset="-122"/>
              </a:rPr>
              <a:t>Cloud Service Delivery Models </a:t>
            </a:r>
            <a:r>
              <a:rPr lang="zh-CN" altLang="fr-FR" sz="3100" dirty="0">
                <a:latin typeface="Arial Narrow" pitchFamily="34" charset="0"/>
                <a:ea typeface="SimSun" pitchFamily="2" charset="-122"/>
              </a:rPr>
              <a:t>（云计算的服务模式）</a:t>
            </a:r>
            <a:r>
              <a:rPr lang="fr-CA" dirty="0">
                <a:latin typeface="Arial Narrow" pitchFamily="34" charset="0"/>
                <a:ea typeface="SimSun" pitchFamily="2" charset="-122"/>
              </a:rPr>
              <a:t/>
            </a:r>
            <a:br>
              <a:rPr lang="fr-CA" dirty="0">
                <a:latin typeface="Arial Narrow" pitchFamily="34" charset="0"/>
                <a:ea typeface="SimSun" pitchFamily="2" charset="-122"/>
              </a:rPr>
            </a:br>
            <a:endParaRPr lang="fr-CA" dirty="0"/>
          </a:p>
        </p:txBody>
      </p:sp>
      <p:sp>
        <p:nvSpPr>
          <p:cNvPr id="3" name="Content Placeholder 2"/>
          <p:cNvSpPr>
            <a:spLocks noGrp="1"/>
          </p:cNvSpPr>
          <p:nvPr>
            <p:ph idx="1"/>
          </p:nvPr>
        </p:nvSpPr>
        <p:spPr>
          <a:xfrm>
            <a:off x="152400" y="914400"/>
            <a:ext cx="8534400" cy="5211763"/>
          </a:xfrm>
        </p:spPr>
        <p:txBody>
          <a:bodyPr>
            <a:normAutofit fontScale="85000" lnSpcReduction="10000"/>
          </a:bodyPr>
          <a:lstStyle/>
          <a:p>
            <a:pPr marL="0" indent="0">
              <a:buNone/>
            </a:pPr>
            <a:endParaRPr lang="fr-CA" dirty="0"/>
          </a:p>
          <a:p>
            <a:pPr marL="0" indent="0">
              <a:buNone/>
            </a:pPr>
            <a:r>
              <a:rPr lang="fr-CA" sz="3300" dirty="0" err="1">
                <a:latin typeface="Arial Narrow" pitchFamily="34" charset="0"/>
              </a:rPr>
              <a:t>IaaS</a:t>
            </a:r>
            <a:r>
              <a:rPr lang="fr-CA" sz="3300" dirty="0">
                <a:latin typeface="Arial Narrow" pitchFamily="34" charset="0"/>
              </a:rPr>
              <a:t>(Infrastructure-as-a- Service)：</a:t>
            </a:r>
            <a:r>
              <a:rPr lang="zh-CN" altLang="fr-FR" sz="3300" dirty="0">
                <a:latin typeface="Arial Narrow" pitchFamily="34" charset="0"/>
              </a:rPr>
              <a:t>基础设施即服务。消费者通过</a:t>
            </a:r>
            <a:r>
              <a:rPr lang="fr-CA" sz="3300" dirty="0">
                <a:latin typeface="Arial Narrow" pitchFamily="34" charset="0"/>
              </a:rPr>
              <a:t>Internet</a:t>
            </a:r>
            <a:r>
              <a:rPr lang="zh-CN" altLang="fr-FR" sz="3300" dirty="0">
                <a:latin typeface="Arial Narrow" pitchFamily="34" charset="0"/>
              </a:rPr>
              <a:t>可以从完善的计算机基础设施获得服务。例如：硬件服务器租用。</a:t>
            </a:r>
          </a:p>
          <a:p>
            <a:pPr marL="0" indent="0">
              <a:buNone/>
            </a:pPr>
            <a:endParaRPr lang="zh-CN" altLang="fr-FR" sz="3300" dirty="0">
              <a:latin typeface="Arial Narrow" pitchFamily="34" charset="0"/>
            </a:endParaRPr>
          </a:p>
          <a:p>
            <a:pPr marL="0" indent="0">
              <a:buNone/>
            </a:pPr>
            <a:r>
              <a:rPr lang="fr-CA" sz="3300" dirty="0" err="1">
                <a:latin typeface="Arial Narrow" pitchFamily="34" charset="0"/>
              </a:rPr>
              <a:t>PaaS</a:t>
            </a:r>
            <a:r>
              <a:rPr lang="fr-CA" sz="3300" dirty="0">
                <a:latin typeface="Arial Narrow" pitchFamily="34" charset="0"/>
              </a:rPr>
              <a:t>(Platform-as-a- Service)：</a:t>
            </a:r>
            <a:r>
              <a:rPr lang="zh-CN" altLang="fr-FR" sz="3300" dirty="0">
                <a:latin typeface="Arial Narrow" pitchFamily="34" charset="0"/>
              </a:rPr>
              <a:t>平台即服务。</a:t>
            </a:r>
            <a:r>
              <a:rPr lang="fr-CA" sz="3300" dirty="0" err="1">
                <a:latin typeface="Arial Narrow" pitchFamily="34" charset="0"/>
              </a:rPr>
              <a:t>PaaS</a:t>
            </a:r>
            <a:r>
              <a:rPr lang="zh-CN" altLang="fr-FR" sz="3300" dirty="0">
                <a:latin typeface="Arial Narrow" pitchFamily="34" charset="0"/>
              </a:rPr>
              <a:t>实际上是指将软件研发的平台作为一种服务，以</a:t>
            </a:r>
            <a:r>
              <a:rPr lang="fr-CA" sz="3300" dirty="0" err="1">
                <a:latin typeface="Arial Narrow" pitchFamily="34" charset="0"/>
              </a:rPr>
              <a:t>SaaS</a:t>
            </a:r>
            <a:r>
              <a:rPr lang="zh-CN" altLang="fr-FR" sz="3300" dirty="0">
                <a:latin typeface="Arial Narrow" pitchFamily="34" charset="0"/>
              </a:rPr>
              <a:t>的模式提交给用户。</a:t>
            </a:r>
          </a:p>
          <a:p>
            <a:pPr marL="0" indent="0">
              <a:buNone/>
            </a:pPr>
            <a:endParaRPr lang="zh-CN" altLang="fr-FR" sz="3300" dirty="0">
              <a:latin typeface="Arial Narrow" pitchFamily="34" charset="0"/>
            </a:endParaRPr>
          </a:p>
          <a:p>
            <a:pPr marL="0" indent="0">
              <a:buNone/>
            </a:pPr>
            <a:r>
              <a:rPr lang="fr-CA" sz="3300" dirty="0" err="1">
                <a:latin typeface="Arial Narrow" pitchFamily="34" charset="0"/>
              </a:rPr>
              <a:t>SaaS</a:t>
            </a:r>
            <a:r>
              <a:rPr lang="fr-CA" sz="3300" dirty="0">
                <a:latin typeface="Arial Narrow" pitchFamily="34" charset="0"/>
              </a:rPr>
              <a:t>(Software-as-a- Service)：</a:t>
            </a:r>
            <a:r>
              <a:rPr lang="zh-CN" altLang="fr-FR" sz="3300" dirty="0">
                <a:latin typeface="Arial Narrow" pitchFamily="34" charset="0"/>
              </a:rPr>
              <a:t>软件即服务。它是一种通过</a:t>
            </a:r>
            <a:r>
              <a:rPr lang="fr-CA" sz="3300" dirty="0">
                <a:latin typeface="Arial Narrow" pitchFamily="34" charset="0"/>
              </a:rPr>
              <a:t>Internet</a:t>
            </a:r>
            <a:r>
              <a:rPr lang="zh-CN" altLang="fr-FR" sz="3300" dirty="0">
                <a:latin typeface="Arial Narrow" pitchFamily="34" charset="0"/>
              </a:rPr>
              <a:t>提供软件的模式，用户无需购买软件，而是向提供商租用基于</a:t>
            </a:r>
            <a:r>
              <a:rPr lang="fr-CA" sz="3300" dirty="0">
                <a:latin typeface="Arial Narrow" pitchFamily="34" charset="0"/>
              </a:rPr>
              <a:t>Web</a:t>
            </a:r>
            <a:r>
              <a:rPr lang="zh-CN" altLang="fr-FR" sz="3300" dirty="0">
                <a:latin typeface="Arial Narrow" pitchFamily="34" charset="0"/>
              </a:rPr>
              <a:t>的软件，来管理企业经营活动。</a:t>
            </a:r>
            <a:endParaRPr lang="fr-CA" sz="3300" dirty="0">
              <a:latin typeface="Arial Narrow" pitchFamily="34" charset="0"/>
            </a:endParaRPr>
          </a:p>
        </p:txBody>
      </p:sp>
    </p:spTree>
    <p:extLst>
      <p:ext uri="{BB962C8B-B14F-4D97-AF65-F5344CB8AC3E}">
        <p14:creationId xmlns:p14="http://schemas.microsoft.com/office/powerpoint/2010/main" val="4196443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r>
              <a:rPr lang="en-CA" sz="2800" dirty="0">
                <a:latin typeface="Arial Narrow" pitchFamily="34" charset="0"/>
                <a:ea typeface="SimSun" pitchFamily="2" charset="-122"/>
              </a:rPr>
              <a:t>Cloud Service Delivery Models </a:t>
            </a:r>
            <a:r>
              <a:rPr lang="zh-CN" altLang="fr-FR" sz="2800" dirty="0">
                <a:latin typeface="Arial Narrow" pitchFamily="34" charset="0"/>
                <a:ea typeface="SimSun" pitchFamily="2" charset="-122"/>
              </a:rPr>
              <a:t>（云计算的服务模式）</a:t>
            </a:r>
            <a:r>
              <a:rPr lang="fr-CA" sz="2800" dirty="0">
                <a:latin typeface="Arial Narrow" pitchFamily="34" charset="0"/>
                <a:ea typeface="SimSun" pitchFamily="2" charset="-122"/>
              </a:rPr>
              <a:t/>
            </a:r>
            <a:br>
              <a:rPr lang="fr-CA" sz="2800" dirty="0">
                <a:latin typeface="Arial Narrow" pitchFamily="34" charset="0"/>
                <a:ea typeface="SimSun" pitchFamily="2" charset="-122"/>
              </a:rPr>
            </a:br>
            <a:endParaRPr lang="fr-CA" sz="2800" dirty="0">
              <a:latin typeface="Arial Narrow"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086600" cy="549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969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096962"/>
          </a:xfrm>
        </p:spPr>
        <p:txBody>
          <a:bodyPr>
            <a:normAutofit/>
          </a:bodyPr>
          <a:lstStyle/>
          <a:p>
            <a:r>
              <a:rPr lang="fr-CA" sz="2800" dirty="0" err="1">
                <a:latin typeface="Arial Narrow" pitchFamily="34" charset="0"/>
              </a:rPr>
              <a:t>IaaS</a:t>
            </a:r>
            <a:r>
              <a:rPr lang="fr-CA" sz="2800" dirty="0">
                <a:latin typeface="Arial Narrow" pitchFamily="34" charset="0"/>
              </a:rPr>
              <a:t>(Infrastructure-as-a- Service)：</a:t>
            </a:r>
            <a:r>
              <a:rPr lang="zh-CN" altLang="fr-FR" sz="2800" dirty="0">
                <a:latin typeface="Arial Narrow" pitchFamily="34" charset="0"/>
              </a:rPr>
              <a:t>基础设施即服务</a:t>
            </a:r>
            <a:endParaRPr lang="fr-CA" sz="2800" dirty="0">
              <a:latin typeface="Arial Narrow"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5247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624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68" y="990600"/>
            <a:ext cx="8156449"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08709" y="122238"/>
            <a:ext cx="8077200" cy="1096962"/>
          </a:xfrm>
        </p:spPr>
        <p:txBody>
          <a:bodyPr>
            <a:normAutofit/>
          </a:bodyPr>
          <a:lstStyle/>
          <a:p>
            <a:r>
              <a:rPr lang="fr-CA" sz="2800" dirty="0" err="1">
                <a:latin typeface="Arial Narrow" pitchFamily="34" charset="0"/>
              </a:rPr>
              <a:t>IaaS</a:t>
            </a:r>
            <a:r>
              <a:rPr lang="fr-CA" sz="2800" dirty="0">
                <a:latin typeface="Arial Narrow" pitchFamily="34" charset="0"/>
              </a:rPr>
              <a:t>(Infrastructure-as-a- Service)：</a:t>
            </a:r>
            <a:r>
              <a:rPr lang="zh-CN" altLang="fr-FR" sz="2800" dirty="0">
                <a:latin typeface="Arial Narrow" pitchFamily="34" charset="0"/>
              </a:rPr>
              <a:t>基础设施即服务</a:t>
            </a:r>
            <a:endParaRPr lang="fr-CA" sz="2800" dirty="0">
              <a:latin typeface="Arial Narrow" pitchFamily="34" charset="0"/>
            </a:endParaRPr>
          </a:p>
        </p:txBody>
      </p:sp>
    </p:spTree>
    <p:extLst>
      <p:ext uri="{BB962C8B-B14F-4D97-AF65-F5344CB8AC3E}">
        <p14:creationId xmlns:p14="http://schemas.microsoft.com/office/powerpoint/2010/main" val="2619824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8709" y="122238"/>
            <a:ext cx="8077200" cy="1096962"/>
          </a:xfrm>
        </p:spPr>
        <p:txBody>
          <a:bodyPr>
            <a:normAutofit/>
          </a:bodyPr>
          <a:lstStyle/>
          <a:p>
            <a:r>
              <a:rPr lang="fr-CA" sz="2800" dirty="0" err="1">
                <a:latin typeface="Arial Narrow" pitchFamily="34" charset="0"/>
              </a:rPr>
              <a:t>IaaS</a:t>
            </a:r>
            <a:r>
              <a:rPr lang="fr-CA" sz="2800" dirty="0">
                <a:latin typeface="Arial Narrow" pitchFamily="34" charset="0"/>
              </a:rPr>
              <a:t>(Infrastructure-as-a- Service)：</a:t>
            </a:r>
            <a:r>
              <a:rPr lang="zh-CN" altLang="fr-FR" sz="2800" dirty="0">
                <a:latin typeface="Arial Narrow" pitchFamily="34" charset="0"/>
              </a:rPr>
              <a:t>基础设施即服务</a:t>
            </a:r>
            <a:endParaRPr lang="fr-CA" sz="2800" dirty="0">
              <a:latin typeface="Arial Narrow"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1"/>
            <a:ext cx="2362200" cy="208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10" y="994405"/>
            <a:ext cx="2590800" cy="149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857313"/>
            <a:ext cx="316611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931781"/>
            <a:ext cx="2819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257799"/>
            <a:ext cx="24288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5038725"/>
            <a:ext cx="33242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4235" y="2643652"/>
            <a:ext cx="3943350" cy="129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887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A" sz="2800" dirty="0" err="1">
                <a:latin typeface="Arial Narrow" pitchFamily="34" charset="0"/>
              </a:rPr>
              <a:t>IaaS</a:t>
            </a:r>
            <a:r>
              <a:rPr lang="fr-CA" sz="2800" dirty="0">
                <a:latin typeface="Arial Narrow" pitchFamily="34" charset="0"/>
              </a:rPr>
              <a:t>(Infrastructure-as-a- Service)：</a:t>
            </a:r>
            <a:r>
              <a:rPr lang="zh-CN" altLang="fr-FR" sz="2800" dirty="0">
                <a:latin typeface="Arial Narrow" pitchFamily="34" charset="0"/>
              </a:rPr>
              <a:t>基础设施即服务</a:t>
            </a:r>
            <a:endParaRPr lang="fr-CA" sz="2800" dirty="0">
              <a:latin typeface="Arial Narrow" pitchFamily="34"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912380" cy="402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035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391400" cy="1066800"/>
          </a:xfrm>
        </p:spPr>
        <p:txBody>
          <a:bodyPr/>
          <a:lstStyle/>
          <a:p>
            <a:r>
              <a:rPr lang="fr-FR" dirty="0" smtClean="0">
                <a:latin typeface="Arial Narrow" pitchFamily="34" charset="0"/>
              </a:rPr>
              <a:t>A</a:t>
            </a:r>
            <a:r>
              <a:rPr lang="en-CA" dirty="0" smtClean="0">
                <a:latin typeface="Arial Narrow" pitchFamily="34" charset="0"/>
              </a:rPr>
              <a:t>bout me</a:t>
            </a:r>
            <a:endParaRPr lang="fr-CA" dirty="0">
              <a:latin typeface="Arial Narrow" pitchFamily="34" charset="0"/>
            </a:endParaRPr>
          </a:p>
        </p:txBody>
      </p:sp>
      <p:sp>
        <p:nvSpPr>
          <p:cNvPr id="3" name="Subtitle 2"/>
          <p:cNvSpPr>
            <a:spLocks noGrp="1"/>
          </p:cNvSpPr>
          <p:nvPr>
            <p:ph type="subTitle" idx="1"/>
          </p:nvPr>
        </p:nvSpPr>
        <p:spPr>
          <a:xfrm>
            <a:off x="1143000" y="1143000"/>
            <a:ext cx="6477000" cy="3276600"/>
          </a:xfrm>
        </p:spPr>
        <p:txBody>
          <a:bodyPr>
            <a:normAutofit fontScale="77500" lnSpcReduction="20000"/>
          </a:bodyPr>
          <a:lstStyle/>
          <a:p>
            <a:pPr algn="l"/>
            <a:r>
              <a:rPr lang="en-CA" dirty="0" smtClean="0">
                <a:latin typeface="Arial Narrow" pitchFamily="34" charset="0"/>
              </a:rPr>
              <a:t>2009 </a:t>
            </a:r>
            <a:r>
              <a:rPr lang="zh-CN" altLang="fr-FR" dirty="0" smtClean="0">
                <a:latin typeface="Arial Narrow" pitchFamily="34" charset="0"/>
              </a:rPr>
              <a:t>年进入加拿大黑莓手机公司实习，以 </a:t>
            </a:r>
            <a:r>
              <a:rPr lang="fr-FR" altLang="zh-CN" dirty="0" smtClean="0">
                <a:latin typeface="Arial Narrow" pitchFamily="34" charset="0"/>
              </a:rPr>
              <a:t>Software Tools </a:t>
            </a:r>
            <a:r>
              <a:rPr lang="fr-FR" altLang="zh-CN" dirty="0" err="1" smtClean="0">
                <a:latin typeface="Arial Narrow" pitchFamily="34" charset="0"/>
              </a:rPr>
              <a:t>Developer</a:t>
            </a:r>
            <a:r>
              <a:rPr lang="fr-FR" altLang="zh-CN" dirty="0" smtClean="0">
                <a:latin typeface="Arial Narrow" pitchFamily="34" charset="0"/>
              </a:rPr>
              <a:t> </a:t>
            </a:r>
            <a:r>
              <a:rPr lang="zh-CN" altLang="fr-FR" dirty="0" smtClean="0">
                <a:latin typeface="Arial Narrow" pitchFamily="34" charset="0"/>
              </a:rPr>
              <a:t>开始了在互联网公司的第一份工作。</a:t>
            </a:r>
            <a:r>
              <a:rPr lang="fr-FR" altLang="zh-CN" dirty="0" smtClean="0">
                <a:latin typeface="Arial Narrow" pitchFamily="34" charset="0"/>
              </a:rPr>
              <a:t>2011</a:t>
            </a:r>
            <a:r>
              <a:rPr lang="zh-CN" altLang="fr-FR" dirty="0" smtClean="0">
                <a:latin typeface="Arial Narrow" pitchFamily="34" charset="0"/>
              </a:rPr>
              <a:t>年大学毕业后，加入爱立信，从事电信支付和订单系统的研发和测试，对互联网各类产品开发和测试工具有较为深刻的认识。</a:t>
            </a:r>
            <a:r>
              <a:rPr lang="fr-FR" altLang="zh-CN" dirty="0" smtClean="0">
                <a:latin typeface="Arial Narrow" pitchFamily="34" charset="0"/>
              </a:rPr>
              <a:t>2016</a:t>
            </a:r>
            <a:r>
              <a:rPr lang="zh-CN" altLang="fr-FR" dirty="0" smtClean="0">
                <a:latin typeface="Arial Narrow" pitchFamily="34" charset="0"/>
              </a:rPr>
              <a:t>年中旬离职爱立信 加入加拿大</a:t>
            </a:r>
            <a:r>
              <a:rPr lang="fr-FR" altLang="zh-CN" dirty="0" smtClean="0">
                <a:latin typeface="Arial Narrow" pitchFamily="34" charset="0"/>
              </a:rPr>
              <a:t>CGI</a:t>
            </a:r>
            <a:r>
              <a:rPr lang="zh-CN" altLang="fr-FR" dirty="0" smtClean="0">
                <a:latin typeface="Arial Narrow" pitchFamily="34" charset="0"/>
              </a:rPr>
              <a:t>团任职</a:t>
            </a:r>
            <a:r>
              <a:rPr lang="fr-FR" altLang="zh-CN" dirty="0" smtClean="0">
                <a:latin typeface="Arial Narrow" pitchFamily="34" charset="0"/>
              </a:rPr>
              <a:t>IT</a:t>
            </a:r>
            <a:r>
              <a:rPr lang="zh-CN" altLang="fr-FR" dirty="0" smtClean="0">
                <a:latin typeface="Arial Narrow" pitchFamily="34" charset="0"/>
              </a:rPr>
              <a:t>实施顾问，负责加拿大各大银行项目的业务开发。目前在</a:t>
            </a:r>
            <a:r>
              <a:rPr lang="fr-FR" altLang="zh-CN" dirty="0" smtClean="0">
                <a:latin typeface="Arial Narrow" pitchFamily="34" charset="0"/>
              </a:rPr>
              <a:t>BMO BANK, </a:t>
            </a:r>
            <a:r>
              <a:rPr lang="zh-CN" altLang="fr-FR" dirty="0" smtClean="0">
                <a:latin typeface="Arial Narrow" pitchFamily="34" charset="0"/>
              </a:rPr>
              <a:t>为客户提供</a:t>
            </a:r>
            <a:r>
              <a:rPr lang="en-CA" altLang="zh-CN" dirty="0" err="1" smtClean="0">
                <a:latin typeface="Arial Narrow" pitchFamily="34" charset="0"/>
              </a:rPr>
              <a:t>DevOps</a:t>
            </a:r>
            <a:r>
              <a:rPr lang="en-CA" altLang="zh-CN" dirty="0" smtClean="0">
                <a:latin typeface="Arial Narrow" pitchFamily="34" charset="0"/>
              </a:rPr>
              <a:t> and Agile transformation </a:t>
            </a:r>
            <a:r>
              <a:rPr lang="zh-CN" altLang="fr-FR" dirty="0" smtClean="0">
                <a:latin typeface="Arial Narrow" pitchFamily="34" charset="0"/>
              </a:rPr>
              <a:t>的实施方案</a:t>
            </a:r>
            <a:endParaRPr lang="fr-CA" dirty="0">
              <a:latin typeface="Arial Narrow"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343401"/>
            <a:ext cx="1752600" cy="876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2745" y="5076064"/>
            <a:ext cx="1419224" cy="14192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969" y="4129088"/>
            <a:ext cx="1828800" cy="1143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4600" y="5348288"/>
            <a:ext cx="1828800" cy="874776"/>
          </a:xfrm>
          <a:prstGeom prst="rect">
            <a:avLst/>
          </a:prstGeom>
        </p:spPr>
      </p:pic>
    </p:spTree>
    <p:extLst>
      <p:ext uri="{BB962C8B-B14F-4D97-AF65-F5344CB8AC3E}">
        <p14:creationId xmlns:p14="http://schemas.microsoft.com/office/powerpoint/2010/main" val="2349891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A" sz="2800" dirty="0" err="1">
                <a:latin typeface="Arial Narrow" pitchFamily="34" charset="0"/>
              </a:rPr>
              <a:t>IaaS</a:t>
            </a:r>
            <a:r>
              <a:rPr lang="fr-CA" sz="2800" dirty="0">
                <a:latin typeface="Arial Narrow" pitchFamily="34" charset="0"/>
              </a:rPr>
              <a:t>(Infrastructure-as-a- Service)：</a:t>
            </a:r>
            <a:r>
              <a:rPr lang="zh-CN" altLang="fr-FR" sz="2800" dirty="0">
                <a:latin typeface="Arial Narrow" pitchFamily="34" charset="0"/>
              </a:rPr>
              <a:t>基础设施即服务</a:t>
            </a:r>
            <a:endParaRPr lang="fr-CA" sz="2800" dirty="0">
              <a:latin typeface="Arial Narrow" pitchFamily="3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018" y="1447800"/>
            <a:ext cx="731021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433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A" sz="2800" dirty="0" err="1">
                <a:latin typeface="Arial Narrow" pitchFamily="34" charset="0"/>
              </a:rPr>
              <a:t>IaaS</a:t>
            </a:r>
            <a:r>
              <a:rPr lang="fr-CA" sz="2800" dirty="0">
                <a:latin typeface="Arial Narrow" pitchFamily="34" charset="0"/>
              </a:rPr>
              <a:t>(Infrastructure-as-a- Service)：</a:t>
            </a:r>
            <a:r>
              <a:rPr lang="zh-CN" altLang="fr-FR" sz="2800" dirty="0">
                <a:latin typeface="Arial Narrow" pitchFamily="34" charset="0"/>
              </a:rPr>
              <a:t>基础设施即服务</a:t>
            </a:r>
            <a:endParaRPr lang="fr-CA" sz="2800" dirty="0">
              <a:latin typeface="Arial Narrow"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010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963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A" sz="2800" dirty="0" err="1">
                <a:latin typeface="Arial Narrow" pitchFamily="34" charset="0"/>
              </a:rPr>
              <a:t>IaaS</a:t>
            </a:r>
            <a:r>
              <a:rPr lang="fr-CA" sz="2800" dirty="0">
                <a:latin typeface="Arial Narrow" pitchFamily="34" charset="0"/>
              </a:rPr>
              <a:t>(Infrastructure-as-a- Service)：</a:t>
            </a:r>
            <a:r>
              <a:rPr lang="zh-CN" altLang="fr-FR" sz="2800" dirty="0">
                <a:latin typeface="Arial Narrow" pitchFamily="34" charset="0"/>
              </a:rPr>
              <a:t>基础设施即服务</a:t>
            </a:r>
            <a:endParaRPr lang="fr-CA" sz="2800" dirty="0">
              <a:latin typeface="Arial Narrow" pitchFamily="34" charset="0"/>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706629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016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CA" dirty="0" err="1">
                <a:latin typeface="Arial Narrow" pitchFamily="34" charset="0"/>
              </a:rPr>
              <a:t>PaaS</a:t>
            </a:r>
            <a:r>
              <a:rPr lang="fr-CA" dirty="0">
                <a:latin typeface="Arial Narrow" pitchFamily="34" charset="0"/>
              </a:rPr>
              <a:t>(Platform-as-a- Service)：</a:t>
            </a:r>
            <a:r>
              <a:rPr lang="zh-CN" altLang="fr-FR" dirty="0">
                <a:latin typeface="Arial Narrow" pitchFamily="34" charset="0"/>
              </a:rPr>
              <a:t>平台即服务</a:t>
            </a:r>
            <a:endParaRPr lang="fr-CA"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733800"/>
            <a:ext cx="4616855" cy="277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1524000"/>
            <a:ext cx="8001000" cy="923330"/>
          </a:xfrm>
          <a:prstGeom prst="rect">
            <a:avLst/>
          </a:prstGeom>
        </p:spPr>
        <p:txBody>
          <a:bodyPr wrap="square">
            <a:spAutoFit/>
          </a:bodyPr>
          <a:lstStyle/>
          <a:p>
            <a:r>
              <a:rPr lang="zh-CN" altLang="fr-FR" b="1" dirty="0">
                <a:latin typeface="Arial Narrow" pitchFamily="34" charset="0"/>
              </a:rPr>
              <a:t>平台即服务</a:t>
            </a:r>
            <a:r>
              <a:rPr lang="fr-FR" altLang="zh-CN" dirty="0">
                <a:latin typeface="Arial Narrow" pitchFamily="34" charset="0"/>
              </a:rPr>
              <a:t>(</a:t>
            </a:r>
            <a:r>
              <a:rPr lang="fr-FR" altLang="zh-CN" dirty="0" err="1">
                <a:latin typeface="Arial Narrow" pitchFamily="34" charset="0"/>
              </a:rPr>
              <a:t>PaaS</a:t>
            </a:r>
            <a:r>
              <a:rPr lang="fr-FR" altLang="zh-CN" dirty="0">
                <a:latin typeface="Arial Narrow" pitchFamily="34" charset="0"/>
              </a:rPr>
              <a:t>) </a:t>
            </a:r>
            <a:r>
              <a:rPr lang="zh-CN" altLang="fr-FR" dirty="0">
                <a:latin typeface="Arial Narrow" pitchFamily="34" charset="0"/>
              </a:rPr>
              <a:t>是一种基于云的环境，您可以在此环境中开发、测试、运行并管理您的应用程序。 这种方式可为您提供您所需的开发环境，免去了购买、构建或管理底层基础架构的复杂性。</a:t>
            </a:r>
            <a:endParaRPr lang="fr-CA" dirty="0">
              <a:latin typeface="Arial Narrow" pitchFamily="34"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0"/>
            <a:ext cx="27241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6267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435044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01291"/>
            <a:ext cx="43719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401291"/>
            <a:ext cx="3526728" cy="231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322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A" sz="2800" dirty="0" err="1" smtClean="0">
                <a:latin typeface="Arial Narrow" pitchFamily="34" charset="0"/>
              </a:rPr>
              <a:t>SaaS</a:t>
            </a:r>
            <a:r>
              <a:rPr lang="fr-CA" sz="2800" dirty="0" smtClean="0">
                <a:latin typeface="Arial Narrow" pitchFamily="34" charset="0"/>
              </a:rPr>
              <a:t>(Software-as-a-Service)</a:t>
            </a:r>
            <a:endParaRPr lang="fr-CA"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352800"/>
            <a:ext cx="45686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1371600"/>
            <a:ext cx="7696200" cy="923330"/>
          </a:xfrm>
          <a:prstGeom prst="rect">
            <a:avLst/>
          </a:prstGeom>
        </p:spPr>
        <p:txBody>
          <a:bodyPr wrap="square">
            <a:spAutoFit/>
          </a:bodyPr>
          <a:lstStyle/>
          <a:p>
            <a:r>
              <a:rPr lang="fr-CA" dirty="0" err="1">
                <a:latin typeface="Arial Narrow" pitchFamily="34" charset="0"/>
              </a:rPr>
              <a:t>SaaS</a:t>
            </a:r>
            <a:r>
              <a:rPr lang="fr-CA" dirty="0">
                <a:latin typeface="Arial Narrow" pitchFamily="34" charset="0"/>
              </a:rPr>
              <a:t>(Software-as-a- Service)：</a:t>
            </a:r>
            <a:r>
              <a:rPr lang="zh-CN" altLang="fr-FR" dirty="0">
                <a:latin typeface="Arial Narrow" pitchFamily="34" charset="0"/>
              </a:rPr>
              <a:t>软件即服务。它是一种通过</a:t>
            </a:r>
            <a:r>
              <a:rPr lang="fr-CA" dirty="0">
                <a:latin typeface="Arial Narrow" pitchFamily="34" charset="0"/>
              </a:rPr>
              <a:t>Internet</a:t>
            </a:r>
            <a:r>
              <a:rPr lang="zh-CN" altLang="fr-FR" dirty="0">
                <a:latin typeface="Arial Narrow" pitchFamily="34" charset="0"/>
              </a:rPr>
              <a:t>提供软件的模式，用户无需购买软件，而是向提供商租用基于</a:t>
            </a:r>
            <a:r>
              <a:rPr lang="fr-CA" dirty="0">
                <a:latin typeface="Arial Narrow" pitchFamily="34" charset="0"/>
              </a:rPr>
              <a:t>Web</a:t>
            </a:r>
            <a:r>
              <a:rPr lang="zh-CN" altLang="fr-FR" dirty="0">
                <a:latin typeface="Arial Narrow" pitchFamily="34" charset="0"/>
              </a:rPr>
              <a:t>的软件，来管理企业经营活动</a:t>
            </a:r>
            <a:endParaRPr lang="fr-CA" dirty="0"/>
          </a:p>
        </p:txBody>
      </p:sp>
    </p:spTree>
    <p:extLst>
      <p:ext uri="{BB962C8B-B14F-4D97-AF65-F5344CB8AC3E}">
        <p14:creationId xmlns:p14="http://schemas.microsoft.com/office/powerpoint/2010/main" val="3251434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407535"/>
            <a:ext cx="29051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81000"/>
            <a:ext cx="30861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31435"/>
            <a:ext cx="24574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191000"/>
            <a:ext cx="4886325" cy="223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017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100" dirty="0">
                <a:latin typeface="Arial Narrow" pitchFamily="34" charset="0"/>
                <a:ea typeface="SimSun" pitchFamily="2" charset="-122"/>
              </a:rPr>
              <a:t>Cloud Deployment Models </a:t>
            </a:r>
            <a:r>
              <a:rPr lang="zh-CN" altLang="fr-FR" sz="3100" dirty="0">
                <a:latin typeface="Arial Narrow" pitchFamily="34" charset="0"/>
                <a:ea typeface="SimSun" pitchFamily="2" charset="-122"/>
              </a:rPr>
              <a:t>（云计算的部署模式）</a:t>
            </a:r>
            <a:r>
              <a:rPr lang="fr-CA" dirty="0">
                <a:latin typeface="Arial Narrow" pitchFamily="34" charset="0"/>
                <a:ea typeface="SimSun" pitchFamily="2" charset="-122"/>
              </a:rPr>
              <a:t/>
            </a:r>
            <a:br>
              <a:rPr lang="fr-CA" dirty="0">
                <a:latin typeface="Arial Narrow" pitchFamily="34" charset="0"/>
                <a:ea typeface="SimSun" pitchFamily="2" charset="-122"/>
              </a:rPr>
            </a:br>
            <a:endParaRPr lang="fr-CA" dirty="0"/>
          </a:p>
        </p:txBody>
      </p:sp>
      <p:sp>
        <p:nvSpPr>
          <p:cNvPr id="3" name="Content Placeholder 2"/>
          <p:cNvSpPr>
            <a:spLocks noGrp="1"/>
          </p:cNvSpPr>
          <p:nvPr>
            <p:ph idx="1"/>
          </p:nvPr>
        </p:nvSpPr>
        <p:spPr/>
        <p:txBody>
          <a:bodyPr/>
          <a:lstStyle/>
          <a:p>
            <a:pPr marL="0" indent="0">
              <a:buNone/>
            </a:pPr>
            <a:r>
              <a:rPr lang="en-CA" dirty="0" smtClean="0"/>
              <a:t>Public Cloud (</a:t>
            </a:r>
            <a:r>
              <a:rPr lang="zh-CN" altLang="fr-FR" dirty="0" smtClean="0"/>
              <a:t>公有云</a:t>
            </a:r>
            <a:r>
              <a:rPr lang="en-CA" dirty="0" smtClean="0"/>
              <a:t>)</a:t>
            </a:r>
          </a:p>
          <a:p>
            <a:pPr marL="0" indent="0">
              <a:buNone/>
            </a:pPr>
            <a:r>
              <a:rPr lang="en-CA" dirty="0" smtClean="0"/>
              <a:t>Private Cloud (</a:t>
            </a:r>
            <a:r>
              <a:rPr lang="zh-CN" altLang="fr-FR" dirty="0" smtClean="0"/>
              <a:t>私有云</a:t>
            </a:r>
            <a:r>
              <a:rPr lang="en-CA" dirty="0" smtClean="0"/>
              <a:t>)</a:t>
            </a:r>
          </a:p>
          <a:p>
            <a:pPr marL="0" indent="0">
              <a:buNone/>
            </a:pPr>
            <a:r>
              <a:rPr lang="en-CA" dirty="0" smtClean="0"/>
              <a:t>Community Cloud (</a:t>
            </a:r>
            <a:r>
              <a:rPr lang="zh-CN" altLang="fr-FR" dirty="0" smtClean="0"/>
              <a:t>社群云</a:t>
            </a:r>
            <a:r>
              <a:rPr lang="en-CA" dirty="0" smtClean="0"/>
              <a:t>)</a:t>
            </a:r>
          </a:p>
          <a:p>
            <a:pPr marL="0" indent="0">
              <a:buNone/>
            </a:pPr>
            <a:r>
              <a:rPr lang="en-CA" dirty="0" smtClean="0"/>
              <a:t>Hybrid Cloud (</a:t>
            </a:r>
            <a:r>
              <a:rPr lang="zh-CN" altLang="fr-FR" dirty="0" smtClean="0"/>
              <a:t>混合云</a:t>
            </a:r>
            <a:r>
              <a:rPr lang="en-CA" dirty="0" smtClean="0"/>
              <a:t>)</a:t>
            </a:r>
            <a:endParaRPr lang="fr-CA" dirty="0"/>
          </a:p>
        </p:txBody>
      </p:sp>
    </p:spTree>
    <p:extLst>
      <p:ext uri="{BB962C8B-B14F-4D97-AF65-F5344CB8AC3E}">
        <p14:creationId xmlns:p14="http://schemas.microsoft.com/office/powerpoint/2010/main" val="4041505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Public Cloud (</a:t>
            </a:r>
            <a:r>
              <a:rPr lang="zh-CN" altLang="fr-FR" dirty="0"/>
              <a:t>公有云</a:t>
            </a:r>
            <a:r>
              <a:rPr lang="en-CA" dirty="0"/>
              <a:t>)</a:t>
            </a:r>
            <a:br>
              <a:rPr lang="en-CA" dirty="0"/>
            </a:br>
            <a:endParaRPr lang="fr-CA" dirty="0"/>
          </a:p>
        </p:txBody>
      </p:sp>
      <p:sp>
        <p:nvSpPr>
          <p:cNvPr id="3" name="Content Placeholder 2"/>
          <p:cNvSpPr>
            <a:spLocks noGrp="1"/>
          </p:cNvSpPr>
          <p:nvPr>
            <p:ph idx="1"/>
          </p:nvPr>
        </p:nvSpPr>
        <p:spPr/>
        <p:txBody>
          <a:bodyPr/>
          <a:lstStyle/>
          <a:p>
            <a:r>
              <a:rPr lang="zh-CN" altLang="fr-FR" sz="2800" dirty="0">
                <a:latin typeface="Arial Narrow" pitchFamily="34" charset="0"/>
              </a:rPr>
              <a:t>建</a:t>
            </a:r>
            <a:r>
              <a:rPr lang="zh-CN" altLang="fr-FR" sz="2800" dirty="0" smtClean="0">
                <a:latin typeface="Arial Narrow" pitchFamily="34" charset="0"/>
              </a:rPr>
              <a:t>构于网络上并提供给公众免费或付费的软硬件服务</a:t>
            </a:r>
            <a:endParaRPr lang="en-CA" altLang="zh-CN" sz="2800" dirty="0" smtClean="0">
              <a:latin typeface="Arial Narrow" pitchFamily="34" charset="0"/>
            </a:endParaRPr>
          </a:p>
          <a:p>
            <a:r>
              <a:rPr lang="en-CA" altLang="zh-CN" sz="2800" dirty="0" smtClean="0">
                <a:latin typeface="Arial Narrow" pitchFamily="34" charset="0"/>
              </a:rPr>
              <a:t>office365</a:t>
            </a:r>
            <a:r>
              <a:rPr lang="zh-CN" altLang="fr-FR" sz="2800" dirty="0" smtClean="0">
                <a:latin typeface="Arial Narrow" pitchFamily="34" charset="0"/>
              </a:rPr>
              <a:t>，</a:t>
            </a:r>
            <a:r>
              <a:rPr lang="en-CA" altLang="zh-CN" sz="2800" dirty="0">
                <a:latin typeface="Arial Narrow" pitchFamily="34" charset="0"/>
              </a:rPr>
              <a:t>G</a:t>
            </a:r>
            <a:r>
              <a:rPr lang="en-CA" altLang="zh-CN" sz="2800" dirty="0" smtClean="0">
                <a:latin typeface="Arial Narrow" pitchFamily="34" charset="0"/>
              </a:rPr>
              <a:t>mail, </a:t>
            </a:r>
            <a:r>
              <a:rPr lang="en-CA" altLang="zh-CN" sz="2800" dirty="0" err="1" smtClean="0">
                <a:latin typeface="Arial Narrow" pitchFamily="34" charset="0"/>
              </a:rPr>
              <a:t>Dropbox</a:t>
            </a:r>
            <a:endParaRPr lang="en-CA" altLang="zh-CN" sz="2800" dirty="0" smtClean="0">
              <a:latin typeface="Arial Narrow" pitchFamily="34" charset="0"/>
            </a:endParaRPr>
          </a:p>
          <a:p>
            <a:pPr marL="0" indent="0">
              <a:buNone/>
            </a:pPr>
            <a:endParaRPr lang="fr-CA"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35927"/>
            <a:ext cx="29051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76600"/>
            <a:ext cx="30861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5047384"/>
            <a:ext cx="36861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485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Private Cloud (</a:t>
            </a:r>
            <a:r>
              <a:rPr lang="zh-CN" altLang="fr-FR" dirty="0"/>
              <a:t>私有云</a:t>
            </a:r>
            <a:r>
              <a:rPr lang="en-CA" dirty="0"/>
              <a:t>)</a:t>
            </a:r>
            <a:br>
              <a:rPr lang="en-CA" dirty="0"/>
            </a:br>
            <a:endParaRPr lang="fr-CA" dirty="0"/>
          </a:p>
        </p:txBody>
      </p:sp>
      <p:sp>
        <p:nvSpPr>
          <p:cNvPr id="3" name="Content Placeholder 2"/>
          <p:cNvSpPr>
            <a:spLocks noGrp="1"/>
          </p:cNvSpPr>
          <p:nvPr>
            <p:ph idx="1"/>
          </p:nvPr>
        </p:nvSpPr>
        <p:spPr>
          <a:xfrm>
            <a:off x="381000" y="1143000"/>
            <a:ext cx="8305800" cy="4983163"/>
          </a:xfrm>
        </p:spPr>
        <p:txBody>
          <a:bodyPr>
            <a:normAutofit/>
          </a:bodyPr>
          <a:lstStyle/>
          <a:p>
            <a:r>
              <a:rPr lang="zh-CN" altLang="fr-FR" sz="2800" dirty="0">
                <a:latin typeface="Arial Narrow" pitchFamily="34" charset="0"/>
              </a:rPr>
              <a:t>又称</a:t>
            </a:r>
            <a:r>
              <a:rPr lang="zh-CN" altLang="fr-FR" sz="2800" dirty="0" smtClean="0">
                <a:latin typeface="Arial Narrow" pitchFamily="34" charset="0"/>
              </a:rPr>
              <a:t>为内部云（</a:t>
            </a:r>
            <a:r>
              <a:rPr lang="en-CA" altLang="zh-CN" sz="2800" dirty="0" smtClean="0">
                <a:latin typeface="Arial Narrow" pitchFamily="34" charset="0"/>
              </a:rPr>
              <a:t>Internal Cloud</a:t>
            </a:r>
            <a:r>
              <a:rPr lang="zh-CN" altLang="fr-FR" sz="2800" dirty="0" smtClean="0">
                <a:latin typeface="Arial Narrow" pitchFamily="34" charset="0"/>
              </a:rPr>
              <a:t>）</a:t>
            </a:r>
            <a:endParaRPr lang="en-CA" altLang="zh-CN" sz="2800" dirty="0" smtClean="0">
              <a:latin typeface="Arial Narrow" pitchFamily="34" charset="0"/>
            </a:endParaRPr>
          </a:p>
          <a:p>
            <a:r>
              <a:rPr lang="zh-CN" altLang="fr-FR" sz="2800" dirty="0" smtClean="0">
                <a:latin typeface="Arial Narrow" pitchFamily="34" charset="0"/>
              </a:rPr>
              <a:t>将云端基础设施与软件硬件资源建立在防火墙之内，已提供企业机构内各部门单位共享资源</a:t>
            </a:r>
            <a:endParaRPr lang="fr-FR" altLang="zh-CN" sz="2800" dirty="0" smtClean="0">
              <a:latin typeface="Arial Narrow" pitchFamily="34" charset="0"/>
            </a:endParaRPr>
          </a:p>
          <a:p>
            <a:r>
              <a:rPr lang="zh-CN" altLang="fr-FR" sz="2800" dirty="0">
                <a:latin typeface="Arial Narrow" pitchFamily="34" charset="0"/>
              </a:rPr>
              <a:t>通</a:t>
            </a:r>
            <a:r>
              <a:rPr lang="zh-CN" altLang="fr-FR" sz="2800" dirty="0" smtClean="0">
                <a:latin typeface="Arial Narrow" pitchFamily="34" charset="0"/>
              </a:rPr>
              <a:t>常利用云端运算原则来构建企业机构的资料中心，只限企业员工合作伙伴存取</a:t>
            </a:r>
            <a:endParaRPr lang="fr-FR" altLang="zh-CN" sz="2800" dirty="0" smtClean="0">
              <a:latin typeface="Arial Narrow"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570668"/>
            <a:ext cx="3600450" cy="215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Arial Narrow" pitchFamily="34" charset="0"/>
              </a:rPr>
              <a:t>Table of Content</a:t>
            </a:r>
            <a:endParaRPr lang="fr-CA" dirty="0">
              <a:latin typeface="Arial Narrow" pitchFamily="34" charset="0"/>
            </a:endParaRPr>
          </a:p>
        </p:txBody>
      </p:sp>
      <p:sp>
        <p:nvSpPr>
          <p:cNvPr id="3" name="Content Placeholder 2"/>
          <p:cNvSpPr>
            <a:spLocks noGrp="1"/>
          </p:cNvSpPr>
          <p:nvPr>
            <p:ph idx="1"/>
          </p:nvPr>
        </p:nvSpPr>
        <p:spPr/>
        <p:txBody>
          <a:bodyPr>
            <a:normAutofit/>
          </a:bodyPr>
          <a:lstStyle/>
          <a:p>
            <a:r>
              <a:rPr lang="en-CA" sz="2800" dirty="0">
                <a:latin typeface="Arial Narrow" pitchFamily="34" charset="0"/>
                <a:ea typeface="SimSun" pitchFamily="2" charset="-122"/>
              </a:rPr>
              <a:t>1</a:t>
            </a:r>
            <a:r>
              <a:rPr lang="en-CA" sz="2800" dirty="0" smtClean="0">
                <a:latin typeface="Arial Narrow" pitchFamily="34" charset="0"/>
                <a:ea typeface="SimSun" pitchFamily="2" charset="-122"/>
              </a:rPr>
              <a:t>. History of cloud computing? </a:t>
            </a:r>
            <a:r>
              <a:rPr lang="zh-CN" altLang="fr-FR" sz="2800" dirty="0" smtClean="0">
                <a:latin typeface="Arial Narrow" pitchFamily="34" charset="0"/>
                <a:ea typeface="SimSun" pitchFamily="2" charset="-122"/>
              </a:rPr>
              <a:t>（云计算的历史和演变）</a:t>
            </a:r>
            <a:endParaRPr lang="en-CA" altLang="zh-CN" sz="2800" dirty="0" smtClean="0">
              <a:latin typeface="Arial Narrow" pitchFamily="34" charset="0"/>
              <a:ea typeface="SimSun" pitchFamily="2" charset="-122"/>
            </a:endParaRPr>
          </a:p>
          <a:p>
            <a:r>
              <a:rPr lang="en-CA" sz="2800" dirty="0" smtClean="0">
                <a:latin typeface="Arial Narrow" pitchFamily="34" charset="0"/>
                <a:ea typeface="SimSun" pitchFamily="2" charset="-122"/>
              </a:rPr>
              <a:t>2. </a:t>
            </a:r>
            <a:r>
              <a:rPr lang="en-CA" sz="2800" dirty="0">
                <a:latin typeface="Arial Narrow" pitchFamily="34" charset="0"/>
                <a:ea typeface="SimSun" pitchFamily="2" charset="-122"/>
              </a:rPr>
              <a:t>What is cloud computing? (</a:t>
            </a:r>
            <a:r>
              <a:rPr lang="zh-CN" altLang="fr-FR" sz="2800" dirty="0">
                <a:latin typeface="Arial Narrow" pitchFamily="34" charset="0"/>
                <a:ea typeface="SimSun" pitchFamily="2" charset="-122"/>
              </a:rPr>
              <a:t>什么是云计算</a:t>
            </a:r>
            <a:r>
              <a:rPr lang="en-CA" sz="2800" dirty="0" smtClean="0">
                <a:latin typeface="Arial Narrow" pitchFamily="34" charset="0"/>
                <a:ea typeface="SimSun" pitchFamily="2" charset="-122"/>
              </a:rPr>
              <a:t>)</a:t>
            </a:r>
            <a:endParaRPr lang="fr-CA" sz="2800" dirty="0" smtClean="0">
              <a:latin typeface="Arial Narrow" pitchFamily="34" charset="0"/>
              <a:ea typeface="SimSun" pitchFamily="2" charset="-122"/>
            </a:endParaRPr>
          </a:p>
          <a:p>
            <a:r>
              <a:rPr lang="en-CA" sz="2800" dirty="0" smtClean="0">
                <a:latin typeface="Arial Narrow" pitchFamily="34" charset="0"/>
                <a:ea typeface="SimSun" pitchFamily="2" charset="-122"/>
              </a:rPr>
              <a:t>3</a:t>
            </a:r>
            <a:r>
              <a:rPr lang="en-CA" sz="2800" dirty="0">
                <a:latin typeface="Arial Narrow" pitchFamily="34" charset="0"/>
                <a:ea typeface="SimSun" pitchFamily="2" charset="-122"/>
              </a:rPr>
              <a:t>. Cloud Service Delivery Models </a:t>
            </a:r>
            <a:r>
              <a:rPr lang="zh-CN" altLang="fr-FR" sz="2800" dirty="0">
                <a:latin typeface="Arial Narrow" pitchFamily="34" charset="0"/>
                <a:ea typeface="SimSun" pitchFamily="2" charset="-122"/>
              </a:rPr>
              <a:t>（云计算的服务模式）</a:t>
            </a:r>
            <a:endParaRPr lang="fr-CA" sz="2800" dirty="0">
              <a:latin typeface="Arial Narrow" pitchFamily="34" charset="0"/>
              <a:ea typeface="SimSun" pitchFamily="2" charset="-122"/>
            </a:endParaRPr>
          </a:p>
          <a:p>
            <a:r>
              <a:rPr lang="en-CA" sz="2800" dirty="0">
                <a:latin typeface="Arial Narrow" pitchFamily="34" charset="0"/>
                <a:ea typeface="SimSun" pitchFamily="2" charset="-122"/>
              </a:rPr>
              <a:t>4. Cloud Deployment Models </a:t>
            </a:r>
            <a:r>
              <a:rPr lang="zh-CN" altLang="fr-FR" sz="2800" dirty="0">
                <a:latin typeface="Arial Narrow" pitchFamily="34" charset="0"/>
                <a:ea typeface="SimSun" pitchFamily="2" charset="-122"/>
              </a:rPr>
              <a:t>（云计算的部署模式）</a:t>
            </a:r>
            <a:endParaRPr lang="fr-CA" sz="2800" dirty="0">
              <a:latin typeface="Arial Narrow" pitchFamily="34" charset="0"/>
              <a:ea typeface="SimSun" pitchFamily="2" charset="-122"/>
            </a:endParaRPr>
          </a:p>
          <a:p>
            <a:r>
              <a:rPr lang="en-CA" sz="2800" dirty="0">
                <a:latin typeface="Arial Narrow" pitchFamily="34" charset="0"/>
                <a:ea typeface="SimSun" pitchFamily="2" charset="-122"/>
              </a:rPr>
              <a:t>5. Cloud computing biggest challenges (Security Privacy) </a:t>
            </a:r>
            <a:r>
              <a:rPr lang="zh-CN" altLang="fr-FR" sz="2800" dirty="0">
                <a:latin typeface="Arial Narrow" pitchFamily="34" charset="0"/>
                <a:ea typeface="SimSun" pitchFamily="2" charset="-122"/>
              </a:rPr>
              <a:t>（云计算最大的挑战）</a:t>
            </a:r>
            <a:endParaRPr lang="fr-CA" sz="2800" dirty="0">
              <a:latin typeface="Arial Narrow" pitchFamily="34" charset="0"/>
              <a:ea typeface="SimSun" pitchFamily="2" charset="-122"/>
            </a:endParaRPr>
          </a:p>
          <a:p>
            <a:r>
              <a:rPr lang="en-CA" sz="2800" dirty="0">
                <a:latin typeface="Arial Narrow" pitchFamily="34" charset="0"/>
                <a:ea typeface="SimSun" pitchFamily="2" charset="-122"/>
              </a:rPr>
              <a:t>6. Future Trends </a:t>
            </a:r>
            <a:r>
              <a:rPr lang="zh-CN" altLang="fr-FR" sz="2800" dirty="0">
                <a:latin typeface="Arial Narrow" pitchFamily="34" charset="0"/>
                <a:ea typeface="SimSun" pitchFamily="2" charset="-122"/>
              </a:rPr>
              <a:t>（未来趋势</a:t>
            </a:r>
            <a:r>
              <a:rPr lang="zh-CN" altLang="fr-FR" sz="2800" dirty="0" smtClean="0">
                <a:latin typeface="Arial Narrow" pitchFamily="34" charset="0"/>
                <a:ea typeface="SimSun" pitchFamily="2" charset="-122"/>
              </a:rPr>
              <a:t>）</a:t>
            </a:r>
            <a:endParaRPr lang="fr-CA" sz="2800" dirty="0">
              <a:latin typeface="Arial Narrow" pitchFamily="34" charset="0"/>
              <a:ea typeface="SimSun" pitchFamily="2" charset="-122"/>
            </a:endParaRPr>
          </a:p>
        </p:txBody>
      </p:sp>
    </p:spTree>
    <p:extLst>
      <p:ext uri="{BB962C8B-B14F-4D97-AF65-F5344CB8AC3E}">
        <p14:creationId xmlns:p14="http://schemas.microsoft.com/office/powerpoint/2010/main" val="355670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Community Cloud </a:t>
            </a:r>
            <a:r>
              <a:rPr lang="en-CA" dirty="0" smtClean="0"/>
              <a:t>(</a:t>
            </a:r>
            <a:r>
              <a:rPr lang="zh-CN" altLang="fr-FR" dirty="0"/>
              <a:t>社区</a:t>
            </a:r>
            <a:r>
              <a:rPr lang="zh-CN" altLang="fr-FR" dirty="0" smtClean="0"/>
              <a:t>云</a:t>
            </a:r>
            <a:r>
              <a:rPr lang="en-CA" dirty="0"/>
              <a:t>)</a:t>
            </a:r>
            <a:br>
              <a:rPr lang="en-CA" dirty="0"/>
            </a:br>
            <a:endParaRPr lang="fr-CA" dirty="0"/>
          </a:p>
        </p:txBody>
      </p:sp>
      <p:sp>
        <p:nvSpPr>
          <p:cNvPr id="3" name="Content Placeholder 2"/>
          <p:cNvSpPr>
            <a:spLocks noGrp="1"/>
          </p:cNvSpPr>
          <p:nvPr>
            <p:ph idx="1"/>
          </p:nvPr>
        </p:nvSpPr>
        <p:spPr/>
        <p:txBody>
          <a:bodyPr>
            <a:normAutofit/>
          </a:bodyPr>
          <a:lstStyle/>
          <a:p>
            <a:r>
              <a:rPr lang="zh-CN" altLang="fr-FR" sz="2800" dirty="0" smtClean="0">
                <a:latin typeface="Arial Narrow" pitchFamily="34" charset="0"/>
              </a:rPr>
              <a:t>社区云是指由多个组织共享资源池，较适合拥有特定目而需共享资源的数个机构，例如共享研究资料需求的学研单位合资可建置社区云</a:t>
            </a:r>
            <a:endParaRPr lang="fr-CA" sz="2800" dirty="0">
              <a:latin typeface="Arial Narrow"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971800"/>
            <a:ext cx="5186363" cy="354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686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latin typeface="Arial Narrow" pitchFamily="34" charset="0"/>
              </a:rPr>
              <a:t>Hybrid Cloud (</a:t>
            </a:r>
            <a:r>
              <a:rPr lang="zh-CN" altLang="fr-FR" sz="2800" dirty="0">
                <a:latin typeface="Arial Narrow" pitchFamily="34" charset="0"/>
              </a:rPr>
              <a:t>混合云</a:t>
            </a:r>
            <a:r>
              <a:rPr lang="en-CA" sz="2800" dirty="0">
                <a:latin typeface="Arial Narrow" pitchFamily="34" charset="0"/>
              </a:rPr>
              <a:t>)</a:t>
            </a:r>
            <a:r>
              <a:rPr lang="fr-CA" sz="2800" dirty="0">
                <a:latin typeface="Arial Narrow" pitchFamily="34" charset="0"/>
              </a:rPr>
              <a:t/>
            </a:r>
            <a:br>
              <a:rPr lang="fr-CA" sz="2800" dirty="0">
                <a:latin typeface="Arial Narrow" pitchFamily="34" charset="0"/>
              </a:rPr>
            </a:br>
            <a:endParaRPr lang="fr-CA" sz="2800" dirty="0">
              <a:latin typeface="Arial Narrow" pitchFamily="34" charset="0"/>
            </a:endParaRPr>
          </a:p>
        </p:txBody>
      </p:sp>
      <p:sp>
        <p:nvSpPr>
          <p:cNvPr id="3" name="Content Placeholder 2"/>
          <p:cNvSpPr>
            <a:spLocks noGrp="1"/>
          </p:cNvSpPr>
          <p:nvPr>
            <p:ph idx="1"/>
          </p:nvPr>
        </p:nvSpPr>
        <p:spPr/>
        <p:txBody>
          <a:bodyPr>
            <a:normAutofit/>
          </a:bodyPr>
          <a:lstStyle/>
          <a:p>
            <a:r>
              <a:rPr lang="zh-CN" altLang="fr-FR" sz="2800" dirty="0"/>
              <a:t>混合云融合了公有云和私有云，是近年来云计算的主要模式和发展方向</a:t>
            </a:r>
            <a:r>
              <a:rPr lang="zh-CN" altLang="fr-FR" sz="2800" dirty="0" smtClean="0"/>
              <a:t>。</a:t>
            </a:r>
            <a:endParaRPr lang="fr-CA" sz="2800" dirty="0">
              <a:latin typeface="Arial Narrow"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0674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4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Google Data Center</a:t>
            </a:r>
            <a:endParaRPr lang="fr-CA" dirty="0"/>
          </a:p>
        </p:txBody>
      </p:sp>
      <p:sp>
        <p:nvSpPr>
          <p:cNvPr id="3" name="Content Placeholder 2"/>
          <p:cNvSpPr>
            <a:spLocks noGrp="1"/>
          </p:cNvSpPr>
          <p:nvPr>
            <p:ph idx="1"/>
          </p:nvPr>
        </p:nvSpPr>
        <p:spPr/>
        <p:txBody>
          <a:bodyPr/>
          <a:lstStyle/>
          <a:p>
            <a:r>
              <a:rPr lang="fr-CA" dirty="0">
                <a:hlinkClick r:id="rId2"/>
              </a:rPr>
              <a:t>https://</a:t>
            </a:r>
            <a:r>
              <a:rPr lang="fr-CA" dirty="0" smtClean="0">
                <a:hlinkClick r:id="rId2"/>
              </a:rPr>
              <a:t>www.youtube.com/watch?v=XZmGGAbHqa0&amp;t=225s</a:t>
            </a:r>
            <a:r>
              <a:rPr lang="fr-CA" dirty="0" smtClean="0"/>
              <a:t> </a:t>
            </a:r>
            <a:endParaRPr lang="fr-CA" dirty="0"/>
          </a:p>
        </p:txBody>
      </p:sp>
    </p:spTree>
    <p:extLst>
      <p:ext uri="{BB962C8B-B14F-4D97-AF65-F5344CB8AC3E}">
        <p14:creationId xmlns:p14="http://schemas.microsoft.com/office/powerpoint/2010/main" val="35164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SimSun" pitchFamily="2" charset="-122"/>
                <a:ea typeface="SimSun" pitchFamily="2" charset="-122"/>
              </a:rPr>
              <a:t>What is cloud computing?</a:t>
            </a:r>
            <a:endParaRPr lang="fr-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0" y="3505200"/>
            <a:ext cx="3649751" cy="2743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73382"/>
            <a:ext cx="2879148" cy="2895600"/>
          </a:xfrm>
          <a:prstGeom prst="rect">
            <a:avLst/>
          </a:prstGeom>
        </p:spPr>
      </p:pic>
    </p:spTree>
    <p:extLst>
      <p:ext uri="{BB962C8B-B14F-4D97-AF65-F5344CB8AC3E}">
        <p14:creationId xmlns:p14="http://schemas.microsoft.com/office/powerpoint/2010/main" val="3142785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smtClean="0">
                <a:latin typeface="Arial Narrow" pitchFamily="34" charset="0"/>
              </a:rPr>
              <a:t>History of cloud computing</a:t>
            </a:r>
            <a:endParaRPr lang="fr-CA" sz="2800" dirty="0">
              <a:latin typeface="Arial Narrow" pitchFamily="34" charset="0"/>
            </a:endParaRPr>
          </a:p>
        </p:txBody>
      </p:sp>
      <p:sp>
        <p:nvSpPr>
          <p:cNvPr id="3" name="Content Placeholder 2"/>
          <p:cNvSpPr>
            <a:spLocks noGrp="1"/>
          </p:cNvSpPr>
          <p:nvPr>
            <p:ph idx="1"/>
          </p:nvPr>
        </p:nvSpPr>
        <p:spPr/>
        <p:txBody>
          <a:bodyPr>
            <a:normAutofit/>
          </a:bodyPr>
          <a:lstStyle/>
          <a:p>
            <a:pPr marL="0" indent="0">
              <a:buNone/>
            </a:pPr>
            <a:r>
              <a:rPr lang="en-CA" sz="2800" dirty="0">
                <a:latin typeface="Arial Narrow" pitchFamily="34" charset="0"/>
                <a:ea typeface="SimSun" pitchFamily="2" charset="-122"/>
              </a:rPr>
              <a:t>One of the first questions asked with the introduction of a new technology is</a:t>
            </a:r>
            <a:r>
              <a:rPr lang="en-CA" sz="2800" dirty="0" smtClean="0">
                <a:latin typeface="Arial Narrow" pitchFamily="34" charset="0"/>
                <a:ea typeface="SimSun" pitchFamily="2" charset="-122"/>
              </a:rPr>
              <a:t>:</a:t>
            </a:r>
          </a:p>
          <a:p>
            <a:pPr marL="0" indent="0">
              <a:buNone/>
            </a:pPr>
            <a:r>
              <a:rPr lang="en-CA" sz="2800" dirty="0" smtClean="0">
                <a:latin typeface="Arial Narrow" pitchFamily="34" charset="0"/>
                <a:ea typeface="SimSun" pitchFamily="2" charset="-122"/>
              </a:rPr>
              <a:t> </a:t>
            </a:r>
            <a:r>
              <a:rPr lang="en-CA" sz="2800" dirty="0">
                <a:latin typeface="Arial Narrow" pitchFamily="34" charset="0"/>
                <a:ea typeface="SimSun" pitchFamily="2" charset="-122"/>
              </a:rPr>
              <a:t>“When was it invented?” </a:t>
            </a:r>
            <a:endParaRPr lang="en-CA" sz="2800" dirty="0" smtClean="0">
              <a:latin typeface="Arial Narrow" pitchFamily="34" charset="0"/>
              <a:ea typeface="SimSun" pitchFamily="2" charset="-122"/>
            </a:endParaRPr>
          </a:p>
          <a:p>
            <a:pPr marL="0" indent="0">
              <a:buNone/>
            </a:pPr>
            <a:r>
              <a:rPr lang="en-CA" sz="2800" dirty="0" smtClean="0">
                <a:latin typeface="Arial Narrow" pitchFamily="34" charset="0"/>
                <a:ea typeface="SimSun" pitchFamily="2" charset="-122"/>
              </a:rPr>
              <a:t>Other </a:t>
            </a:r>
            <a:r>
              <a:rPr lang="en-CA" sz="2800" dirty="0">
                <a:latin typeface="Arial Narrow" pitchFamily="34" charset="0"/>
                <a:ea typeface="SimSun" pitchFamily="2" charset="-122"/>
              </a:rPr>
              <a:t>questions like </a:t>
            </a:r>
            <a:endParaRPr lang="en-CA" sz="2800" dirty="0" smtClean="0">
              <a:latin typeface="Arial Narrow" pitchFamily="34" charset="0"/>
              <a:ea typeface="SimSun" pitchFamily="2" charset="-122"/>
            </a:endParaRPr>
          </a:p>
          <a:p>
            <a:pPr marL="0" indent="0">
              <a:buNone/>
            </a:pPr>
            <a:r>
              <a:rPr lang="en-CA" sz="2800" dirty="0" smtClean="0">
                <a:latin typeface="Arial Narrow" pitchFamily="34" charset="0"/>
                <a:ea typeface="SimSun" pitchFamily="2" charset="-122"/>
              </a:rPr>
              <a:t>“</a:t>
            </a:r>
            <a:r>
              <a:rPr lang="en-CA" sz="2800" dirty="0">
                <a:latin typeface="Arial Narrow" pitchFamily="34" charset="0"/>
                <a:ea typeface="SimSun" pitchFamily="2" charset="-122"/>
              </a:rPr>
              <a:t>When was it first mentioned?” </a:t>
            </a:r>
            <a:endParaRPr lang="en-CA" sz="2800" dirty="0" smtClean="0">
              <a:latin typeface="Arial Narrow" pitchFamily="34" charset="0"/>
              <a:ea typeface="SimSun" pitchFamily="2" charset="-122"/>
            </a:endParaRPr>
          </a:p>
          <a:p>
            <a:pPr marL="0" indent="0">
              <a:buNone/>
            </a:pPr>
            <a:r>
              <a:rPr lang="en-CA" sz="2800" dirty="0" smtClean="0">
                <a:latin typeface="Arial Narrow" pitchFamily="34" charset="0"/>
                <a:ea typeface="SimSun" pitchFamily="2" charset="-122"/>
              </a:rPr>
              <a:t>and </a:t>
            </a:r>
          </a:p>
          <a:p>
            <a:pPr marL="0" indent="0">
              <a:buNone/>
            </a:pPr>
            <a:r>
              <a:rPr lang="en-CA" sz="2800" dirty="0" smtClean="0">
                <a:latin typeface="Arial Narrow" pitchFamily="34" charset="0"/>
                <a:ea typeface="SimSun" pitchFamily="2" charset="-122"/>
              </a:rPr>
              <a:t>“</a:t>
            </a:r>
            <a:r>
              <a:rPr lang="en-CA" sz="2800" dirty="0">
                <a:latin typeface="Arial Narrow" pitchFamily="34" charset="0"/>
                <a:ea typeface="SimSun" pitchFamily="2" charset="-122"/>
              </a:rPr>
              <a:t>What are the prospects for its future?” are also common</a:t>
            </a:r>
            <a:r>
              <a:rPr lang="en-CA" sz="2800" dirty="0" smtClean="0">
                <a:latin typeface="Arial Narrow" pitchFamily="34" charset="0"/>
                <a:ea typeface="SimSun" pitchFamily="2" charset="-122"/>
              </a:rPr>
              <a:t>.</a:t>
            </a:r>
            <a:endParaRPr lang="en-CA" sz="2800" dirty="0">
              <a:latin typeface="Arial Narrow" pitchFamily="34" charset="0"/>
              <a:ea typeface="SimSun" pitchFamily="2" charset="-122"/>
            </a:endParaRPr>
          </a:p>
        </p:txBody>
      </p:sp>
    </p:spTree>
    <p:extLst>
      <p:ext uri="{BB962C8B-B14F-4D97-AF65-F5344CB8AC3E}">
        <p14:creationId xmlns:p14="http://schemas.microsoft.com/office/powerpoint/2010/main" val="2351952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latin typeface="Arial Narrow" pitchFamily="34" charset="0"/>
                <a:ea typeface="SimSun" pitchFamily="2" charset="-122"/>
              </a:rPr>
              <a:t>History of cloud computing</a:t>
            </a:r>
            <a:endParaRPr lang="fr-CA" sz="2800" dirty="0">
              <a:latin typeface="Arial Narrow" pitchFamily="34" charset="0"/>
              <a:ea typeface="SimSun" pitchFamily="2" charset="-122"/>
            </a:endParaRPr>
          </a:p>
        </p:txBody>
      </p:sp>
      <p:sp>
        <p:nvSpPr>
          <p:cNvPr id="3" name="Content Placeholder 2"/>
          <p:cNvSpPr>
            <a:spLocks noGrp="1"/>
          </p:cNvSpPr>
          <p:nvPr>
            <p:ph idx="1"/>
          </p:nvPr>
        </p:nvSpPr>
        <p:spPr>
          <a:xfrm>
            <a:off x="381000" y="1219200"/>
            <a:ext cx="8610600" cy="5486400"/>
          </a:xfrm>
        </p:spPr>
        <p:txBody>
          <a:bodyPr>
            <a:normAutofit/>
          </a:bodyPr>
          <a:lstStyle/>
          <a:p>
            <a:pPr marL="0" indent="0">
              <a:buNone/>
            </a:pPr>
            <a:r>
              <a:rPr lang="en-US" sz="2800" dirty="0">
                <a:latin typeface="Arial Narrow" pitchFamily="34" charset="0"/>
                <a:ea typeface="SimSun" pitchFamily="2" charset="-122"/>
              </a:rPr>
              <a:t>1950s – IBM introduce mainframe </a:t>
            </a:r>
            <a:r>
              <a:rPr lang="en-US" sz="2800" dirty="0" smtClean="0">
                <a:latin typeface="Arial Narrow" pitchFamily="34" charset="0"/>
                <a:ea typeface="SimSun" pitchFamily="2" charset="-122"/>
              </a:rPr>
              <a:t>(</a:t>
            </a:r>
            <a:r>
              <a:rPr lang="zh-CN" altLang="fr-FR" sz="2800" dirty="0">
                <a:latin typeface="Arial Narrow" pitchFamily="34" charset="0"/>
              </a:rPr>
              <a:t>大型商业服</a:t>
            </a:r>
            <a:r>
              <a:rPr lang="zh-CN" altLang="fr-FR" sz="2800" dirty="0" smtClean="0">
                <a:latin typeface="Arial Narrow" pitchFamily="34" charset="0"/>
              </a:rPr>
              <a:t>务</a:t>
            </a:r>
            <a:r>
              <a:rPr lang="en-US" sz="2800" dirty="0" smtClean="0">
                <a:latin typeface="Arial Narrow" pitchFamily="34" charset="0"/>
                <a:ea typeface="SimSun" pitchFamily="2" charset="-122"/>
              </a:rPr>
              <a:t>) computing </a:t>
            </a:r>
            <a:r>
              <a:rPr lang="en-US" sz="2800" dirty="0">
                <a:latin typeface="Arial Narrow" pitchFamily="34" charset="0"/>
                <a:ea typeface="SimSun" pitchFamily="2" charset="-122"/>
              </a:rPr>
              <a:t>which is used to process various applications, including bulk data processing, process control, industry and consumer statistics, enterprise resource planning, and financial transaction processing</a:t>
            </a:r>
            <a:r>
              <a:rPr lang="en-US" sz="2800" dirty="0" smtClean="0">
                <a:latin typeface="Arial Narrow" pitchFamily="34" charset="0"/>
                <a:ea typeface="SimSun" pitchFamily="2" charset="-122"/>
              </a:rPr>
              <a:t>.</a:t>
            </a:r>
            <a:endParaRPr lang="fr-CA" sz="2800" dirty="0">
              <a:latin typeface="Arial Narrow" pitchFamily="34" charset="0"/>
              <a:ea typeface="SimSun"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581400"/>
            <a:ext cx="4219575" cy="1962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581400"/>
            <a:ext cx="3403600" cy="2784764"/>
          </a:xfrm>
          <a:prstGeom prst="rect">
            <a:avLst/>
          </a:prstGeom>
        </p:spPr>
      </p:pic>
    </p:spTree>
    <p:extLst>
      <p:ext uri="{BB962C8B-B14F-4D97-AF65-F5344CB8AC3E}">
        <p14:creationId xmlns:p14="http://schemas.microsoft.com/office/powerpoint/2010/main" val="1955878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latin typeface="Arial Narrow" pitchFamily="34" charset="0"/>
                <a:ea typeface="SimSun" pitchFamily="2" charset="-122"/>
              </a:rPr>
              <a:t>History of cloud computing</a:t>
            </a:r>
            <a:endParaRPr lang="fr-CA" sz="2800" dirty="0">
              <a:latin typeface="Arial Narrow"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latin typeface="Arial Narrow" pitchFamily="34" charset="0"/>
                <a:ea typeface="SimSun" pitchFamily="2" charset="-122"/>
              </a:rPr>
              <a:t>1970 </a:t>
            </a:r>
            <a:r>
              <a:rPr lang="en-US" sz="2800" dirty="0">
                <a:latin typeface="Arial Narrow" pitchFamily="34" charset="0"/>
                <a:ea typeface="SimSun" pitchFamily="2" charset="-122"/>
              </a:rPr>
              <a:t>- The concept of virtual machines (VMs</a:t>
            </a:r>
            <a:r>
              <a:rPr lang="en-US" sz="2800" dirty="0" smtClean="0">
                <a:latin typeface="Arial Narrow" pitchFamily="34" charset="0"/>
                <a:ea typeface="SimSun" pitchFamily="2" charset="-122"/>
              </a:rPr>
              <a:t>) (</a:t>
            </a:r>
            <a:r>
              <a:rPr lang="zh-CN" altLang="fr-FR" sz="2800" dirty="0" smtClean="0">
                <a:latin typeface="Arial Narrow" pitchFamily="34" charset="0"/>
                <a:ea typeface="SimSun" pitchFamily="2" charset="-122"/>
              </a:rPr>
              <a:t>虚拟机</a:t>
            </a:r>
            <a:r>
              <a:rPr lang="en-US" sz="2800" dirty="0" smtClean="0">
                <a:latin typeface="Arial Narrow" pitchFamily="34" charset="0"/>
                <a:ea typeface="SimSun" pitchFamily="2" charset="-122"/>
              </a:rPr>
              <a:t>) </a:t>
            </a:r>
            <a:r>
              <a:rPr lang="en-US" sz="2800" dirty="0">
                <a:latin typeface="Arial Narrow" pitchFamily="34" charset="0"/>
                <a:ea typeface="SimSun" pitchFamily="2" charset="-122"/>
              </a:rPr>
              <a:t>was </a:t>
            </a:r>
            <a:r>
              <a:rPr lang="en-US" sz="2800" dirty="0" smtClean="0">
                <a:latin typeface="Arial Narrow" pitchFamily="34" charset="0"/>
                <a:ea typeface="SimSun" pitchFamily="2" charset="-122"/>
              </a:rPr>
              <a:t>created.</a:t>
            </a:r>
            <a:r>
              <a:rPr lang="en-CA" sz="2800" dirty="0">
                <a:latin typeface="Arial Narrow" pitchFamily="34" charset="0"/>
                <a:ea typeface="SimSun" pitchFamily="2" charset="-122"/>
              </a:rPr>
              <a:t> The VM operating system took the 1950s’ shared access mainframe to the next level, permitting multiple distinct computing environments to reside on one physical environment.</a:t>
            </a:r>
            <a:endParaRPr lang="fr-CA" sz="2800" dirty="0">
              <a:latin typeface="Arial Narrow" pitchFamily="34" charset="0"/>
              <a:ea typeface="SimSun" pitchFamily="2" charset="-122"/>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428999"/>
            <a:ext cx="5618372" cy="2819401"/>
          </a:xfrm>
          <a:prstGeom prst="rect">
            <a:avLst/>
          </a:prstGeom>
        </p:spPr>
      </p:pic>
    </p:spTree>
    <p:extLst>
      <p:ext uri="{BB962C8B-B14F-4D97-AF65-F5344CB8AC3E}">
        <p14:creationId xmlns:p14="http://schemas.microsoft.com/office/powerpoint/2010/main" val="708783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latin typeface="Arial Narrow" pitchFamily="34" charset="0"/>
                <a:ea typeface="SimSun" pitchFamily="2" charset="-122"/>
              </a:rPr>
              <a:t>History of cloud computing</a:t>
            </a:r>
            <a:endParaRPr lang="fr-CA" sz="2800" dirty="0">
              <a:latin typeface="Arial Narrow" pitchFamily="34" charset="0"/>
            </a:endParaRPr>
          </a:p>
        </p:txBody>
      </p:sp>
      <p:sp>
        <p:nvSpPr>
          <p:cNvPr id="3" name="Content Placeholder 2"/>
          <p:cNvSpPr>
            <a:spLocks noGrp="1"/>
          </p:cNvSpPr>
          <p:nvPr>
            <p:ph idx="1"/>
          </p:nvPr>
        </p:nvSpPr>
        <p:spPr>
          <a:xfrm>
            <a:off x="457200" y="1600200"/>
            <a:ext cx="8382000" cy="4994102"/>
          </a:xfrm>
        </p:spPr>
        <p:txBody>
          <a:bodyPr>
            <a:normAutofit/>
          </a:bodyPr>
          <a:lstStyle/>
          <a:p>
            <a:pPr marL="0" indent="0">
              <a:buNone/>
            </a:pPr>
            <a:r>
              <a:rPr lang="en-CA" sz="2800" dirty="0">
                <a:latin typeface="Arial Narrow" pitchFamily="34" charset="0"/>
                <a:ea typeface="SimSun" pitchFamily="2" charset="-122"/>
              </a:rPr>
              <a:t>In the 1990s, telecommunications companies started offering </a:t>
            </a:r>
            <a:r>
              <a:rPr lang="en-CA" sz="2800" b="1" dirty="0">
                <a:latin typeface="Arial Narrow" pitchFamily="34" charset="0"/>
                <a:ea typeface="SimSun" pitchFamily="2" charset="-122"/>
              </a:rPr>
              <a:t>virtualized private </a:t>
            </a:r>
            <a:r>
              <a:rPr lang="en-CA" sz="2800" b="1" dirty="0" smtClean="0">
                <a:latin typeface="Arial Narrow" pitchFamily="34" charset="0"/>
                <a:ea typeface="SimSun" pitchFamily="2" charset="-122"/>
              </a:rPr>
              <a:t>network (</a:t>
            </a:r>
            <a:r>
              <a:rPr lang="zh-CN" altLang="fr-FR" sz="2800" b="1" dirty="0" smtClean="0">
                <a:latin typeface="Arial Narrow" pitchFamily="34" charset="0"/>
                <a:ea typeface="SimSun" pitchFamily="2" charset="-122"/>
              </a:rPr>
              <a:t>虚拟网络</a:t>
            </a:r>
            <a:r>
              <a:rPr lang="en-CA" sz="2800" b="1" dirty="0" smtClean="0">
                <a:latin typeface="Arial Narrow" pitchFamily="34" charset="0"/>
                <a:ea typeface="SimSun" pitchFamily="2" charset="-122"/>
              </a:rPr>
              <a:t>)</a:t>
            </a:r>
            <a:r>
              <a:rPr lang="en-CA" sz="2800" dirty="0" smtClean="0">
                <a:latin typeface="Arial Narrow" pitchFamily="34" charset="0"/>
                <a:ea typeface="SimSun" pitchFamily="2" charset="-122"/>
              </a:rPr>
              <a:t> </a:t>
            </a:r>
            <a:r>
              <a:rPr lang="en-CA" sz="2800" dirty="0">
                <a:latin typeface="Arial Narrow" pitchFamily="34" charset="0"/>
                <a:ea typeface="SimSun" pitchFamily="2" charset="-122"/>
              </a:rPr>
              <a:t>connections</a:t>
            </a:r>
            <a:r>
              <a:rPr lang="en-CA" sz="2800" dirty="0" smtClean="0">
                <a:latin typeface="Arial Narrow" pitchFamily="34" charset="0"/>
                <a:ea typeface="SimSun" pitchFamily="2" charset="-122"/>
              </a:rPr>
              <a:t>.</a:t>
            </a:r>
            <a:r>
              <a:rPr lang="en-CA" sz="2800" dirty="0">
                <a:latin typeface="Arial Narrow" pitchFamily="34" charset="0"/>
                <a:ea typeface="SimSun" pitchFamily="2" charset="-122"/>
              </a:rPr>
              <a:t>  Instead of building out physical infrastructure to allow for more users to have their own connections, telecommunications companies were now able to provide users with shared access to the same physical infrastructure.</a:t>
            </a:r>
            <a:endParaRPr lang="fr-CA" sz="2800" dirty="0">
              <a:latin typeface="Arial Narrow" pitchFamily="34" charset="0"/>
              <a:ea typeface="SimSun"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581400"/>
            <a:ext cx="4267200" cy="3012902"/>
          </a:xfrm>
          <a:prstGeom prst="rect">
            <a:avLst/>
          </a:prstGeom>
        </p:spPr>
      </p:pic>
    </p:spTree>
    <p:extLst>
      <p:ext uri="{BB962C8B-B14F-4D97-AF65-F5344CB8AC3E}">
        <p14:creationId xmlns:p14="http://schemas.microsoft.com/office/powerpoint/2010/main" val="426141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6089</TotalTime>
  <Words>1489</Words>
  <Application>Microsoft Office PowerPoint</Application>
  <PresentationFormat>On-screen Show (4:3)</PresentationFormat>
  <Paragraphs>96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貝加圈圈|大讲堂</vt:lpstr>
      <vt:lpstr>What is Cloud Computing</vt:lpstr>
      <vt:lpstr>About me</vt:lpstr>
      <vt:lpstr>Table of Content</vt:lpstr>
      <vt:lpstr>What is cloud computing?</vt:lpstr>
      <vt:lpstr>History of cloud computing</vt:lpstr>
      <vt:lpstr>History of cloud computing</vt:lpstr>
      <vt:lpstr>History of cloud computing</vt:lpstr>
      <vt:lpstr>History of cloud computing</vt:lpstr>
      <vt:lpstr>History of cloud computing</vt:lpstr>
      <vt:lpstr>History of cloud computing</vt:lpstr>
      <vt:lpstr>History of cloud computing</vt:lpstr>
      <vt:lpstr>The definition of Cloud Computing</vt:lpstr>
      <vt:lpstr>History of cloud computing</vt:lpstr>
      <vt:lpstr>PowerPoint Presentation</vt:lpstr>
      <vt:lpstr>Five characteristics of cloud computing</vt:lpstr>
      <vt:lpstr>On-demand self-service （按需服务） </vt:lpstr>
      <vt:lpstr>On-demand self-service （按需服务） </vt:lpstr>
      <vt:lpstr>Broad network access （范接接入） </vt:lpstr>
      <vt:lpstr>Resource pooling （资源池化） </vt:lpstr>
      <vt:lpstr>Resource pooling （资源池化） </vt:lpstr>
      <vt:lpstr>Rapid elasticity （弹性服务） </vt:lpstr>
      <vt:lpstr>Measured service (可测量服务) </vt:lpstr>
      <vt:lpstr>Cloud Service Delivery Models （云计算的服务模式） </vt:lpstr>
      <vt:lpstr>Cloud Service Delivery Models （云计算的服务模式） </vt:lpstr>
      <vt:lpstr>IaaS(Infrastructure-as-a- Service)：基础设施即服务</vt:lpstr>
      <vt:lpstr>IaaS(Infrastructure-as-a- Service)：基础设施即服务</vt:lpstr>
      <vt:lpstr>IaaS(Infrastructure-as-a- Service)：基础设施即服务</vt:lpstr>
      <vt:lpstr>IaaS(Infrastructure-as-a- Service)：基础设施即服务</vt:lpstr>
      <vt:lpstr>IaaS(Infrastructure-as-a- Service)：基础设施即服务</vt:lpstr>
      <vt:lpstr>IaaS(Infrastructure-as-a- Service)：基础设施即服务</vt:lpstr>
      <vt:lpstr>IaaS(Infrastructure-as-a- Service)：基础设施即服务</vt:lpstr>
      <vt:lpstr>PaaS(Platform-as-a- Service)：平台即服务</vt:lpstr>
      <vt:lpstr>PowerPoint Presentation</vt:lpstr>
      <vt:lpstr>SaaS(Software-as-a-Service)</vt:lpstr>
      <vt:lpstr>PowerPoint Presentation</vt:lpstr>
      <vt:lpstr>Cloud Deployment Models （云计算的部署模式） </vt:lpstr>
      <vt:lpstr>Public Cloud (公有云) </vt:lpstr>
      <vt:lpstr>Private Cloud (私有云) </vt:lpstr>
      <vt:lpstr>Community Cloud (社区云) </vt:lpstr>
      <vt:lpstr>Hybrid Cloud (混合云) </vt:lpstr>
      <vt:lpstr>Google Data Center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Jack</dc:creator>
  <cp:lastModifiedBy>Zhang, Jack</cp:lastModifiedBy>
  <cp:revision>174</cp:revision>
  <dcterms:created xsi:type="dcterms:W3CDTF">2006-08-16T00:00:00Z</dcterms:created>
  <dcterms:modified xsi:type="dcterms:W3CDTF">2019-07-05T19:58:02Z</dcterms:modified>
</cp:coreProperties>
</file>