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84" r:id="rId12"/>
  </p:sldIdLst>
  <p:sldSz cx="9144000" cy="5143500" type="screen16x9"/>
  <p:notesSz cx="6858000" cy="9144000"/>
  <p:embeddedFontLst>
    <p:embeddedFont>
      <p:font typeface="IBM Plex Serif" charset="0"/>
      <p:regular r:id="rId14"/>
      <p:bold r:id="rId15"/>
      <p:italic r:id="rId16"/>
      <p:boldItalic r:id="rId17"/>
    </p:embeddedFont>
    <p:embeddedFont>
      <p:font typeface="IBM Plex Sans Light" charset="0"/>
      <p:regular r:id="rId18"/>
      <p:bold r:id="rId19"/>
      <p:italic r:id="rId20"/>
      <p:boldItalic r:id="rId21"/>
    </p:embeddedFont>
    <p:embeddedFont>
      <p:font typeface="Montserra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00B02C5-6EB7-4ED2-B8E0-B187A1CAA3B6}">
  <a:tblStyle styleId="{E00B02C5-6EB7-4ED2-B8E0-B187A1CAA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4" y="-2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roughs_of_New_York_C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eta.nyc/dataset/0ff93d2d-90ba-457c-9f7e-39e47bf2ac5f/resource/35dd04fb-81b3-479b-a074-a27a37888ce7/download/d085e2f8d0b54d4590b1e7d1f35594c1pediacitiesnycneighborhoods.geojson" TargetMode="External"/><Relationship Id="rId5" Type="http://schemas.openxmlformats.org/officeDocument/2006/relationships/hyperlink" Target="https://www.worldatlas.com/articles/manhattan-neighborhoods-by-population.html" TargetMode="External"/><Relationship Id="rId4" Type="http://schemas.openxmlformats.org/officeDocument/2006/relationships/hyperlink" Target="https://cf-courses-data.s3.us.cloud-object-storage.appdomain.cloud/IBMDeveloperSkillsNetwork-DS0701EN-SkillsNetwork/labs/newyork_data.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467544" y="843558"/>
            <a:ext cx="4752528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3200" dirty="0" smtClean="0"/>
              <a:t>Finding Optimal Location </a:t>
            </a:r>
            <a:r>
              <a:rPr lang="en-US" altLang="zh-CN" sz="3200" dirty="0" smtClean="0"/>
              <a:t>for a </a:t>
            </a:r>
            <a:r>
              <a:rPr lang="en-US" altLang="zh-CN" sz="3200" dirty="0" smtClean="0"/>
              <a:t>New Mexican </a:t>
            </a:r>
            <a:r>
              <a:rPr lang="en-US" altLang="zh-CN" sz="3200" dirty="0" smtClean="0"/>
              <a:t>Restaurant in </a:t>
            </a:r>
            <a:r>
              <a:rPr lang="en-US" altLang="zh-CN" sz="3200" dirty="0" smtClean="0"/>
              <a:t>New </a:t>
            </a:r>
            <a:r>
              <a:rPr lang="en-US" altLang="zh-CN" sz="3200" dirty="0" smtClean="0"/>
              <a:t>York City</a:t>
            </a:r>
            <a:endParaRPr lang="zh-CN" altLang="zh-CN" sz="3200" dirty="0"/>
          </a:p>
        </p:txBody>
      </p:sp>
      <p:sp>
        <p:nvSpPr>
          <p:cNvPr id="3" name="Google Shape;193;p14"/>
          <p:cNvSpPr txBox="1">
            <a:spLocks/>
          </p:cNvSpPr>
          <p:nvPr/>
        </p:nvSpPr>
        <p:spPr>
          <a:xfrm>
            <a:off x="5580112" y="3435846"/>
            <a:ext cx="2664296" cy="1152128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IBM Plex Serif"/>
                <a:ea typeface="IBM Plex Serif"/>
                <a:cs typeface="IBM Plex Serif"/>
                <a:sym typeface="IBM Plex Serif"/>
              </a:rPr>
              <a:t>Xin</a:t>
            </a: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IBM Plex Serif"/>
                <a:ea typeface="IBM Plex Serif"/>
                <a:cs typeface="IBM Plex Serif"/>
                <a:sym typeface="IBM Plex Serif"/>
              </a:rPr>
              <a:t> Zhang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tabLst/>
              <a:defRPr/>
            </a:pPr>
            <a:r>
              <a:rPr lang="en-US" altLang="zh-CN" sz="1800" dirty="0" smtClean="0">
                <a:solidFill>
                  <a:schemeClr val="tx2">
                    <a:lumMod val="10000"/>
                  </a:schemeClr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12-4-2020</a:t>
            </a:r>
            <a:endParaRPr kumimoji="0" lang="zh-CN" altLang="zh-CN" sz="18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83264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&amp; Future Directions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563638"/>
            <a:ext cx="5195500" cy="3075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r>
              <a:rPr lang="en-US" altLang="zh-CN" sz="1600" b="1" dirty="0" smtClean="0"/>
              <a:t>Built </a:t>
            </a:r>
            <a:r>
              <a:rPr lang="en-US" altLang="zh-CN" sz="1600" b="1" dirty="0" smtClean="0"/>
              <a:t>a method to evaluate the potential capacity for consumption in each neighborhood</a:t>
            </a:r>
            <a:r>
              <a:rPr lang="en-US" altLang="zh-CN" sz="1600" b="1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endParaRPr lang="en-US" altLang="zh-CN" sz="1600" b="1" dirty="0" smtClean="0"/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r>
              <a:rPr lang="en-US" altLang="zh-CN" sz="1600" b="1" dirty="0" smtClean="0"/>
              <a:t>Created </a:t>
            </a:r>
            <a:r>
              <a:rPr lang="en-US" altLang="zh-CN" sz="1600" b="1" dirty="0" err="1" smtClean="0"/>
              <a:t>Choropleth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map to visualize the restaurant density of each neighborhood</a:t>
            </a:r>
            <a:r>
              <a:rPr lang="en-US" altLang="zh-CN" sz="1600" b="1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endParaRPr lang="en-US" altLang="zh-CN" sz="1600" b="1" dirty="0" smtClean="0"/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r>
              <a:rPr lang="en-US" altLang="zh-CN" sz="1600" b="1" dirty="0" smtClean="0"/>
              <a:t>Provided </a:t>
            </a:r>
            <a:r>
              <a:rPr lang="en-US" altLang="zh-CN" sz="1600" b="1" dirty="0" smtClean="0"/>
              <a:t>5 optimal locations as candidates for restaurant owner and stakeholders to make the final decision</a:t>
            </a:r>
            <a:r>
              <a:rPr lang="en-US" altLang="zh-CN" sz="1600" b="1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endParaRPr lang="en-US" sz="1600" b="1" dirty="0" smtClean="0"/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r>
              <a:rPr lang="en-US" sz="1600" b="1" dirty="0" smtClean="0"/>
              <a:t>Future directions: gather </a:t>
            </a:r>
            <a:r>
              <a:rPr lang="en-US" altLang="zh-CN" sz="1600" b="1" dirty="0" smtClean="0"/>
              <a:t>comprehensive data </a:t>
            </a:r>
            <a:r>
              <a:rPr lang="en-US" altLang="zh-CN" sz="1600" b="1" dirty="0" smtClean="0"/>
              <a:t>and include more conditions in the project.</a:t>
            </a: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2"/>
          <p:cNvSpPr txBox="1"/>
          <p:nvPr/>
        </p:nvSpPr>
        <p:spPr>
          <a:xfrm>
            <a:off x="1547664" y="2211710"/>
            <a:ext cx="6058188" cy="72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656974"/>
            <a:ext cx="5195500" cy="28589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 smtClean="0"/>
              <a:t>This project is to find an optimal location to open a Mexican restaurant in New York City. </a:t>
            </a:r>
            <a:endParaRPr lang="en-US" altLang="zh-CN" sz="16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16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Several </a:t>
            </a:r>
            <a:r>
              <a:rPr lang="en-US" altLang="zh-CN" sz="1600" dirty="0" smtClean="0"/>
              <a:t>factors should be </a:t>
            </a:r>
            <a:r>
              <a:rPr lang="en-US" altLang="zh-CN" sz="1600" dirty="0" smtClean="0"/>
              <a:t>considered in this project:</a:t>
            </a:r>
          </a:p>
          <a:p>
            <a:pPr marL="342900" indent="-342900">
              <a:buClr>
                <a:schemeClr val="dk1"/>
              </a:buClr>
              <a:buSzPts val="1100"/>
              <a:buAutoNum type="arabicParenR"/>
            </a:pPr>
            <a:r>
              <a:rPr lang="en-US" altLang="zh-CN" sz="1600" b="1" dirty="0" smtClean="0"/>
              <a:t>the </a:t>
            </a:r>
            <a:r>
              <a:rPr lang="en-US" altLang="zh-CN" sz="1600" b="1" dirty="0" smtClean="0"/>
              <a:t>number of the same type restaurants nearby; </a:t>
            </a:r>
            <a:endParaRPr lang="en-US" altLang="zh-CN" sz="1600" b="1" dirty="0" smtClean="0"/>
          </a:p>
          <a:p>
            <a:pPr marL="342900" indent="-342900">
              <a:buClr>
                <a:schemeClr val="dk1"/>
              </a:buClr>
              <a:buSzPts val="1100"/>
              <a:buAutoNum type="arabicParenR"/>
            </a:pPr>
            <a:r>
              <a:rPr lang="en-US" altLang="zh-CN" sz="1600" b="1" dirty="0" smtClean="0"/>
              <a:t>the </a:t>
            </a:r>
            <a:r>
              <a:rPr lang="en-US" altLang="zh-CN" sz="1600" b="1" dirty="0" smtClean="0"/>
              <a:t>population density near the new restaurant. </a:t>
            </a:r>
            <a:endParaRPr lang="zh-CN" altLang="zh-CN" sz="16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656974"/>
            <a:ext cx="5195500" cy="28589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New York City is composed of five boroughs: </a:t>
            </a:r>
            <a:r>
              <a:rPr lang="en-US" altLang="zh-CN" sz="1600" b="1" dirty="0" smtClean="0"/>
              <a:t>The Bronx, Brooklyn, Manhattan, Queens, and Staten Island</a:t>
            </a:r>
            <a:r>
              <a:rPr lang="en-US" altLang="zh-CN" sz="1600" dirty="0" smtClean="0"/>
              <a:t>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16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1600" b="1" dirty="0" smtClean="0"/>
              <a:t>Manhattan is the most densely populated </a:t>
            </a:r>
            <a:r>
              <a:rPr lang="en-US" altLang="zh-CN" sz="1600" dirty="0" smtClean="0"/>
              <a:t>of them. So, this project wil</a:t>
            </a:r>
            <a:r>
              <a:rPr lang="en-US" altLang="zh-CN" sz="1600" dirty="0" smtClean="0"/>
              <a:t>l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focus on Manhattan and </a:t>
            </a:r>
            <a:r>
              <a:rPr lang="en-US" altLang="zh-CN" sz="1600" dirty="0" smtClean="0"/>
              <a:t>find </a:t>
            </a:r>
            <a:r>
              <a:rPr lang="en-US" altLang="zh-CN" sz="1600" dirty="0" smtClean="0"/>
              <a:t>optimal restaurant location in this area</a:t>
            </a:r>
            <a:r>
              <a:rPr lang="en-US" altLang="zh-CN" sz="1600" dirty="0" smtClean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zh-CN" sz="1600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Manhattan contains more than </a:t>
            </a:r>
            <a:r>
              <a:rPr lang="en-US" altLang="zh-CN" sz="1600" b="1" dirty="0" smtClean="0"/>
              <a:t>40 neighborhoods</a:t>
            </a:r>
            <a:r>
              <a:rPr lang="en-US" altLang="zh-CN" sz="1600" dirty="0" smtClean="0"/>
              <a:t>, the population is </a:t>
            </a:r>
            <a:r>
              <a:rPr lang="en-US" altLang="zh-CN" sz="1600" b="1" dirty="0" smtClean="0"/>
              <a:t>1.628 million</a:t>
            </a:r>
            <a:r>
              <a:rPr lang="en-US" altLang="zh-CN" sz="1600" dirty="0" smtClean="0"/>
              <a:t>. There are over 25,000 restaurants and </a:t>
            </a:r>
            <a:r>
              <a:rPr lang="en-US" altLang="zh-CN" sz="1600" dirty="0" smtClean="0"/>
              <a:t>bars, </a:t>
            </a:r>
            <a:r>
              <a:rPr lang="en-US" altLang="zh-CN" sz="1600" dirty="0" smtClean="0"/>
              <a:t>of which </a:t>
            </a:r>
            <a:r>
              <a:rPr lang="en-US" altLang="zh-CN" sz="1600" b="1" dirty="0" smtClean="0"/>
              <a:t>over 500 </a:t>
            </a:r>
            <a:r>
              <a:rPr lang="en-US" altLang="zh-CN" sz="1600" dirty="0" smtClean="0"/>
              <a:t>are Mexican restaurants.</a:t>
            </a:r>
            <a:endParaRPr lang="zh-CN" altLang="zh-CN" sz="16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Acquisition &amp; Cleaning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656974"/>
            <a:ext cx="5195500" cy="28589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zh-CN" sz="1600" b="1" dirty="0" smtClean="0"/>
              <a:t>New York City population density by borough </a:t>
            </a:r>
            <a:r>
              <a:rPr lang="en-US" altLang="zh-CN" sz="1600" b="1" u="sng" dirty="0" smtClean="0">
                <a:hlinkClick r:id="rId3"/>
              </a:rPr>
              <a:t>here</a:t>
            </a:r>
            <a:r>
              <a:rPr lang="en-US" altLang="zh-CN" sz="1600" b="1" dirty="0" smtClean="0"/>
              <a:t>.</a:t>
            </a:r>
            <a:endParaRPr lang="zh-CN" altLang="zh-CN" sz="1600" b="1" dirty="0" smtClean="0"/>
          </a:p>
          <a:p>
            <a:pPr lvl="0"/>
            <a:r>
              <a:rPr lang="en-US" altLang="zh-CN" sz="1600" b="1" dirty="0" smtClean="0"/>
              <a:t>Manhattan neighborhoods </a:t>
            </a:r>
            <a:r>
              <a:rPr lang="en-US" altLang="zh-CN" sz="1600" b="1" u="sng" dirty="0" smtClean="0">
                <a:solidFill>
                  <a:srgbClr val="00B0F0"/>
                </a:solidFill>
                <a:hlinkClick r:id="rId4"/>
              </a:rPr>
              <a:t>here</a:t>
            </a:r>
            <a:r>
              <a:rPr lang="en-US" altLang="zh-CN" sz="1600" b="1" dirty="0" smtClean="0"/>
              <a:t>. </a:t>
            </a:r>
            <a:endParaRPr lang="zh-CN" altLang="zh-CN" sz="1600" b="1" dirty="0" smtClean="0"/>
          </a:p>
          <a:p>
            <a:pPr lvl="0"/>
            <a:r>
              <a:rPr lang="en-US" altLang="zh-CN" sz="1600" b="1" dirty="0" smtClean="0"/>
              <a:t>Mexican restaurants data can be </a:t>
            </a:r>
            <a:r>
              <a:rPr lang="en-US" altLang="zh-CN" sz="1600" b="1" dirty="0" smtClean="0"/>
              <a:t>downloaded through </a:t>
            </a:r>
            <a:r>
              <a:rPr lang="en-US" altLang="zh-CN" sz="1600" b="1" dirty="0" smtClean="0"/>
              <a:t>Foursquare API. </a:t>
            </a:r>
            <a:endParaRPr lang="zh-CN" altLang="zh-CN" sz="1600" b="1" dirty="0" smtClean="0"/>
          </a:p>
          <a:p>
            <a:pPr lvl="0"/>
            <a:r>
              <a:rPr lang="en-US" altLang="zh-CN" sz="1600" b="1" dirty="0" smtClean="0"/>
              <a:t>Manhattan population by neighborhood data </a:t>
            </a:r>
            <a:r>
              <a:rPr lang="en-US" altLang="zh-CN" sz="1600" b="1" u="sng" dirty="0" smtClean="0">
                <a:hlinkClick r:id="rId5"/>
              </a:rPr>
              <a:t>here</a:t>
            </a:r>
            <a:r>
              <a:rPr lang="en-US" altLang="zh-CN" sz="1600" b="1" dirty="0" smtClean="0"/>
              <a:t>.</a:t>
            </a:r>
            <a:endParaRPr lang="zh-CN" altLang="zh-CN" sz="1600" b="1" dirty="0" smtClean="0"/>
          </a:p>
          <a:p>
            <a:pPr lvl="0"/>
            <a:r>
              <a:rPr lang="en-US" altLang="zh-CN" sz="1600" b="1" dirty="0" smtClean="0"/>
              <a:t>New York City </a:t>
            </a:r>
            <a:r>
              <a:rPr lang="en-US" altLang="zh-CN" sz="1600" b="1" dirty="0" err="1" smtClean="0"/>
              <a:t>geojson</a:t>
            </a:r>
            <a:r>
              <a:rPr lang="en-US" altLang="zh-CN" sz="1600" b="1" dirty="0" smtClean="0"/>
              <a:t> file used to generate map can be downloaded </a:t>
            </a:r>
            <a:r>
              <a:rPr lang="en-US" altLang="zh-CN" sz="1600" b="1" u="sng" dirty="0" smtClean="0">
                <a:hlinkClick r:id="rId6"/>
              </a:rPr>
              <a:t>here</a:t>
            </a:r>
            <a:r>
              <a:rPr lang="en-US" altLang="zh-CN" sz="1600" b="1" dirty="0" smtClean="0"/>
              <a:t>.</a:t>
            </a:r>
          </a:p>
          <a:p>
            <a:pPr lvl="0"/>
            <a:r>
              <a:rPr lang="en-US" altLang="zh-CN" sz="1600" b="1" dirty="0" smtClean="0"/>
              <a:t>The cleaned  </a:t>
            </a:r>
            <a:r>
              <a:rPr lang="en-US" altLang="zh-CN" sz="1600" b="1" dirty="0" err="1" smtClean="0"/>
              <a:t>dataframe</a:t>
            </a:r>
            <a:r>
              <a:rPr lang="en-US" altLang="zh-CN" sz="1600" b="1" dirty="0" smtClean="0"/>
              <a:t> contains 5 columns and 43 rows.</a:t>
            </a:r>
            <a:endParaRPr lang="zh-CN" altLang="zh-CN" sz="16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656974"/>
            <a:ext cx="5544616" cy="4107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After merging all the datasets </a:t>
            </a:r>
            <a:r>
              <a:rPr lang="en-US" altLang="zh-CN" sz="1600" dirty="0" smtClean="0"/>
              <a:t>together, I get the following </a:t>
            </a:r>
            <a:r>
              <a:rPr lang="en-US" altLang="zh-CN" sz="1600" dirty="0" err="1" smtClean="0"/>
              <a:t>dataframe</a:t>
            </a:r>
            <a:r>
              <a:rPr lang="en-US" altLang="zh-CN" sz="1600" dirty="0" smtClean="0"/>
              <a:t>.</a:t>
            </a: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784" y="2427734"/>
            <a:ext cx="5832648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491630"/>
            <a:ext cx="5760640" cy="9867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To better analyze the potential capacity for consumption in each neighborhood, </a:t>
            </a:r>
            <a:r>
              <a:rPr lang="en-US" altLang="zh-CN" sz="1600" dirty="0" smtClean="0"/>
              <a:t>I added </a:t>
            </a:r>
            <a:r>
              <a:rPr lang="en-US" altLang="zh-CN" sz="1600" dirty="0" smtClean="0"/>
              <a:t>a column name </a:t>
            </a:r>
            <a:r>
              <a:rPr lang="en-US" altLang="zh-CN" sz="1600" b="1" dirty="0" smtClean="0"/>
              <a:t>“Restaurant Density”</a:t>
            </a:r>
            <a:r>
              <a:rPr lang="en-US" altLang="zh-CN" sz="1600" dirty="0" smtClean="0"/>
              <a:t>, which </a:t>
            </a:r>
            <a:r>
              <a:rPr lang="en-US" altLang="zh-CN" sz="1600" dirty="0" smtClean="0"/>
              <a:t>is calculate </a:t>
            </a:r>
            <a:r>
              <a:rPr lang="en-US" altLang="zh-CN" sz="1600" dirty="0" smtClean="0"/>
              <a:t>by “Number of Restaurants”/“Population”.</a:t>
            </a: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499742"/>
            <a:ext cx="5688632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4155926"/>
            <a:ext cx="5760640" cy="6480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*Lower “</a:t>
            </a:r>
            <a:r>
              <a:rPr lang="en-US" altLang="zh-CN" sz="1400" b="1" dirty="0" smtClean="0"/>
              <a:t>Restaurant Density</a:t>
            </a:r>
            <a:r>
              <a:rPr lang="en-US" altLang="zh-CN" sz="1400" b="1" dirty="0" smtClean="0"/>
              <a:t>” neighborhood means it has more potential to open a new restaurant.</a:t>
            </a:r>
            <a:endParaRPr sz="1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656974"/>
            <a:ext cx="4392488" cy="1778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Use python folium </a:t>
            </a:r>
            <a:r>
              <a:rPr lang="en-US" altLang="zh-CN" sz="1600" b="1" dirty="0" err="1" smtClean="0"/>
              <a:t>Choropleth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map </a:t>
            </a:r>
            <a:r>
              <a:rPr lang="en-US" altLang="zh-CN" sz="1600" dirty="0" smtClean="0"/>
              <a:t>to show the restaurant density of each neighborhood.</a:t>
            </a: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355726"/>
            <a:ext cx="4320480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00;p15"/>
          <p:cNvSpPr txBox="1">
            <a:spLocks noGrp="1"/>
          </p:cNvSpPr>
          <p:nvPr>
            <p:ph type="body" idx="1"/>
          </p:nvPr>
        </p:nvSpPr>
        <p:spPr>
          <a:xfrm>
            <a:off x="7452320" y="2355726"/>
            <a:ext cx="1404664" cy="25202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r>
              <a:rPr lang="en-US" altLang="zh-CN" sz="1400" dirty="0" smtClean="0"/>
              <a:t>Yellow: Higher potential</a:t>
            </a:r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endParaRPr lang="en-US" altLang="zh-CN" sz="1400" dirty="0" smtClean="0"/>
          </a:p>
          <a:p>
            <a:pPr marL="0" lvl="0" indent="0">
              <a:buClr>
                <a:schemeClr val="dk1"/>
              </a:buClr>
              <a:buSzPts val="1100"/>
              <a:buFont typeface="Wingdings" pitchFamily="2" charset="2"/>
              <a:buChar char="l"/>
            </a:pPr>
            <a:r>
              <a:rPr lang="en-US" altLang="zh-CN" sz="1400" dirty="0" smtClean="0"/>
              <a:t>Red: Lower potential</a:t>
            </a:r>
            <a:endParaRPr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1656974"/>
            <a:ext cx="5195500" cy="914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/>
              <a:t>The </a:t>
            </a:r>
            <a:r>
              <a:rPr lang="en-US" altLang="zh-CN" sz="1600" dirty="0" smtClean="0"/>
              <a:t>goal of this project is to provide </a:t>
            </a:r>
            <a:r>
              <a:rPr lang="en-US" altLang="zh-CN" sz="1600" b="1" dirty="0" smtClean="0"/>
              <a:t>5 best </a:t>
            </a:r>
            <a:r>
              <a:rPr lang="en-US" altLang="zh-CN" sz="1600" b="1" dirty="0" smtClean="0"/>
              <a:t>locations </a:t>
            </a:r>
            <a:r>
              <a:rPr lang="en-US" altLang="zh-CN" sz="1600" dirty="0" smtClean="0"/>
              <a:t>to the restaurant owner and stakeholders to make the final decision</a:t>
            </a:r>
            <a:r>
              <a:rPr lang="en-US" altLang="zh-CN" sz="1600" dirty="0" smtClean="0"/>
              <a:t>. The result is shown below.</a:t>
            </a:r>
            <a:endParaRPr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787774"/>
            <a:ext cx="5616624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4380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43808" y="3867894"/>
            <a:ext cx="5195500" cy="9361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400" b="1" dirty="0" smtClean="0"/>
              <a:t>Four </a:t>
            </a:r>
            <a:r>
              <a:rPr lang="en-US" altLang="zh-CN" sz="1400" b="1" dirty="0" smtClean="0"/>
              <a:t>of the </a:t>
            </a:r>
            <a:r>
              <a:rPr lang="en-US" altLang="zh-CN" sz="1400" b="1" dirty="0" smtClean="0"/>
              <a:t>five neighborhoods </a:t>
            </a:r>
            <a:r>
              <a:rPr lang="en-US" altLang="zh-CN" sz="1400" b="1" dirty="0" smtClean="0"/>
              <a:t>are </a:t>
            </a:r>
            <a:r>
              <a:rPr lang="en-US" altLang="zh-CN" sz="1400" b="1" dirty="0" smtClean="0"/>
              <a:t>large, </a:t>
            </a:r>
            <a:r>
              <a:rPr lang="en-US" altLang="zh-CN" sz="1400" b="1" dirty="0" smtClean="0"/>
              <a:t>which </a:t>
            </a:r>
            <a:r>
              <a:rPr lang="en-US" altLang="zh-CN" sz="1400" b="1" dirty="0" smtClean="0"/>
              <a:t>have </a:t>
            </a:r>
            <a:r>
              <a:rPr lang="en-US" altLang="zh-CN" sz="1400" b="1" dirty="0" smtClean="0"/>
              <a:t>more Mexican restaurants and higher population. Only Stuyvesant Town is a small area </a:t>
            </a:r>
            <a:r>
              <a:rPr lang="en-US" altLang="zh-CN" sz="1400" b="1" dirty="0" smtClean="0"/>
              <a:t>and also has </a:t>
            </a:r>
            <a:r>
              <a:rPr lang="en-US" altLang="zh-CN" sz="1400" b="1" dirty="0" smtClean="0"/>
              <a:t>less population. </a:t>
            </a:r>
            <a:endParaRPr sz="14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1275606"/>
            <a:ext cx="4752528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418</Words>
  <Application>Microsoft Office PowerPoint</Application>
  <PresentationFormat>全屏显示(16:9)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IBM Plex Serif</vt:lpstr>
      <vt:lpstr>IBM Plex Sans Light</vt:lpstr>
      <vt:lpstr>Wingdings</vt:lpstr>
      <vt:lpstr>Montserrat</vt:lpstr>
      <vt:lpstr>Exeter template</vt:lpstr>
      <vt:lpstr>Finding Optimal Location for a New Mexican Restaurant in New York City</vt:lpstr>
      <vt:lpstr>Introduction</vt:lpstr>
      <vt:lpstr>Introduction</vt:lpstr>
      <vt:lpstr>Data Acquisition &amp; Cleaning</vt:lpstr>
      <vt:lpstr>Methodology</vt:lpstr>
      <vt:lpstr>Methodology</vt:lpstr>
      <vt:lpstr>Methodology</vt:lpstr>
      <vt:lpstr>Result</vt:lpstr>
      <vt:lpstr>Result</vt:lpstr>
      <vt:lpstr>Conclusion &amp; Future Directions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Location for a New Mexican Restaurant in New York City</dc:title>
  <cp:lastModifiedBy>Administrator</cp:lastModifiedBy>
  <cp:revision>9</cp:revision>
  <dcterms:modified xsi:type="dcterms:W3CDTF">2020-12-05T04:03:02Z</dcterms:modified>
</cp:coreProperties>
</file>