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1624" r:id="rId2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643"/>
  </p:normalViewPr>
  <p:slideViewPr>
    <p:cSldViewPr snapToGrid="0">
      <p:cViewPr>
        <p:scale>
          <a:sx n="107" d="100"/>
          <a:sy n="107" d="100"/>
        </p:scale>
        <p:origin x="262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752FC-59F8-234D-B704-9C5625E4726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A9FCF-7693-CF4C-BE57-C617D752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5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021F6-D6A2-85E0-9DC8-BDD35758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509FAD-B709-DA75-F164-6BEFB6057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5A03FE-9046-A67A-450D-F9D237BF3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F6363-8FAC-9BA3-05A3-1B1E84D29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7DB37-C4A4-0E44-B666-8E8872126E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4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36610-0F27-A341-81CB-07B20C73FD4E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60DF9-51B6-6D48-9EEB-BEE0985F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B13FC-EA0D-8DB7-E728-FD3C0769E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C658E4-39EB-E7B4-85C2-D22638A7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71" t="6550" r="7286" b="5225"/>
          <a:stretch/>
        </p:blipFill>
        <p:spPr>
          <a:xfrm>
            <a:off x="1591876" y="5814852"/>
            <a:ext cx="4340808" cy="509391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2C170D7-F9AC-F3BA-08EF-03E24118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57" t="5266" b="2500"/>
          <a:stretch/>
        </p:blipFill>
        <p:spPr>
          <a:xfrm>
            <a:off x="1401543" y="608935"/>
            <a:ext cx="9509760" cy="52059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C7ECAE-8FAD-992D-B871-A9A4B93F8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947" y="5850082"/>
            <a:ext cx="1892300" cy="4965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E5198E-4095-6F86-2E99-4D07B06494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65" t="7235" r="8038" b="10206"/>
          <a:stretch/>
        </p:blipFill>
        <p:spPr>
          <a:xfrm>
            <a:off x="8197353" y="5850082"/>
            <a:ext cx="2624057" cy="5011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932F6-AF11-58BE-F9EF-912AC74C99D4}"/>
              </a:ext>
            </a:extLst>
          </p:cNvPr>
          <p:cNvSpPr txBox="1"/>
          <p:nvPr/>
        </p:nvSpPr>
        <p:spPr>
          <a:xfrm>
            <a:off x="57352" y="55869"/>
            <a:ext cx="3755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Figure 2. </a:t>
            </a:r>
            <a:r>
              <a:rPr lang="en-US" sz="2400" dirty="0"/>
              <a:t>Study sites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7DC338-BDEE-9F9D-42A3-8669F45C9448}"/>
              </a:ext>
            </a:extLst>
          </p:cNvPr>
          <p:cNvSpPr txBox="1"/>
          <p:nvPr/>
        </p:nvSpPr>
        <p:spPr>
          <a:xfrm>
            <a:off x="8570099" y="6415890"/>
            <a:ext cx="4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LE1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12C74F-6261-D381-47E6-54962A946CC6}"/>
              </a:ext>
            </a:extLst>
          </p:cNvPr>
          <p:cNvSpPr txBox="1"/>
          <p:nvPr/>
        </p:nvSpPr>
        <p:spPr>
          <a:xfrm>
            <a:off x="9002799" y="8575623"/>
            <a:ext cx="4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LE3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F5AC86-27D4-45FD-D62F-15A2735ABA9B}"/>
              </a:ext>
            </a:extLst>
          </p:cNvPr>
          <p:cNvSpPr txBox="1"/>
          <p:nvPr/>
        </p:nvSpPr>
        <p:spPr>
          <a:xfrm>
            <a:off x="8810212" y="6941074"/>
            <a:ext cx="4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LE2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A29392-41AF-6421-FFB3-81C5004F7D7B}"/>
              </a:ext>
            </a:extLst>
          </p:cNvPr>
          <p:cNvSpPr txBox="1"/>
          <p:nvPr/>
        </p:nvSpPr>
        <p:spPr>
          <a:xfrm>
            <a:off x="10424214" y="12515909"/>
            <a:ext cx="50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ES1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B8A84E-AC58-64AA-E0CE-BFA2D017D772}"/>
              </a:ext>
            </a:extLst>
          </p:cNvPr>
          <p:cNvSpPr txBox="1"/>
          <p:nvPr/>
        </p:nvSpPr>
        <p:spPr>
          <a:xfrm rot="2827413">
            <a:off x="9975778" y="7879859"/>
            <a:ext cx="994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Wilmington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4B2BB4-608A-8160-90CA-11ED9161DD6F}"/>
              </a:ext>
            </a:extLst>
          </p:cNvPr>
          <p:cNvSpPr txBox="1"/>
          <p:nvPr/>
        </p:nvSpPr>
        <p:spPr>
          <a:xfrm>
            <a:off x="9508551" y="8124787"/>
            <a:ext cx="614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Eagle Island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539569-7847-5941-37BE-FFD484A227FA}"/>
              </a:ext>
            </a:extLst>
          </p:cNvPr>
          <p:cNvSpPr txBox="1"/>
          <p:nvPr/>
        </p:nvSpPr>
        <p:spPr>
          <a:xfrm>
            <a:off x="3403999" y="762170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AC195E-B539-0B58-A4C5-D90EEA61F8E7}"/>
              </a:ext>
            </a:extLst>
          </p:cNvPr>
          <p:cNvSpPr txBox="1"/>
          <p:nvPr/>
        </p:nvSpPr>
        <p:spPr>
          <a:xfrm>
            <a:off x="1871094" y="838017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9A64D4-832B-DE1D-A2FE-706E776E07C3}"/>
              </a:ext>
            </a:extLst>
          </p:cNvPr>
          <p:cNvSpPr txBox="1"/>
          <p:nvPr/>
        </p:nvSpPr>
        <p:spPr>
          <a:xfrm>
            <a:off x="5363720" y="83801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(c)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BA1E58-6D8C-EE90-5381-22A925891072}"/>
              </a:ext>
            </a:extLst>
          </p:cNvPr>
          <p:cNvSpPr txBox="1"/>
          <p:nvPr/>
        </p:nvSpPr>
        <p:spPr>
          <a:xfrm>
            <a:off x="6200308" y="5784270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(d)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49E9040-96DA-0523-3DE7-C3E8B35D9C2C}"/>
              </a:ext>
            </a:extLst>
          </p:cNvPr>
          <p:cNvSpPr/>
          <p:nvPr/>
        </p:nvSpPr>
        <p:spPr>
          <a:xfrm>
            <a:off x="6618444" y="6196502"/>
            <a:ext cx="979852" cy="16498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2D5F50-EDC0-B969-B07D-D0413A8EEC42}"/>
              </a:ext>
            </a:extLst>
          </p:cNvPr>
          <p:cNvSpPr txBox="1"/>
          <p:nvPr/>
        </p:nvSpPr>
        <p:spPr>
          <a:xfrm>
            <a:off x="6550566" y="743722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(e)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BFEF33-584A-FA9E-8F22-4C06677EF172}"/>
              </a:ext>
            </a:extLst>
          </p:cNvPr>
          <p:cNvSpPr txBox="1"/>
          <p:nvPr/>
        </p:nvSpPr>
        <p:spPr>
          <a:xfrm>
            <a:off x="16110289" y="1247934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ES1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912506-E3F0-CCD4-488E-811DDEF89739}"/>
              </a:ext>
            </a:extLst>
          </p:cNvPr>
          <p:cNvSpPr txBox="1"/>
          <p:nvPr/>
        </p:nvSpPr>
        <p:spPr>
          <a:xfrm>
            <a:off x="9287622" y="6535279"/>
            <a:ext cx="781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Cape Fear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661280-3C46-D2B8-C15B-A05546BBA85E}"/>
              </a:ext>
            </a:extLst>
          </p:cNvPr>
          <p:cNvSpPr txBox="1"/>
          <p:nvPr/>
        </p:nvSpPr>
        <p:spPr>
          <a:xfrm>
            <a:off x="8248023" y="7923706"/>
            <a:ext cx="858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Leland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8B86DB7-918D-D0B8-4DBB-C4F762C82976}"/>
              </a:ext>
            </a:extLst>
          </p:cNvPr>
          <p:cNvSpPr txBox="1"/>
          <p:nvPr/>
        </p:nvSpPr>
        <p:spPr>
          <a:xfrm>
            <a:off x="8677199" y="8060638"/>
            <a:ext cx="858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Belville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8B3913-8544-31BD-1082-18B23827B3D5}"/>
              </a:ext>
            </a:extLst>
          </p:cNvPr>
          <p:cNvSpPr txBox="1"/>
          <p:nvPr/>
        </p:nvSpPr>
        <p:spPr>
          <a:xfrm rot="17185870">
            <a:off x="9473931" y="8526372"/>
            <a:ext cx="1175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00B0F0"/>
                </a:solidFill>
              </a:rPr>
              <a:t>Cape Fear River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6F15FB-47E7-76C0-837A-DA18323F208A}"/>
              </a:ext>
            </a:extLst>
          </p:cNvPr>
          <p:cNvSpPr txBox="1"/>
          <p:nvPr/>
        </p:nvSpPr>
        <p:spPr>
          <a:xfrm rot="4515893">
            <a:off x="9081980" y="9226183"/>
            <a:ext cx="1193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00B0F0"/>
                </a:solidFill>
              </a:rPr>
              <a:t>Brunswick River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EB0DC4F-2C24-3047-06B5-C5234CEBEF16}"/>
              </a:ext>
            </a:extLst>
          </p:cNvPr>
          <p:cNvSpPr txBox="1"/>
          <p:nvPr/>
        </p:nvSpPr>
        <p:spPr>
          <a:xfrm rot="5400000">
            <a:off x="9497054" y="7002304"/>
            <a:ext cx="1317305" cy="277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"/>
              </a:lnSpc>
            </a:pPr>
            <a:r>
              <a:rPr lang="en-US" sz="800" b="1" i="1" dirty="0">
                <a:solidFill>
                  <a:srgbClr val="00B0F0"/>
                </a:solidFill>
              </a:rPr>
              <a:t>Northeast </a:t>
            </a:r>
          </a:p>
          <a:p>
            <a:pPr algn="ctr">
              <a:lnSpc>
                <a:spcPts val="660"/>
              </a:lnSpc>
            </a:pPr>
            <a:r>
              <a:rPr lang="en-US" sz="800" b="1" i="1" dirty="0">
                <a:solidFill>
                  <a:srgbClr val="00B0F0"/>
                </a:solidFill>
              </a:rPr>
              <a:t>Cape Fear River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15C68F-B6BD-E081-FF4E-59BF44125F7A}"/>
              </a:ext>
            </a:extLst>
          </p:cNvPr>
          <p:cNvSpPr txBox="1"/>
          <p:nvPr/>
        </p:nvSpPr>
        <p:spPr>
          <a:xfrm>
            <a:off x="10256267" y="5784270"/>
            <a:ext cx="65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4C53D-3E88-AFDD-31DD-7642E0433212}"/>
              </a:ext>
            </a:extLst>
          </p:cNvPr>
          <p:cNvSpPr txBox="1"/>
          <p:nvPr/>
        </p:nvSpPr>
        <p:spPr>
          <a:xfrm>
            <a:off x="3304733" y="1170810"/>
            <a:ext cx="1669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>
                <a:solidFill>
                  <a:srgbClr val="0432FF"/>
                </a:solidFill>
              </a:rPr>
              <a:t>(Neuse Watershed)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C22D8-8BD2-622B-1A81-B238611A1352}"/>
              </a:ext>
            </a:extLst>
          </p:cNvPr>
          <p:cNvSpPr txBox="1"/>
          <p:nvPr/>
        </p:nvSpPr>
        <p:spPr>
          <a:xfrm>
            <a:off x="1871094" y="5784270"/>
            <a:ext cx="58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6CA58C-D6E0-0AFA-75A0-4764D7D17131}"/>
              </a:ext>
            </a:extLst>
          </p:cNvPr>
          <p:cNvSpPr txBox="1"/>
          <p:nvPr/>
        </p:nvSpPr>
        <p:spPr>
          <a:xfrm>
            <a:off x="2271184" y="337124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898FA1-E5FE-FA8A-939E-EC8EE6BF79D4}"/>
              </a:ext>
            </a:extLst>
          </p:cNvPr>
          <p:cNvSpPr txBox="1"/>
          <p:nvPr/>
        </p:nvSpPr>
        <p:spPr>
          <a:xfrm>
            <a:off x="2728790" y="456898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SUN2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8D03D9-A609-3A01-B458-52E2C62899FC}"/>
              </a:ext>
            </a:extLst>
          </p:cNvPr>
          <p:cNvSpPr txBox="1"/>
          <p:nvPr/>
        </p:nvSpPr>
        <p:spPr>
          <a:xfrm>
            <a:off x="1976884" y="3832992"/>
            <a:ext cx="1095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432FF"/>
                </a:solidFill>
              </a:rPr>
              <a:t>West Basin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5AEA8E-ED02-404F-56FD-3E279E09FF63}"/>
              </a:ext>
            </a:extLst>
          </p:cNvPr>
          <p:cNvSpPr txBox="1"/>
          <p:nvPr/>
        </p:nvSpPr>
        <p:spPr>
          <a:xfrm>
            <a:off x="2938317" y="2852852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432FF"/>
                </a:solidFill>
              </a:rPr>
              <a:t>Middle Basin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4FF0C1-3EF2-FD02-0710-E2BC63CE6331}"/>
              </a:ext>
            </a:extLst>
          </p:cNvPr>
          <p:cNvSpPr txBox="1"/>
          <p:nvPr/>
        </p:nvSpPr>
        <p:spPr>
          <a:xfrm rot="18863378">
            <a:off x="3793067" y="3365396"/>
            <a:ext cx="118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432FF"/>
                </a:solidFill>
              </a:rPr>
              <a:t>East Basin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38190B-7D50-6BAD-44A9-C16CDAF158EC}"/>
              </a:ext>
            </a:extLst>
          </p:cNvPr>
          <p:cNvSpPr txBox="1"/>
          <p:nvPr/>
        </p:nvSpPr>
        <p:spPr>
          <a:xfrm>
            <a:off x="4222833" y="379030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ILM2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563CEC-6448-C36D-EC14-9FAA1D037878}"/>
              </a:ext>
            </a:extLst>
          </p:cNvPr>
          <p:cNvSpPr txBox="1"/>
          <p:nvPr/>
        </p:nvSpPr>
        <p:spPr>
          <a:xfrm>
            <a:off x="3813244" y="431006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ZB</a:t>
            </a:r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7BDAFC1-2511-69CF-B3B9-ABDF757F5CDF}"/>
              </a:ext>
            </a:extLst>
          </p:cNvPr>
          <p:cNvSpPr txBox="1"/>
          <p:nvPr/>
        </p:nvSpPr>
        <p:spPr>
          <a:xfrm>
            <a:off x="5624632" y="2447257"/>
            <a:ext cx="1095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0432FF"/>
                </a:solidFill>
              </a:rPr>
              <a:t>West Basin</a:t>
            </a:r>
          </a:p>
        </p:txBody>
      </p:sp>
      <p:sp>
        <p:nvSpPr>
          <p:cNvPr id="53" name="TextBox 14">
            <a:extLst>
              <a:ext uri="{FF2B5EF4-FFF2-40B4-BE49-F238E27FC236}">
                <a16:creationId xmlns:a16="http://schemas.microsoft.com/office/drawing/2014/main" id="{2E80F69C-DF65-C5C0-36A3-68B07C26B434}"/>
              </a:ext>
            </a:extLst>
          </p:cNvPr>
          <p:cNvSpPr txBox="1"/>
          <p:nvPr/>
        </p:nvSpPr>
        <p:spPr>
          <a:xfrm>
            <a:off x="7161313" y="120615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0432FF"/>
                </a:solidFill>
              </a:rPr>
              <a:t>Middle Basin</a:t>
            </a:r>
          </a:p>
        </p:txBody>
      </p:sp>
      <p:sp>
        <p:nvSpPr>
          <p:cNvPr id="54" name="TextBox 15">
            <a:extLst>
              <a:ext uri="{FF2B5EF4-FFF2-40B4-BE49-F238E27FC236}">
                <a16:creationId xmlns:a16="http://schemas.microsoft.com/office/drawing/2014/main" id="{BE9F3E71-D7DF-6FCA-7024-0222A6E5C161}"/>
              </a:ext>
            </a:extLst>
          </p:cNvPr>
          <p:cNvSpPr txBox="1"/>
          <p:nvPr/>
        </p:nvSpPr>
        <p:spPr>
          <a:xfrm rot="18480626">
            <a:off x="8792240" y="1488623"/>
            <a:ext cx="127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0432FF"/>
                </a:solidFill>
              </a:rPr>
              <a:t>East Basin</a:t>
            </a:r>
          </a:p>
        </p:txBody>
      </p:sp>
      <p:sp>
        <p:nvSpPr>
          <p:cNvPr id="55" name="TextBox 16">
            <a:extLst>
              <a:ext uri="{FF2B5EF4-FFF2-40B4-BE49-F238E27FC236}">
                <a16:creationId xmlns:a16="http://schemas.microsoft.com/office/drawing/2014/main" id="{FE3DB114-DFC7-131C-E532-BD1C774AB848}"/>
              </a:ext>
            </a:extLst>
          </p:cNvPr>
          <p:cNvSpPr txBox="1"/>
          <p:nvPr/>
        </p:nvSpPr>
        <p:spPr>
          <a:xfrm>
            <a:off x="6292156" y="3895862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SUN2</a:t>
            </a: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13503058-A04A-6802-055E-C4B4FC294402}"/>
              </a:ext>
            </a:extLst>
          </p:cNvPr>
          <p:cNvSpPr txBox="1"/>
          <p:nvPr/>
        </p:nvSpPr>
        <p:spPr>
          <a:xfrm>
            <a:off x="9649125" y="208403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ILM2</a:t>
            </a:r>
          </a:p>
        </p:txBody>
      </p:sp>
      <p:sp>
        <p:nvSpPr>
          <p:cNvPr id="59" name="TextBox 19">
            <a:extLst>
              <a:ext uri="{FF2B5EF4-FFF2-40B4-BE49-F238E27FC236}">
                <a16:creationId xmlns:a16="http://schemas.microsoft.com/office/drawing/2014/main" id="{18676BF6-6979-94DF-8516-ADF990A4EC71}"/>
              </a:ext>
            </a:extLst>
          </p:cNvPr>
          <p:cNvSpPr txBox="1"/>
          <p:nvPr/>
        </p:nvSpPr>
        <p:spPr>
          <a:xfrm>
            <a:off x="8720646" y="327033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ZB</a:t>
            </a: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2C285027-8F34-71B7-BED6-6E01FBD19CB6}"/>
              </a:ext>
            </a:extLst>
          </p:cNvPr>
          <p:cNvSpPr txBox="1"/>
          <p:nvPr/>
        </p:nvSpPr>
        <p:spPr>
          <a:xfrm>
            <a:off x="8085198" y="1400094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LE1</a:t>
            </a:r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1EE75B22-39CA-16CF-E020-35DCCB5E8ADB}"/>
              </a:ext>
            </a:extLst>
          </p:cNvPr>
          <p:cNvSpPr txBox="1"/>
          <p:nvPr/>
        </p:nvSpPr>
        <p:spPr>
          <a:xfrm>
            <a:off x="8156053" y="176877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LE3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1E31853B-7E2E-5DAD-0AC8-00DB01C7A332}"/>
              </a:ext>
            </a:extLst>
          </p:cNvPr>
          <p:cNvSpPr txBox="1"/>
          <p:nvPr/>
        </p:nvSpPr>
        <p:spPr>
          <a:xfrm>
            <a:off x="8121515" y="1563774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LE2</a:t>
            </a: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B9C4AA4D-F5CE-0BF4-2167-9B87A036F6E8}"/>
              </a:ext>
            </a:extLst>
          </p:cNvPr>
          <p:cNvSpPr txBox="1"/>
          <p:nvPr/>
        </p:nvSpPr>
        <p:spPr>
          <a:xfrm>
            <a:off x="8213592" y="2017663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ES1</a:t>
            </a:r>
          </a:p>
        </p:txBody>
      </p:sp>
      <p:sp>
        <p:nvSpPr>
          <p:cNvPr id="64" name="TextBox 24">
            <a:extLst>
              <a:ext uri="{FF2B5EF4-FFF2-40B4-BE49-F238E27FC236}">
                <a16:creationId xmlns:a16="http://schemas.microsoft.com/office/drawing/2014/main" id="{9B4570FF-690A-3C73-2E86-D334550DA8B7}"/>
              </a:ext>
            </a:extLst>
          </p:cNvPr>
          <p:cNvSpPr txBox="1"/>
          <p:nvPr/>
        </p:nvSpPr>
        <p:spPr>
          <a:xfrm>
            <a:off x="8359805" y="2594870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ES2</a:t>
            </a: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91A4CA2D-B0A2-AC23-3D2D-41B3951380C6}"/>
              </a:ext>
            </a:extLst>
          </p:cNvPr>
          <p:cNvSpPr txBox="1"/>
          <p:nvPr/>
        </p:nvSpPr>
        <p:spPr>
          <a:xfrm>
            <a:off x="7999110" y="3623937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ES3</a:t>
            </a:r>
          </a:p>
        </p:txBody>
      </p:sp>
      <p:sp>
        <p:nvSpPr>
          <p:cNvPr id="66" name="TextBox 26">
            <a:extLst>
              <a:ext uri="{FF2B5EF4-FFF2-40B4-BE49-F238E27FC236}">
                <a16:creationId xmlns:a16="http://schemas.microsoft.com/office/drawing/2014/main" id="{B806908F-6100-54D6-E8B4-25EA2A095049}"/>
              </a:ext>
            </a:extLst>
          </p:cNvPr>
          <p:cNvSpPr txBox="1"/>
          <p:nvPr/>
        </p:nvSpPr>
        <p:spPr>
          <a:xfrm>
            <a:off x="8195588" y="3962456"/>
            <a:ext cx="51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EO1</a:t>
            </a:r>
          </a:p>
        </p:txBody>
      </p:sp>
      <p:sp>
        <p:nvSpPr>
          <p:cNvPr id="67" name="TextBox 27">
            <a:extLst>
              <a:ext uri="{FF2B5EF4-FFF2-40B4-BE49-F238E27FC236}">
                <a16:creationId xmlns:a16="http://schemas.microsoft.com/office/drawing/2014/main" id="{F2110478-8CB4-290A-9ACB-AC6472BF5F72}"/>
              </a:ext>
            </a:extLst>
          </p:cNvPr>
          <p:cNvSpPr txBox="1"/>
          <p:nvPr/>
        </p:nvSpPr>
        <p:spPr>
          <a:xfrm>
            <a:off x="7972078" y="4197174"/>
            <a:ext cx="51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EO2</a:t>
            </a:r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id="{1AE7F4A7-B879-3195-E3AC-15C7BF454ABC}"/>
              </a:ext>
            </a:extLst>
          </p:cNvPr>
          <p:cNvSpPr txBox="1"/>
          <p:nvPr/>
        </p:nvSpPr>
        <p:spPr>
          <a:xfrm>
            <a:off x="7686391" y="4494494"/>
            <a:ext cx="51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EO3</a:t>
            </a:r>
          </a:p>
        </p:txBody>
      </p:sp>
      <p:sp>
        <p:nvSpPr>
          <p:cNvPr id="69" name="TextBox 31">
            <a:extLst>
              <a:ext uri="{FF2B5EF4-FFF2-40B4-BE49-F238E27FC236}">
                <a16:creationId xmlns:a16="http://schemas.microsoft.com/office/drawing/2014/main" id="{6440DD85-99BE-C7A5-E073-5D4DC1583F1E}"/>
              </a:ext>
            </a:extLst>
          </p:cNvPr>
          <p:cNvSpPr txBox="1"/>
          <p:nvPr/>
        </p:nvSpPr>
        <p:spPr>
          <a:xfrm rot="17508543">
            <a:off x="6951388" y="2966012"/>
            <a:ext cx="1154483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1050" i="1" dirty="0"/>
              <a:t>Lockwoods Folly (Inlet1)</a:t>
            </a:r>
          </a:p>
        </p:txBody>
      </p:sp>
      <p:sp>
        <p:nvSpPr>
          <p:cNvPr id="70" name="TextBox 36">
            <a:extLst>
              <a:ext uri="{FF2B5EF4-FFF2-40B4-BE49-F238E27FC236}">
                <a16:creationId xmlns:a16="http://schemas.microsoft.com/office/drawing/2014/main" id="{3952CAAF-6A89-09E4-B962-61712B515593}"/>
              </a:ext>
            </a:extLst>
          </p:cNvPr>
          <p:cNvSpPr txBox="1"/>
          <p:nvPr/>
        </p:nvSpPr>
        <p:spPr>
          <a:xfrm rot="17988431">
            <a:off x="6532808" y="3096843"/>
            <a:ext cx="1154483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1050" i="1" dirty="0"/>
              <a:t>Shallotte </a:t>
            </a:r>
          </a:p>
          <a:p>
            <a:pPr>
              <a:lnSpc>
                <a:spcPts val="1100"/>
              </a:lnSpc>
            </a:pPr>
            <a:r>
              <a:rPr lang="en-US" sz="1050" i="1" dirty="0"/>
              <a:t>Inlet (Inlet2)</a:t>
            </a:r>
          </a:p>
        </p:txBody>
      </p:sp>
      <p:sp>
        <p:nvSpPr>
          <p:cNvPr id="71" name="TextBox 37">
            <a:extLst>
              <a:ext uri="{FF2B5EF4-FFF2-40B4-BE49-F238E27FC236}">
                <a16:creationId xmlns:a16="http://schemas.microsoft.com/office/drawing/2014/main" id="{099D6AE0-EC73-A828-53C4-DE6C37889271}"/>
              </a:ext>
            </a:extLst>
          </p:cNvPr>
          <p:cNvSpPr txBox="1"/>
          <p:nvPr/>
        </p:nvSpPr>
        <p:spPr>
          <a:xfrm rot="17840457">
            <a:off x="6051427" y="3174659"/>
            <a:ext cx="1154483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1050" i="1" dirty="0"/>
              <a:t>Tubbs Inlet (Inlet3)</a:t>
            </a:r>
          </a:p>
        </p:txBody>
      </p:sp>
      <p:sp>
        <p:nvSpPr>
          <p:cNvPr id="72" name="TextBox 38">
            <a:extLst>
              <a:ext uri="{FF2B5EF4-FFF2-40B4-BE49-F238E27FC236}">
                <a16:creationId xmlns:a16="http://schemas.microsoft.com/office/drawing/2014/main" id="{0C499C04-E603-25D8-EAE3-05C32977664D}"/>
              </a:ext>
            </a:extLst>
          </p:cNvPr>
          <p:cNvSpPr txBox="1"/>
          <p:nvPr/>
        </p:nvSpPr>
        <p:spPr>
          <a:xfrm rot="17822376">
            <a:off x="5669644" y="3283819"/>
            <a:ext cx="1154483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</a:pPr>
            <a:r>
              <a:rPr lang="en-US" sz="1050" i="1" dirty="0"/>
              <a:t>Litter River (Inlet4)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2AC45A5-BB21-7083-66C1-93FB5E27D0A5}"/>
              </a:ext>
            </a:extLst>
          </p:cNvPr>
          <p:cNvGrpSpPr/>
          <p:nvPr/>
        </p:nvGrpSpPr>
        <p:grpSpPr>
          <a:xfrm>
            <a:off x="6202662" y="8238105"/>
            <a:ext cx="1196727" cy="968460"/>
            <a:chOff x="6230798" y="8238105"/>
            <a:chExt cx="1196727" cy="968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F7C382-23F3-3CBD-062B-D690336FA523}"/>
                </a:ext>
              </a:extLst>
            </p:cNvPr>
            <p:cNvSpPr/>
            <p:nvPr/>
          </p:nvSpPr>
          <p:spPr>
            <a:xfrm>
              <a:off x="6280763" y="8262720"/>
              <a:ext cx="1071910" cy="903695"/>
            </a:xfrm>
            <a:prstGeom prst="rect">
              <a:avLst/>
            </a:prstGeom>
            <a:solidFill>
              <a:schemeClr val="bg1">
                <a:alpha val="9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A2F9DE-DA6D-F37D-241D-2BDD1DFE2724}"/>
                </a:ext>
              </a:extLst>
            </p:cNvPr>
            <p:cNvSpPr txBox="1"/>
            <p:nvPr/>
          </p:nvSpPr>
          <p:spPr>
            <a:xfrm>
              <a:off x="6230798" y="8238105"/>
              <a:ext cx="9183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Wetland Type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ED2C77E-3CB5-E7A0-D1A4-0B66475E7846}"/>
                </a:ext>
              </a:extLst>
            </p:cNvPr>
            <p:cNvSpPr/>
            <p:nvPr/>
          </p:nvSpPr>
          <p:spPr>
            <a:xfrm>
              <a:off x="6309858" y="8475528"/>
              <a:ext cx="164592" cy="108000"/>
            </a:xfrm>
            <a:prstGeom prst="rect">
              <a:avLst/>
            </a:prstGeom>
            <a:solidFill>
              <a:srgbClr val="E9FFB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D95ABA-8497-12C7-873E-27ACCC226876}"/>
                </a:ext>
              </a:extLst>
            </p:cNvPr>
            <p:cNvSpPr txBox="1"/>
            <p:nvPr/>
          </p:nvSpPr>
          <p:spPr>
            <a:xfrm>
              <a:off x="6411510" y="8410340"/>
              <a:ext cx="10160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60"/>
                </a:lnSpc>
              </a:pPr>
              <a:r>
                <a:rPr lang="en-US" sz="8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Freshwater Forested/</a:t>
              </a:r>
            </a:p>
            <a:p>
              <a:pPr>
                <a:lnSpc>
                  <a:spcPts val="860"/>
                </a:lnSpc>
              </a:pPr>
              <a:r>
                <a:rPr lang="en-US" sz="8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Shrub Wetland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EE39685-42CB-80D1-0665-7E3A2005F11F}"/>
                </a:ext>
              </a:extLst>
            </p:cNvPr>
            <p:cNvSpPr/>
            <p:nvPr/>
          </p:nvSpPr>
          <p:spPr>
            <a:xfrm>
              <a:off x="6309858" y="8704244"/>
              <a:ext cx="164592" cy="108000"/>
            </a:xfrm>
            <a:prstGeom prst="rect">
              <a:avLst/>
            </a:prstGeom>
            <a:solidFill>
              <a:srgbClr val="38A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9A7EC6-0628-3B44-8EB1-611E81264820}"/>
                </a:ext>
              </a:extLst>
            </p:cNvPr>
            <p:cNvSpPr txBox="1"/>
            <p:nvPr/>
          </p:nvSpPr>
          <p:spPr>
            <a:xfrm>
              <a:off x="6411508" y="8639435"/>
              <a:ext cx="9183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60"/>
                </a:lnSpc>
              </a:pPr>
              <a:r>
                <a:rPr lang="en-US" sz="8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Freshwater Emergent Wetland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E16823E-1BA9-15CB-EB75-752A9B9825D6}"/>
                </a:ext>
              </a:extLst>
            </p:cNvPr>
            <p:cNvSpPr/>
            <p:nvPr/>
          </p:nvSpPr>
          <p:spPr>
            <a:xfrm>
              <a:off x="6309858" y="8932961"/>
              <a:ext cx="164592" cy="108000"/>
            </a:xfrm>
            <a:prstGeom prst="rect">
              <a:avLst/>
            </a:prstGeom>
            <a:solidFill>
              <a:srgbClr val="FFAA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63BC4C0-B809-83C2-7CFD-1ABD616D94E4}"/>
                </a:ext>
              </a:extLst>
            </p:cNvPr>
            <p:cNvSpPr txBox="1"/>
            <p:nvPr/>
          </p:nvSpPr>
          <p:spPr>
            <a:xfrm>
              <a:off x="6411508" y="8883400"/>
              <a:ext cx="94116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60"/>
                </a:lnSpc>
              </a:pPr>
              <a:r>
                <a:rPr lang="en-US" sz="8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Estuarine and Marine Wetland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6F6D91C-B8A4-7334-81E9-B72B21E12F42}"/>
              </a:ext>
            </a:extLst>
          </p:cNvPr>
          <p:cNvSpPr txBox="1"/>
          <p:nvPr/>
        </p:nvSpPr>
        <p:spPr>
          <a:xfrm rot="20253764">
            <a:off x="4008650" y="7718719"/>
            <a:ext cx="92326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40"/>
              </a:lnSpc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“parent” domain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C1EA4-B21F-1D7D-8A56-421239002DE6}"/>
              </a:ext>
            </a:extLst>
          </p:cNvPr>
          <p:cNvSpPr txBox="1"/>
          <p:nvPr/>
        </p:nvSpPr>
        <p:spPr>
          <a:xfrm rot="3704625">
            <a:off x="2335735" y="9492911"/>
            <a:ext cx="923260" cy="248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Florida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D5DBD-D2CC-40B4-1081-B4E907EDC3E5}"/>
              </a:ext>
            </a:extLst>
          </p:cNvPr>
          <p:cNvSpPr txBox="1"/>
          <p:nvPr/>
        </p:nvSpPr>
        <p:spPr>
          <a:xfrm>
            <a:off x="3586467" y="9057780"/>
            <a:ext cx="141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Atlantic Ocean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5E401-B207-55C1-21AC-189D12E23E56}"/>
              </a:ext>
            </a:extLst>
          </p:cNvPr>
          <p:cNvSpPr txBox="1"/>
          <p:nvPr/>
        </p:nvSpPr>
        <p:spPr>
          <a:xfrm>
            <a:off x="8579197" y="107113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88144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126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Xiaochen Zhao</dc:creator>
  <cp:lastModifiedBy>Xiaochen Zhao</cp:lastModifiedBy>
  <cp:revision>5</cp:revision>
  <dcterms:created xsi:type="dcterms:W3CDTF">2025-03-04T21:40:17Z</dcterms:created>
  <dcterms:modified xsi:type="dcterms:W3CDTF">2025-03-10T17:35:11Z</dcterms:modified>
</cp:coreProperties>
</file>