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256" r:id="rId2"/>
    <p:sldId id="260" r:id="rId3"/>
    <p:sldId id="261" r:id="rId4"/>
    <p:sldId id="262" r:id="rId5"/>
    <p:sldId id="263" r:id="rId6"/>
    <p:sldId id="271" r:id="rId7"/>
    <p:sldId id="264" r:id="rId8"/>
    <p:sldId id="265" r:id="rId9"/>
    <p:sldId id="266" r:id="rId10"/>
    <p:sldId id="267" r:id="rId11"/>
    <p:sldId id="269" r:id="rId12"/>
    <p:sldId id="268" r:id="rId13"/>
    <p:sldId id="257" r:id="rId14"/>
    <p:sldId id="272" r:id="rId15"/>
    <p:sldId id="273" r:id="rId16"/>
    <p:sldId id="275" r:id="rId17"/>
    <p:sldId id="276" r:id="rId18"/>
    <p:sldId id="277" r:id="rId19"/>
    <p:sldId id="274"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varScale="1">
        <p:scale>
          <a:sx n="87" d="100"/>
          <a:sy n="87" d="100"/>
        </p:scale>
        <p:origin x="135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E6937D-10D5-9A4E-8AE5-3BD40A349CB2}" type="datetimeFigureOut">
              <a:rPr lang="en-US" smtClean="0"/>
              <a:t>11/17/2020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6F51CD-B87E-504E-9940-0A8EC0898CB6}" type="slidenum">
              <a:rPr lang="en-US" smtClean="0"/>
              <a:t>‹#›</a:t>
            </a:fld>
            <a:endParaRPr lang="en-US"/>
          </a:p>
        </p:txBody>
      </p:sp>
    </p:spTree>
    <p:extLst>
      <p:ext uri="{BB962C8B-B14F-4D97-AF65-F5344CB8AC3E}">
        <p14:creationId xmlns:p14="http://schemas.microsoft.com/office/powerpoint/2010/main" val="16340560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0FCC8-D1FC-D145-A009-25D2FF8D2EB2}" type="datetimeFigureOut">
              <a:rPr lang="en-US" smtClean="0"/>
              <a:t>11/17/2020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46913-DBF3-5540-BABC-D9F21B354423}" type="slidenum">
              <a:rPr lang="en-US" smtClean="0"/>
              <a:t>‹#›</a:t>
            </a:fld>
            <a:endParaRPr lang="en-US"/>
          </a:p>
        </p:txBody>
      </p:sp>
    </p:spTree>
    <p:extLst>
      <p:ext uri="{BB962C8B-B14F-4D97-AF65-F5344CB8AC3E}">
        <p14:creationId xmlns:p14="http://schemas.microsoft.com/office/powerpoint/2010/main" val="483746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187" name="Picture 51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34" name="Rectangle 14"/>
          <p:cNvSpPr>
            <a:spLocks noGrp="1" noChangeArrowheads="1"/>
          </p:cNvSpPr>
          <p:nvPr>
            <p:ph type="ctrTitle"/>
          </p:nvPr>
        </p:nvSpPr>
        <p:spPr>
          <a:xfrm>
            <a:off x="358775" y="1827213"/>
            <a:ext cx="8424863" cy="1295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t"/>
          <a:lstStyle>
            <a:lvl1pPr algn="l">
              <a:defRPr sz="3200">
                <a:solidFill>
                  <a:schemeClr val="bg1"/>
                </a:solidFill>
              </a:defRPr>
            </a:lvl1pPr>
          </a:lstStyle>
          <a:p>
            <a:pPr lvl="0"/>
            <a:r>
              <a:rPr lang="zh-CN" altLang="en-US" noProof="0" smtClean="0"/>
              <a:t>单击此处编辑母版标题样式</a:t>
            </a:r>
            <a:endParaRPr lang="de-DE" noProof="0" dirty="0" smtClean="0"/>
          </a:p>
        </p:txBody>
      </p:sp>
      <p:sp>
        <p:nvSpPr>
          <p:cNvPr id="5135" name="Rectangle 15"/>
          <p:cNvSpPr>
            <a:spLocks noGrp="1" noChangeArrowheads="1"/>
          </p:cNvSpPr>
          <p:nvPr>
            <p:ph type="subTitle" idx="1" hasCustomPrompt="1"/>
          </p:nvPr>
        </p:nvSpPr>
        <p:spPr>
          <a:xfrm>
            <a:off x="358775" y="1143000"/>
            <a:ext cx="8424863"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marL="0" indent="0" algn="l">
              <a:buFontTx/>
              <a:buNone/>
              <a:defRPr>
                <a:solidFill>
                  <a:schemeClr val="bg1"/>
                </a:solidFill>
              </a:defRPr>
            </a:lvl1pPr>
          </a:lstStyle>
          <a:p>
            <a:pPr lvl="0"/>
            <a:r>
              <a:rPr lang="en-US" noProof="0" dirty="0" smtClean="0"/>
              <a:t>Computer Aided Medical Procedures</a:t>
            </a:r>
            <a:endParaRPr lang="de-DE" noProof="0" dirty="0" smtClean="0"/>
          </a:p>
        </p:txBody>
      </p:sp>
    </p:spTree>
    <p:extLst>
      <p:ext uri="{BB962C8B-B14F-4D97-AF65-F5344CB8AC3E}">
        <p14:creationId xmlns:p14="http://schemas.microsoft.com/office/powerpoint/2010/main" val="80709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0C239D90-B595-5D48-BAA1-D0EA0BEDDE62}"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288750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914400"/>
            <a:ext cx="2105025" cy="52578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58775" y="914400"/>
            <a:ext cx="6167438" cy="5257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BE0853B1-6B83-8641-967E-5D815622BD85}"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115330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Rectangle 4"/>
          <p:cNvSpPr>
            <a:spLocks noGrp="1" noChangeArrowheads="1"/>
          </p:cNvSpPr>
          <p:nvPr>
            <p:ph type="dt" sz="half" idx="2"/>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A7BDDEFD-4FCF-7348-AEF1-A537DD785750}" type="datetime4">
              <a:rPr lang="en-US" smtClean="0"/>
              <a:t>November 17, 2020</a:t>
            </a:fld>
            <a:endParaRPr lang="en-US"/>
          </a:p>
        </p:txBody>
      </p:sp>
      <p:sp>
        <p:nvSpPr>
          <p:cNvPr id="8"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Tree>
    <p:extLst>
      <p:ext uri="{BB962C8B-B14F-4D97-AF65-F5344CB8AC3E}">
        <p14:creationId xmlns:p14="http://schemas.microsoft.com/office/powerpoint/2010/main" val="372602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93" name="Picture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5"/>
          <p:cNvSpPr>
            <a:spLocks noGrp="1" noChangeArrowheads="1"/>
          </p:cNvSpPr>
          <p:nvPr>
            <p:ph type="subTitle" idx="12" hasCustomPrompt="1"/>
          </p:nvPr>
        </p:nvSpPr>
        <p:spPr>
          <a:xfrm>
            <a:off x="358775" y="1143000"/>
            <a:ext cx="8424863"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marL="0" indent="0" algn="l">
              <a:buFontTx/>
              <a:buNone/>
              <a:defRPr>
                <a:solidFill>
                  <a:schemeClr val="bg1"/>
                </a:solidFill>
              </a:defRPr>
            </a:lvl1pPr>
          </a:lstStyle>
          <a:p>
            <a:pPr lvl="0"/>
            <a:r>
              <a:rPr lang="en-US" noProof="0" dirty="0" smtClean="0"/>
              <a:t>Computer Aided Medical Procedures</a:t>
            </a:r>
            <a:endParaRPr lang="de-DE" noProof="0" dirty="0" smtClean="0"/>
          </a:p>
        </p:txBody>
      </p:sp>
      <p:sp>
        <p:nvSpPr>
          <p:cNvPr id="15" name="Rectangle 14"/>
          <p:cNvSpPr>
            <a:spLocks noGrp="1" noChangeArrowheads="1"/>
          </p:cNvSpPr>
          <p:nvPr>
            <p:ph type="ctrTitle"/>
          </p:nvPr>
        </p:nvSpPr>
        <p:spPr>
          <a:xfrm>
            <a:off x="358775" y="1828800"/>
            <a:ext cx="8424863" cy="1295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t"/>
          <a:lstStyle>
            <a:lvl1pPr algn="l">
              <a:defRPr sz="3200">
                <a:solidFill>
                  <a:schemeClr val="bg1"/>
                </a:solidFill>
              </a:defRPr>
            </a:lvl1pPr>
          </a:lstStyle>
          <a:p>
            <a:pPr lvl="0"/>
            <a:r>
              <a:rPr lang="zh-CN" altLang="en-US" noProof="0" smtClean="0"/>
              <a:t>单击此处编辑母版标题样式</a:t>
            </a:r>
            <a:endParaRPr lang="de-DE" noProof="0" dirty="0" smtClean="0"/>
          </a:p>
        </p:txBody>
      </p:sp>
    </p:spTree>
    <p:extLst>
      <p:ext uri="{BB962C8B-B14F-4D97-AF65-F5344CB8AC3E}">
        <p14:creationId xmlns:p14="http://schemas.microsoft.com/office/powerpoint/2010/main" val="22838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58775" y="1828800"/>
            <a:ext cx="4135438"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6613" y="1828800"/>
            <a:ext cx="41370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42B6532A-7E98-454E-948A-0401BD295DE6}"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9"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366523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5D852E79-32C9-6248-B23F-9F291A86DBFF}" type="datetime4">
              <a:rPr lang="en-US" smtClean="0"/>
              <a:t>November 17, 2020</a:t>
            </a:fld>
            <a:endParaRPr lang="en-US"/>
          </a:p>
        </p:txBody>
      </p:sp>
      <p:sp>
        <p:nvSpPr>
          <p:cNvPr id="10" name="Rectangle 6"/>
          <p:cNvSpPr>
            <a:spLocks noGrp="1" noChangeArrowheads="1"/>
          </p:cNvSpPr>
          <p:nvPr>
            <p:ph type="sldNum" sz="quarter" idx="11"/>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11" name="Footer Placeholder 1"/>
          <p:cNvSpPr>
            <a:spLocks noGrp="1"/>
          </p:cNvSpPr>
          <p:nvPr>
            <p:ph type="ftr" sz="quarter" idx="12"/>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endParaRPr lang="en-US" dirty="0"/>
          </a:p>
        </p:txBody>
      </p:sp>
    </p:spTree>
    <p:extLst>
      <p:ext uri="{BB962C8B-B14F-4D97-AF65-F5344CB8AC3E}">
        <p14:creationId xmlns:p14="http://schemas.microsoft.com/office/powerpoint/2010/main" val="6216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79DECB52-E1A5-D648-8B52-D41A27A3687C}" type="datetime4">
              <a:rPr lang="en-US" smtClean="0"/>
              <a:t>November 17, 2020</a:t>
            </a:fld>
            <a:endParaRPr lang="en-US"/>
          </a:p>
        </p:txBody>
      </p:sp>
      <p:sp>
        <p:nvSpPr>
          <p:cNvPr id="6"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354950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C23862A7-D8FE-8B40-8B6F-7B9DEB3BEAA4}" type="datetime4">
              <a:rPr lang="en-US" smtClean="0"/>
              <a:t>November 17, 2020</a:t>
            </a:fld>
            <a:endParaRPr lang="en-US"/>
          </a:p>
        </p:txBody>
      </p:sp>
      <p:sp>
        <p:nvSpPr>
          <p:cNvPr id="5"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43937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B2AF2977-0DCA-594A-82AD-9177AB332C8C}" type="datetime4">
              <a:rPr lang="en-US" smtClean="0"/>
              <a:t>November 17, 2020</a:t>
            </a:fld>
            <a:endParaRPr lang="en-US"/>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16695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6E09D0C5-C17A-964D-9CE3-5C11F12B2415}" type="datetime4">
              <a:rPr lang="en-US" smtClean="0"/>
              <a:t>November 17, 2020</a:t>
            </a:fld>
            <a:endParaRPr lang="en-US"/>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2194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8"/>
          <p:cNvSpPr>
            <a:spLocks noGrp="1" noChangeArrowheads="1"/>
          </p:cNvSpPr>
          <p:nvPr>
            <p:ph type="title"/>
          </p:nvPr>
        </p:nvSpPr>
        <p:spPr bwMode="auto">
          <a:xfrm>
            <a:off x="358775" y="228600"/>
            <a:ext cx="84042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8" name="Rectangle 9"/>
          <p:cNvSpPr>
            <a:spLocks noGrp="1" noChangeArrowheads="1"/>
          </p:cNvSpPr>
          <p:nvPr>
            <p:ph type="body" idx="1"/>
          </p:nvPr>
        </p:nvSpPr>
        <p:spPr bwMode="auto">
          <a:xfrm>
            <a:off x="358775" y="1066800"/>
            <a:ext cx="842486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Rectangle 4"/>
          <p:cNvSpPr>
            <a:spLocks noGrp="1" noChangeArrowheads="1"/>
          </p:cNvSpPr>
          <p:nvPr>
            <p:ph type="dt" sz="half" idx="2"/>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2F01D37D-DDD0-5C47-9B59-90FAD879C2F1}" type="datetime4">
              <a:rPr lang="en-US" smtClean="0"/>
              <a:t>November 17, 2020</a:t>
            </a:fld>
            <a:endParaRPr lang="en-US" dirty="0"/>
          </a:p>
        </p:txBody>
      </p:sp>
      <p:sp>
        <p:nvSpPr>
          <p:cNvPr id="10"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2"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400" b="1">
          <a:solidFill>
            <a:srgbClr val="333333"/>
          </a:solidFill>
          <a:latin typeface="+mj-lt"/>
          <a:ea typeface="ＭＳ Ｐゴシック" charset="0"/>
          <a:cs typeface="ＭＳ Ｐゴシック" charset="0"/>
        </a:defRPr>
      </a:lvl1pPr>
      <a:lvl2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2pPr>
      <a:lvl3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3pPr>
      <a:lvl4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4pPr>
      <a:lvl5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3333"/>
          </a:solidFill>
          <a:latin typeface="TUM Neue Helvetica 55 Regular" pitchFamily="34" charset="0"/>
        </a:defRPr>
      </a:lvl6pPr>
      <a:lvl7pPr marL="914400" algn="l" rtl="0" eaLnBrk="1" fontAlgn="base" hangingPunct="1">
        <a:spcBef>
          <a:spcPct val="0"/>
        </a:spcBef>
        <a:spcAft>
          <a:spcPct val="0"/>
        </a:spcAft>
        <a:defRPr sz="2400" b="1">
          <a:solidFill>
            <a:srgbClr val="333333"/>
          </a:solidFill>
          <a:latin typeface="TUM Neue Helvetica 55 Regular" pitchFamily="34" charset="0"/>
        </a:defRPr>
      </a:lvl7pPr>
      <a:lvl8pPr marL="1371600" algn="l" rtl="0" eaLnBrk="1" fontAlgn="base" hangingPunct="1">
        <a:spcBef>
          <a:spcPct val="0"/>
        </a:spcBef>
        <a:spcAft>
          <a:spcPct val="0"/>
        </a:spcAft>
        <a:defRPr sz="2400" b="1">
          <a:solidFill>
            <a:srgbClr val="333333"/>
          </a:solidFill>
          <a:latin typeface="TUM Neue Helvetica 55 Regular" pitchFamily="34" charset="0"/>
        </a:defRPr>
      </a:lvl8pPr>
      <a:lvl9pPr marL="1828800" algn="l" rtl="0" eaLnBrk="1" fontAlgn="base" hangingPunct="1">
        <a:spcBef>
          <a:spcPct val="0"/>
        </a:spcBef>
        <a:spcAft>
          <a:spcPct val="0"/>
        </a:spcAft>
        <a:defRPr sz="2400" b="1">
          <a:solidFill>
            <a:srgbClr val="333333"/>
          </a:solidFill>
          <a:latin typeface="TUM Neue Helvetica 55 Regular" pitchFamily="34" charset="0"/>
        </a:defRPr>
      </a:lvl9pPr>
    </p:titleStyle>
    <p:bodyStyle>
      <a:lvl1pPr marL="342900" indent="-342900" algn="l" rtl="0" eaLnBrk="1" fontAlgn="base" hangingPunct="1">
        <a:spcBef>
          <a:spcPct val="20000"/>
        </a:spcBef>
        <a:spcAft>
          <a:spcPct val="0"/>
        </a:spcAft>
        <a:buChar char="•"/>
        <a:defRPr>
          <a:solidFill>
            <a:srgbClr val="333333"/>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1400">
          <a:solidFill>
            <a:srgbClr val="333333"/>
          </a:solidFill>
          <a:latin typeface="+mn-lt"/>
          <a:ea typeface="ＭＳ Ｐゴシック" charset="0"/>
        </a:defRPr>
      </a:lvl2pPr>
      <a:lvl3pPr marL="1143000" indent="-228600" algn="l" rtl="0" eaLnBrk="1" fontAlgn="base" hangingPunct="1">
        <a:spcBef>
          <a:spcPct val="20000"/>
        </a:spcBef>
        <a:spcAft>
          <a:spcPct val="0"/>
        </a:spcAft>
        <a:buChar char="•"/>
        <a:defRPr sz="1400">
          <a:solidFill>
            <a:srgbClr val="333333"/>
          </a:solidFill>
          <a:latin typeface="+mn-lt"/>
          <a:ea typeface="ＭＳ Ｐゴシック" charset="0"/>
        </a:defRPr>
      </a:lvl3pPr>
      <a:lvl4pPr marL="1600200" indent="-228600" algn="l" rtl="0" eaLnBrk="1" fontAlgn="base" hangingPunct="1">
        <a:spcBef>
          <a:spcPct val="20000"/>
        </a:spcBef>
        <a:spcAft>
          <a:spcPct val="0"/>
        </a:spcAft>
        <a:buChar char="–"/>
        <a:defRPr sz="1400">
          <a:solidFill>
            <a:srgbClr val="333333"/>
          </a:solidFill>
          <a:latin typeface="+mn-lt"/>
          <a:ea typeface="ＭＳ Ｐゴシック" charset="0"/>
        </a:defRPr>
      </a:lvl4pPr>
      <a:lvl5pPr marL="2057400" indent="-228600" algn="l" rtl="0" eaLnBrk="1" fontAlgn="base" hangingPunct="1">
        <a:spcBef>
          <a:spcPct val="20000"/>
        </a:spcBef>
        <a:spcAft>
          <a:spcPct val="0"/>
        </a:spcAft>
        <a:buChar char="»"/>
        <a:defRPr sz="1400">
          <a:solidFill>
            <a:srgbClr val="333333"/>
          </a:solidFill>
          <a:latin typeface="+mn-lt"/>
          <a:ea typeface="ＭＳ Ｐゴシック" charset="0"/>
        </a:defRPr>
      </a:lvl5pPr>
      <a:lvl6pPr marL="2514600" indent="-228600" algn="l" rtl="0" eaLnBrk="1" fontAlgn="base" hangingPunct="1">
        <a:spcBef>
          <a:spcPct val="20000"/>
        </a:spcBef>
        <a:spcAft>
          <a:spcPct val="0"/>
        </a:spcAft>
        <a:buChar char="»"/>
        <a:defRPr sz="1400">
          <a:solidFill>
            <a:srgbClr val="333333"/>
          </a:solidFill>
          <a:latin typeface="+mn-lt"/>
        </a:defRPr>
      </a:lvl6pPr>
      <a:lvl7pPr marL="2971800" indent="-228600" algn="l" rtl="0" eaLnBrk="1" fontAlgn="base" hangingPunct="1">
        <a:spcBef>
          <a:spcPct val="20000"/>
        </a:spcBef>
        <a:spcAft>
          <a:spcPct val="0"/>
        </a:spcAft>
        <a:buChar char="»"/>
        <a:defRPr sz="1400">
          <a:solidFill>
            <a:srgbClr val="333333"/>
          </a:solidFill>
          <a:latin typeface="+mn-lt"/>
        </a:defRPr>
      </a:lvl7pPr>
      <a:lvl8pPr marL="3429000" indent="-228600" algn="l" rtl="0" eaLnBrk="1" fontAlgn="base" hangingPunct="1">
        <a:spcBef>
          <a:spcPct val="20000"/>
        </a:spcBef>
        <a:spcAft>
          <a:spcPct val="0"/>
        </a:spcAft>
        <a:buChar char="»"/>
        <a:defRPr sz="1400">
          <a:solidFill>
            <a:srgbClr val="333333"/>
          </a:solidFill>
          <a:latin typeface="+mn-lt"/>
        </a:defRPr>
      </a:lvl8pPr>
      <a:lvl9pPr marL="3886200" indent="-228600" algn="l" rtl="0" eaLnBrk="1" fontAlgn="base" hangingPunct="1">
        <a:spcBef>
          <a:spcPct val="20000"/>
        </a:spcBef>
        <a:spcAft>
          <a:spcPct val="0"/>
        </a:spcAft>
        <a:buChar char="»"/>
        <a:defRPr sz="14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a:latin typeface="TUM Neue Helvetica" panose="020B0604020202020204" pitchFamily="34" charset="0"/>
              </a:rPr>
              <a:t>TUM Neue Helvetica 55 Regular</a:t>
            </a:r>
            <a:endParaRPr lang="en-US" dirty="0">
              <a:latin typeface="TUM Neue Helvetica" panose="020B0604020202020204" pitchFamily="34" charset="0"/>
            </a:endParaRPr>
          </a:p>
        </p:txBody>
      </p:sp>
      <p:sp>
        <p:nvSpPr>
          <p:cNvPr id="3" name="Subtitle 2"/>
          <p:cNvSpPr>
            <a:spLocks noGrp="1"/>
          </p:cNvSpPr>
          <p:nvPr>
            <p:ph type="subTitle" idx="1"/>
          </p:nvPr>
        </p:nvSpPr>
        <p:spPr/>
        <p:txBody>
          <a:bodyPr/>
          <a:lstStyle/>
          <a:p>
            <a:endParaRPr lang="en-US" dirty="0">
              <a:latin typeface="TUM Neue Helvetica" panose="020B0604020202020204" pitchFamily="34" charset="0"/>
            </a:endParaRPr>
          </a:p>
        </p:txBody>
      </p:sp>
    </p:spTree>
    <p:extLst>
      <p:ext uri="{BB962C8B-B14F-4D97-AF65-F5344CB8AC3E}">
        <p14:creationId xmlns:p14="http://schemas.microsoft.com/office/powerpoint/2010/main" val="2354963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Loss of segmentation network</a:t>
            </a:r>
          </a:p>
        </p:txBody>
      </p:sp>
      <p:pic>
        <p:nvPicPr>
          <p:cNvPr id="5" name="图片 4"/>
          <p:cNvPicPr>
            <a:picLocks noChangeAspect="1"/>
          </p:cNvPicPr>
          <p:nvPr/>
        </p:nvPicPr>
        <p:blipFill>
          <a:blip r:embed="rId2"/>
          <a:stretch>
            <a:fillRect/>
          </a:stretch>
        </p:blipFill>
        <p:spPr>
          <a:xfrm>
            <a:off x="450125" y="1239716"/>
            <a:ext cx="8487149" cy="4870937"/>
          </a:xfrm>
          <a:prstGeom prst="rect">
            <a:avLst/>
          </a:prstGeom>
        </p:spPr>
      </p:pic>
      <p:sp>
        <p:nvSpPr>
          <p:cNvPr id="6" name="矩形 5"/>
          <p:cNvSpPr/>
          <p:nvPr/>
        </p:nvSpPr>
        <p:spPr>
          <a:xfrm>
            <a:off x="5137210" y="5855648"/>
            <a:ext cx="3881191" cy="369332"/>
          </a:xfrm>
          <a:prstGeom prst="rect">
            <a:avLst/>
          </a:prstGeom>
        </p:spPr>
        <p:txBody>
          <a:bodyPr wrap="none">
            <a:spAutoFit/>
          </a:bodyPr>
          <a:lstStyle/>
          <a:p>
            <a:r>
              <a:rPr lang="zh-CN" altLang="en-US" dirty="0" smtClean="0">
                <a:latin typeface="TUM Neue Helvetica" panose="020B0604020202020204" pitchFamily="34" charset="0"/>
              </a:rPr>
              <a:t>重新画，把</a:t>
            </a:r>
            <a:r>
              <a:rPr lang="en-US" altLang="zh-CN" dirty="0" smtClean="0">
                <a:latin typeface="TUM Neue Helvetica" panose="020B0604020202020204" pitchFamily="34" charset="0"/>
              </a:rPr>
              <a:t>segmentation</a:t>
            </a:r>
            <a:r>
              <a:rPr lang="zh-CN" altLang="en-US" dirty="0" smtClean="0">
                <a:latin typeface="TUM Neue Helvetica" panose="020B0604020202020204" pitchFamily="34" charset="0"/>
              </a:rPr>
              <a:t>和</a:t>
            </a:r>
            <a:r>
              <a:rPr lang="en-US" altLang="zh-CN" dirty="0" smtClean="0">
                <a:latin typeface="TUM Neue Helvetica" panose="020B0604020202020204" pitchFamily="34" charset="0"/>
              </a:rPr>
              <a:t>SBE</a:t>
            </a:r>
            <a:r>
              <a:rPr lang="zh-CN" altLang="en-US" dirty="0" smtClean="0">
                <a:latin typeface="TUM Neue Helvetica" panose="020B0604020202020204" pitchFamily="34" charset="0"/>
              </a:rPr>
              <a:t>分开</a:t>
            </a:r>
            <a:endParaRPr lang="en-US" dirty="0"/>
          </a:p>
        </p:txBody>
      </p:sp>
    </p:spTree>
    <p:extLst>
      <p:ext uri="{BB962C8B-B14F-4D97-AF65-F5344CB8AC3E}">
        <p14:creationId xmlns:p14="http://schemas.microsoft.com/office/powerpoint/2010/main" val="358954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Loss of SBE network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Discriminator loss</a:t>
            </a:r>
          </a:p>
          <a:p>
            <a:endParaRPr lang="en-US" dirty="0">
              <a:latin typeface="TUM Neue Helvetica" panose="020B0604020202020204" pitchFamily="34" charset="0"/>
            </a:endParaRPr>
          </a:p>
        </p:txBody>
      </p:sp>
    </p:spTree>
    <p:extLst>
      <p:ext uri="{BB962C8B-B14F-4D97-AF65-F5344CB8AC3E}">
        <p14:creationId xmlns:p14="http://schemas.microsoft.com/office/powerpoint/2010/main" val="40078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Training</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Two networks need to be trained: segmentation network and SBE network</a:t>
            </a:r>
          </a:p>
          <a:p>
            <a:r>
              <a:rPr lang="en-US" dirty="0" smtClean="0">
                <a:latin typeface="TUM Neue Helvetica" panose="020B0604020202020204" pitchFamily="34" charset="0"/>
              </a:rPr>
              <a:t>They are trained together in an adversarial way</a:t>
            </a:r>
          </a:p>
          <a:p>
            <a:r>
              <a:rPr lang="en-US" dirty="0" smtClean="0">
                <a:latin typeface="TUM Neue Helvetica" panose="020B0604020202020204" pitchFamily="34" charset="0"/>
              </a:rPr>
              <a:t>Loss </a:t>
            </a:r>
            <a:r>
              <a:rPr lang="en-US" dirty="0">
                <a:latin typeface="TUM Neue Helvetica" panose="020B0604020202020204" pitchFamily="34" charset="0"/>
              </a:rPr>
              <a:t>for segmentation </a:t>
            </a:r>
            <a:r>
              <a:rPr lang="en-US" dirty="0" smtClean="0">
                <a:latin typeface="TUM Neue Helvetica" panose="020B0604020202020204" pitchFamily="34" charset="0"/>
              </a:rPr>
              <a:t>network: </a:t>
            </a:r>
          </a:p>
          <a:p>
            <a:endParaRPr lang="en-US" dirty="0" smtClean="0">
              <a:latin typeface="TUM Neue Helvetica" panose="020B0604020202020204" pitchFamily="34" charset="0"/>
            </a:endParaRPr>
          </a:p>
          <a:p>
            <a:endParaRPr lang="en-US" dirty="0">
              <a:latin typeface="TUM Neue Helvetica" panose="020B0604020202020204" pitchFamily="34" charset="0"/>
            </a:endParaRPr>
          </a:p>
          <a:p>
            <a:r>
              <a:rPr lang="en-US" dirty="0" smtClean="0">
                <a:latin typeface="TUM Neue Helvetica" panose="020B0604020202020204" pitchFamily="34" charset="0"/>
              </a:rPr>
              <a:t> </a:t>
            </a:r>
          </a:p>
          <a:p>
            <a:r>
              <a:rPr lang="en-US" dirty="0" smtClean="0">
                <a:latin typeface="TUM Neue Helvetica" panose="020B0604020202020204" pitchFamily="34" charset="0"/>
              </a:rPr>
              <a:t>                                      			       (generator loss)</a:t>
            </a:r>
          </a:p>
          <a:p>
            <a:endParaRPr lang="en-US" dirty="0" smtClean="0">
              <a:latin typeface="TUM Neue Helvetica" panose="020B0604020202020204" pitchFamily="34" charset="0"/>
            </a:endParaRPr>
          </a:p>
          <a:p>
            <a:endParaRPr lang="en-US" dirty="0">
              <a:latin typeface="TUM Neue Helvetica" panose="020B0604020202020204" pitchFamily="34" charset="0"/>
            </a:endParaRPr>
          </a:p>
          <a:p>
            <a:endParaRPr lang="en-US" dirty="0" smtClean="0">
              <a:latin typeface="TUM Neue Helvetica" panose="020B0604020202020204" pitchFamily="34" charset="0"/>
            </a:endParaRPr>
          </a:p>
          <a:p>
            <a:endParaRPr lang="en-US" dirty="0" smtClean="0">
              <a:latin typeface="TUM Neue Helvetica" panose="020B0604020202020204" pitchFamily="34" charset="0"/>
            </a:endParaRPr>
          </a:p>
          <a:p>
            <a:r>
              <a:rPr lang="en-US" dirty="0" smtClean="0">
                <a:latin typeface="TUM Neue Helvetica" panose="020B0604020202020204" pitchFamily="34" charset="0"/>
              </a:rPr>
              <a:t>Loss for </a:t>
            </a:r>
            <a:r>
              <a:rPr lang="en-US" dirty="0">
                <a:latin typeface="TUM Neue Helvetica" panose="020B0604020202020204" pitchFamily="34" charset="0"/>
              </a:rPr>
              <a:t>SBE </a:t>
            </a:r>
            <a:r>
              <a:rPr lang="en-US" dirty="0" smtClean="0">
                <a:latin typeface="TUM Neue Helvetica" panose="020B0604020202020204" pitchFamily="34" charset="0"/>
              </a:rPr>
              <a:t>network:</a:t>
            </a:r>
          </a:p>
          <a:p>
            <a:endParaRPr lang="en-US" dirty="0">
              <a:latin typeface="TUM Neue Helvetica" panose="020B0604020202020204" pitchFamily="34" charset="0"/>
            </a:endParaRPr>
          </a:p>
          <a:p>
            <a:r>
              <a:rPr lang="en-US" dirty="0" smtClean="0">
                <a:latin typeface="TUM Neue Helvetica" panose="020B0604020202020204" pitchFamily="34" charset="0"/>
              </a:rPr>
              <a:t> 						      (discriminator loss)</a:t>
            </a:r>
          </a:p>
        </p:txBody>
      </p:sp>
      <p:pic>
        <p:nvPicPr>
          <p:cNvPr id="4" name="图片 3"/>
          <p:cNvPicPr>
            <a:picLocks noChangeAspect="1"/>
          </p:cNvPicPr>
          <p:nvPr/>
        </p:nvPicPr>
        <p:blipFill>
          <a:blip r:embed="rId2"/>
          <a:stretch>
            <a:fillRect/>
          </a:stretch>
        </p:blipFill>
        <p:spPr>
          <a:xfrm>
            <a:off x="2634064" y="3930625"/>
            <a:ext cx="3483219" cy="878377"/>
          </a:xfrm>
          <a:prstGeom prst="rect">
            <a:avLst/>
          </a:prstGeom>
        </p:spPr>
      </p:pic>
      <p:pic>
        <p:nvPicPr>
          <p:cNvPr id="5" name="图片 4"/>
          <p:cNvPicPr>
            <a:picLocks noChangeAspect="1"/>
          </p:cNvPicPr>
          <p:nvPr/>
        </p:nvPicPr>
        <p:blipFill>
          <a:blip r:embed="rId3"/>
          <a:stretch>
            <a:fillRect/>
          </a:stretch>
        </p:blipFill>
        <p:spPr>
          <a:xfrm>
            <a:off x="2461845" y="5226476"/>
            <a:ext cx="3827659" cy="917697"/>
          </a:xfrm>
          <a:prstGeom prst="rect">
            <a:avLst/>
          </a:prstGeom>
        </p:spPr>
      </p:pic>
      <p:pic>
        <p:nvPicPr>
          <p:cNvPr id="6" name="图片 5"/>
          <p:cNvPicPr>
            <a:picLocks noChangeAspect="1"/>
          </p:cNvPicPr>
          <p:nvPr/>
        </p:nvPicPr>
        <p:blipFill>
          <a:blip r:embed="rId4"/>
          <a:stretch>
            <a:fillRect/>
          </a:stretch>
        </p:blipFill>
        <p:spPr>
          <a:xfrm>
            <a:off x="2622013" y="3017372"/>
            <a:ext cx="3350725" cy="555983"/>
          </a:xfrm>
          <a:prstGeom prst="rect">
            <a:avLst/>
          </a:prstGeom>
        </p:spPr>
      </p:pic>
      <p:pic>
        <p:nvPicPr>
          <p:cNvPr id="7" name="图片 6"/>
          <p:cNvPicPr>
            <a:picLocks noChangeAspect="1"/>
          </p:cNvPicPr>
          <p:nvPr/>
        </p:nvPicPr>
        <p:blipFill>
          <a:blip r:embed="rId5"/>
          <a:stretch>
            <a:fillRect/>
          </a:stretch>
        </p:blipFill>
        <p:spPr>
          <a:xfrm>
            <a:off x="2622013" y="2077900"/>
            <a:ext cx="3667491" cy="933543"/>
          </a:xfrm>
          <a:prstGeom prst="rect">
            <a:avLst/>
          </a:prstGeom>
        </p:spPr>
      </p:pic>
      <p:pic>
        <p:nvPicPr>
          <p:cNvPr id="8" name="图片 7"/>
          <p:cNvPicPr>
            <a:picLocks noChangeAspect="1"/>
          </p:cNvPicPr>
          <p:nvPr/>
        </p:nvPicPr>
        <p:blipFill>
          <a:blip r:embed="rId6"/>
          <a:stretch>
            <a:fillRect/>
          </a:stretch>
        </p:blipFill>
        <p:spPr>
          <a:xfrm>
            <a:off x="2699237" y="3582072"/>
            <a:ext cx="5035795" cy="400040"/>
          </a:xfrm>
          <a:prstGeom prst="rect">
            <a:avLst/>
          </a:prstGeom>
        </p:spPr>
      </p:pic>
    </p:spTree>
    <p:extLst>
      <p:ext uri="{BB962C8B-B14F-4D97-AF65-F5344CB8AC3E}">
        <p14:creationId xmlns:p14="http://schemas.microsoft.com/office/powerpoint/2010/main" val="1985748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2"/>
          </p:nvPr>
        </p:nvSpPr>
        <p:spPr/>
        <p:txBody>
          <a:bodyPr/>
          <a:lstStyle/>
          <a:p>
            <a:endParaRPr lang="en-US" dirty="0">
              <a:latin typeface="TUM Neue Helvetica" panose="020B0604020202020204" pitchFamily="34" charset="0"/>
            </a:endParaRPr>
          </a:p>
        </p:txBody>
      </p:sp>
      <p:sp>
        <p:nvSpPr>
          <p:cNvPr id="7" name="Title 6"/>
          <p:cNvSpPr>
            <a:spLocks noGrp="1"/>
          </p:cNvSpPr>
          <p:nvPr>
            <p:ph type="ctrTitle"/>
          </p:nvPr>
        </p:nvSpPr>
        <p:spPr/>
        <p:txBody>
          <a:bodyPr/>
          <a:lstStyle/>
          <a:p>
            <a:r>
              <a:rPr lang="en-US" dirty="0" smtClean="0">
                <a:latin typeface="TUM Neue Helvetica" panose="020B0604020202020204" pitchFamily="34" charset="0"/>
              </a:rPr>
              <a:t>Experimental Setups and Results</a:t>
            </a:r>
            <a:endParaRPr lang="en-US" dirty="0">
              <a:latin typeface="TUM Neue Helvetica" panose="020B0604020202020204" pitchFamily="34" charset="0"/>
            </a:endParaRPr>
          </a:p>
        </p:txBody>
      </p:sp>
    </p:spTree>
    <p:extLst>
      <p:ext uri="{BB962C8B-B14F-4D97-AF65-F5344CB8AC3E}">
        <p14:creationId xmlns:p14="http://schemas.microsoft.com/office/powerpoint/2010/main" val="219377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Datasets and </a:t>
            </a:r>
            <a:r>
              <a:rPr lang="en-US" dirty="0">
                <a:latin typeface="TUM Neue Helvetica" panose="020B0604020202020204" pitchFamily="34" charset="0"/>
              </a:rPr>
              <a:t>t</a:t>
            </a:r>
            <a:r>
              <a:rPr lang="en-US" dirty="0" smtClean="0">
                <a:latin typeface="TUM Neue Helvetica" panose="020B0604020202020204" pitchFamily="34" charset="0"/>
              </a:rPr>
              <a:t>raining setups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400" dirty="0" smtClean="0">
                <a:latin typeface="TUM Neue Helvetica" panose="020B0604020202020204" pitchFamily="34" charset="0"/>
              </a:rPr>
              <a:t>Datasets</a:t>
            </a:r>
          </a:p>
          <a:p>
            <a:pPr lvl="1"/>
            <a:r>
              <a:rPr lang="en-US" sz="2000" dirty="0">
                <a:latin typeface="TUM Neue Helvetica" panose="020B0604020202020204" pitchFamily="34" charset="0"/>
              </a:rPr>
              <a:t>PH2 [31]+ISBI </a:t>
            </a:r>
            <a:r>
              <a:rPr lang="en-US" sz="2000" dirty="0" smtClean="0">
                <a:latin typeface="TUM Neue Helvetica" panose="020B0604020202020204" pitchFamily="34" charset="0"/>
              </a:rPr>
              <a:t>2016 [10</a:t>
            </a:r>
            <a:r>
              <a:rPr lang="en-US" sz="2000" dirty="0">
                <a:latin typeface="TUM Neue Helvetica" panose="020B0604020202020204" pitchFamily="34" charset="0"/>
              </a:rPr>
              <a:t>] Skin Lesion Challenge </a:t>
            </a:r>
            <a:r>
              <a:rPr lang="en-US" sz="2000" dirty="0" smtClean="0">
                <a:latin typeface="TUM Neue Helvetica" panose="020B0604020202020204" pitchFamily="34" charset="0"/>
              </a:rPr>
              <a:t>dataset</a:t>
            </a:r>
          </a:p>
          <a:p>
            <a:pPr lvl="2"/>
            <a:r>
              <a:rPr lang="en-US" sz="2000" dirty="0" smtClean="0">
                <a:latin typeface="TUM Neue Helvetica" panose="020B0604020202020204" pitchFamily="34" charset="0"/>
              </a:rPr>
              <a:t>900 training, 200 testing</a:t>
            </a:r>
          </a:p>
          <a:p>
            <a:pPr lvl="1"/>
            <a:r>
              <a:rPr lang="en-US" sz="2000" dirty="0">
                <a:latin typeface="TUM Neue Helvetica" panose="020B0604020202020204" pitchFamily="34" charset="0"/>
              </a:rPr>
              <a:t>Transvaginal Ultrasound (TVUS) dataset</a:t>
            </a:r>
            <a:r>
              <a:rPr lang="en-US" sz="2000" dirty="0" smtClean="0">
                <a:latin typeface="TUM Neue Helvetica" panose="020B0604020202020204" pitchFamily="34" charset="0"/>
              </a:rPr>
              <a:t>. [2] </a:t>
            </a:r>
          </a:p>
          <a:p>
            <a:pPr lvl="2"/>
            <a:r>
              <a:rPr lang="en-US" sz="2000" dirty="0">
                <a:latin typeface="TUM Neue Helvetica" panose="020B0604020202020204" pitchFamily="34" charset="0"/>
              </a:rPr>
              <a:t>five-fold </a:t>
            </a:r>
            <a:r>
              <a:rPr lang="en-US" sz="2000" dirty="0" smtClean="0">
                <a:latin typeface="TUM Neue Helvetica" panose="020B0604020202020204" pitchFamily="34" charset="0"/>
              </a:rPr>
              <a:t>cross-validation</a:t>
            </a:r>
            <a:r>
              <a:rPr lang="en-US" sz="2000" dirty="0">
                <a:latin typeface="TUM Neue Helvetica" panose="020B0604020202020204" pitchFamily="34" charset="0"/>
              </a:rPr>
              <a:t> </a:t>
            </a:r>
            <a:r>
              <a:rPr lang="en-US" sz="2000" dirty="0" smtClean="0">
                <a:latin typeface="TUM Neue Helvetica" panose="020B0604020202020204" pitchFamily="34" charset="0"/>
              </a:rPr>
              <a:t>on 3,360 images</a:t>
            </a:r>
          </a:p>
          <a:p>
            <a:pPr lvl="2"/>
            <a:r>
              <a:rPr lang="en-US" altLang="zh-CN" sz="2000" dirty="0" smtClean="0">
                <a:latin typeface="TUM Neue Helvetica" panose="020B0604020202020204" pitchFamily="34" charset="0"/>
              </a:rPr>
              <a:t>More challenging</a:t>
            </a:r>
          </a:p>
          <a:p>
            <a:pPr lvl="2"/>
            <a:endParaRPr lang="en-US" sz="2000" dirty="0">
              <a:latin typeface="TUM Neue Helvetica" panose="020B0604020202020204" pitchFamily="34" charset="0"/>
            </a:endParaRPr>
          </a:p>
          <a:p>
            <a:r>
              <a:rPr lang="en-US" sz="2400" dirty="0">
                <a:latin typeface="TUM Neue Helvetica" panose="020B0604020202020204" pitchFamily="34" charset="0"/>
              </a:rPr>
              <a:t>T</a:t>
            </a:r>
            <a:r>
              <a:rPr lang="en-US" sz="2400" dirty="0" smtClean="0">
                <a:latin typeface="TUM Neue Helvetica" panose="020B0604020202020204" pitchFamily="34" charset="0"/>
              </a:rPr>
              <a:t>raining setups</a:t>
            </a:r>
          </a:p>
          <a:p>
            <a:pPr lvl="1"/>
            <a:r>
              <a:rPr lang="en-US" sz="2000" dirty="0" smtClean="0">
                <a:latin typeface="TUM Neue Helvetica" panose="020B0604020202020204" pitchFamily="34" charset="0"/>
              </a:rPr>
              <a:t>Trained from scratch</a:t>
            </a:r>
          </a:p>
          <a:p>
            <a:pPr lvl="1"/>
            <a:r>
              <a:rPr lang="en-US" sz="2000" dirty="0" smtClean="0">
                <a:latin typeface="TUM Neue Helvetica" panose="020B0604020202020204" pitchFamily="34" charset="0"/>
              </a:rPr>
              <a:t>Adversarial training: train the </a:t>
            </a:r>
            <a:r>
              <a:rPr lang="en-US" sz="2000" dirty="0">
                <a:latin typeface="TUM Neue Helvetica" panose="020B0604020202020204" pitchFamily="34" charset="0"/>
              </a:rPr>
              <a:t>segmentation network 8 times </a:t>
            </a:r>
            <a:r>
              <a:rPr lang="en-US" sz="2000" dirty="0" smtClean="0">
                <a:latin typeface="TUM Neue Helvetica" panose="020B0604020202020204" pitchFamily="34" charset="0"/>
              </a:rPr>
              <a:t>and the </a:t>
            </a:r>
            <a:r>
              <a:rPr lang="en-US" sz="2000" dirty="0">
                <a:latin typeface="TUM Neue Helvetica" panose="020B0604020202020204" pitchFamily="34" charset="0"/>
              </a:rPr>
              <a:t>SBE network 3 times </a:t>
            </a:r>
            <a:r>
              <a:rPr lang="en-US" sz="2000" dirty="0" smtClean="0">
                <a:latin typeface="TUM Neue Helvetica" panose="020B0604020202020204" pitchFamily="34" charset="0"/>
              </a:rPr>
              <a:t>on each iteration</a:t>
            </a:r>
          </a:p>
          <a:p>
            <a:pPr lvl="1"/>
            <a:r>
              <a:rPr lang="en-US" sz="2000" dirty="0" smtClean="0">
                <a:latin typeface="TUM Neue Helvetica" panose="020B0604020202020204" pitchFamily="34" charset="0"/>
              </a:rPr>
              <a:t>Batch size of 8, learning rate of 0.0001 with Adam</a:t>
            </a:r>
          </a:p>
          <a:p>
            <a:pPr lvl="1"/>
            <a:r>
              <a:rPr lang="en-US" sz="2000" dirty="0">
                <a:latin typeface="TUM Neue Helvetica" panose="020B0604020202020204" pitchFamily="34" charset="0"/>
              </a:rPr>
              <a:t>boundary key point selection </a:t>
            </a:r>
            <a:r>
              <a:rPr lang="en-US" sz="2000" dirty="0" smtClean="0">
                <a:latin typeface="TUM Neue Helvetica" panose="020B0604020202020204" pitchFamily="34" charset="0"/>
              </a:rPr>
              <a:t>algorithm hyper-parameters: n=6, T=40000</a:t>
            </a:r>
          </a:p>
          <a:p>
            <a:pPr lvl="1"/>
            <a:endParaRPr lang="en-US" sz="2000" dirty="0" smtClean="0">
              <a:latin typeface="TUM Neue Helvetica" panose="020B0604020202020204" pitchFamily="34" charset="0"/>
            </a:endParaRPr>
          </a:p>
          <a:p>
            <a:pPr lvl="1"/>
            <a:endParaRPr lang="en-US" sz="2000" dirty="0">
              <a:latin typeface="TUM Neue Helvetica" panose="020B0604020202020204" pitchFamily="34" charset="0"/>
            </a:endParaRPr>
          </a:p>
          <a:p>
            <a:pPr marL="0" indent="0">
              <a:buNone/>
            </a:pPr>
            <a:endParaRPr lang="en-US" sz="2400" dirty="0">
              <a:latin typeface="TUM Neue Helvetica" panose="020B0604020202020204" pitchFamily="34" charset="0"/>
            </a:endParaRPr>
          </a:p>
        </p:txBody>
      </p:sp>
    </p:spTree>
    <p:extLst>
      <p:ext uri="{BB962C8B-B14F-4D97-AF65-F5344CB8AC3E}">
        <p14:creationId xmlns:p14="http://schemas.microsoft.com/office/powerpoint/2010/main" val="3916174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1</a:t>
            </a:r>
            <a:r>
              <a:rPr lang="en-US" sz="2000" dirty="0">
                <a:latin typeface="TUM Neue Helvetica" panose="020B0604020202020204" pitchFamily="34" charset="0"/>
              </a:rPr>
              <a:t>. </a:t>
            </a:r>
            <a:r>
              <a:rPr lang="en-US" sz="2000" dirty="0" smtClean="0">
                <a:latin typeface="TUM Neue Helvetica" panose="020B0604020202020204" pitchFamily="34" charset="0"/>
              </a:rPr>
              <a:t>Quantitative evaluation against previous SOTA methods on each dataset</a:t>
            </a:r>
          </a:p>
          <a:p>
            <a:pPr marL="0" indent="0">
              <a:buNone/>
            </a:pPr>
            <a:endParaRPr lang="en-US" sz="2000"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2200671" y="1613224"/>
            <a:ext cx="4397863" cy="2580411"/>
          </a:xfrm>
          <a:prstGeom prst="rect">
            <a:avLst/>
          </a:prstGeom>
        </p:spPr>
      </p:pic>
      <p:pic>
        <p:nvPicPr>
          <p:cNvPr id="5" name="图片 4"/>
          <p:cNvPicPr>
            <a:picLocks noChangeAspect="1"/>
          </p:cNvPicPr>
          <p:nvPr/>
        </p:nvPicPr>
        <p:blipFill>
          <a:blip r:embed="rId3"/>
          <a:stretch>
            <a:fillRect/>
          </a:stretch>
        </p:blipFill>
        <p:spPr>
          <a:xfrm>
            <a:off x="2247577" y="4193635"/>
            <a:ext cx="4350957" cy="2092865"/>
          </a:xfrm>
          <a:prstGeom prst="rect">
            <a:avLst/>
          </a:prstGeom>
        </p:spPr>
      </p:pic>
      <p:sp>
        <p:nvSpPr>
          <p:cNvPr id="6" name="椭圆 5"/>
          <p:cNvSpPr/>
          <p:nvPr/>
        </p:nvSpPr>
        <p:spPr>
          <a:xfrm>
            <a:off x="2479431" y="3643820"/>
            <a:ext cx="1134207" cy="4953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2359269" y="5674416"/>
            <a:ext cx="1509346" cy="4953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54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2. Ablation studies to verify generalization </a:t>
            </a:r>
          </a:p>
          <a:p>
            <a:pPr marL="0" indent="0">
              <a:buNone/>
            </a:pPr>
            <a:endParaRPr lang="en-US" sz="2000" dirty="0">
              <a:latin typeface="TUM Neue Helvetica" panose="020B0604020202020204" pitchFamily="34" charset="0"/>
            </a:endParaRPr>
          </a:p>
        </p:txBody>
      </p:sp>
      <p:pic>
        <p:nvPicPr>
          <p:cNvPr id="9" name="图片 8"/>
          <p:cNvPicPr>
            <a:picLocks noChangeAspect="1"/>
          </p:cNvPicPr>
          <p:nvPr/>
        </p:nvPicPr>
        <p:blipFill>
          <a:blip r:embed="rId2"/>
          <a:stretch>
            <a:fillRect/>
          </a:stretch>
        </p:blipFill>
        <p:spPr>
          <a:xfrm>
            <a:off x="87924" y="1861117"/>
            <a:ext cx="4484076" cy="3503728"/>
          </a:xfrm>
          <a:prstGeom prst="rect">
            <a:avLst/>
          </a:prstGeom>
        </p:spPr>
      </p:pic>
      <p:pic>
        <p:nvPicPr>
          <p:cNvPr id="10" name="图片 9"/>
          <p:cNvPicPr>
            <a:picLocks noChangeAspect="1"/>
          </p:cNvPicPr>
          <p:nvPr/>
        </p:nvPicPr>
        <p:blipFill>
          <a:blip r:embed="rId3"/>
          <a:stretch>
            <a:fillRect/>
          </a:stretch>
        </p:blipFill>
        <p:spPr>
          <a:xfrm>
            <a:off x="4665275" y="1861117"/>
            <a:ext cx="4462561" cy="3511715"/>
          </a:xfrm>
          <a:prstGeom prst="rect">
            <a:avLst/>
          </a:prstGeom>
        </p:spPr>
      </p:pic>
    </p:spTree>
    <p:extLst>
      <p:ext uri="{BB962C8B-B14F-4D97-AF65-F5344CB8AC3E}">
        <p14:creationId xmlns:p14="http://schemas.microsoft.com/office/powerpoint/2010/main" val="2920440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a:latin typeface="TUM Neue Helvetica" panose="020B0604020202020204" pitchFamily="34" charset="0"/>
              </a:rPr>
              <a:t>3. Statistical significance analysis of performance </a:t>
            </a:r>
            <a:r>
              <a:rPr lang="en-US" sz="2000" dirty="0" smtClean="0">
                <a:latin typeface="TUM Neue Helvetica" panose="020B0604020202020204" pitchFamily="34" charset="0"/>
              </a:rPr>
              <a:t>improvements </a:t>
            </a:r>
            <a:r>
              <a:rPr lang="en-US" altLang="zh-CN" sz="2000" dirty="0" smtClean="0">
                <a:latin typeface="TUM Neue Helvetica" panose="020B0604020202020204" pitchFamily="34" charset="0"/>
              </a:rPr>
              <a:t>between baseline and </a:t>
            </a:r>
            <a:r>
              <a:rPr lang="en-US" altLang="zh-CN" sz="2000" dirty="0" err="1" smtClean="0">
                <a:latin typeface="TUM Neue Helvetica" panose="020B0604020202020204" pitchFamily="34" charset="0"/>
              </a:rPr>
              <a:t>baseline+BPB+SBE</a:t>
            </a:r>
            <a:r>
              <a:rPr lang="en-US" altLang="zh-CN" sz="2000" dirty="0" smtClean="0">
                <a:latin typeface="TUM Neue Helvetica" panose="020B0604020202020204" pitchFamily="34" charset="0"/>
              </a:rPr>
              <a:t> </a:t>
            </a:r>
            <a:r>
              <a:rPr lang="en-US" sz="2000" dirty="0" smtClean="0">
                <a:latin typeface="TUM Neue Helvetica" panose="020B0604020202020204" pitchFamily="34" charset="0"/>
              </a:rPr>
              <a:t>with </a:t>
            </a:r>
            <a:r>
              <a:rPr lang="en-US" sz="2000" dirty="0">
                <a:latin typeface="TUM Neue Helvetica" panose="020B0604020202020204" pitchFamily="34" charset="0"/>
              </a:rPr>
              <a:t>paired t-test</a:t>
            </a:r>
          </a:p>
        </p:txBody>
      </p:sp>
      <p:pic>
        <p:nvPicPr>
          <p:cNvPr id="4" name="图片 3"/>
          <p:cNvPicPr>
            <a:picLocks noChangeAspect="1"/>
          </p:cNvPicPr>
          <p:nvPr/>
        </p:nvPicPr>
        <p:blipFill>
          <a:blip r:embed="rId2"/>
          <a:stretch>
            <a:fillRect/>
          </a:stretch>
        </p:blipFill>
        <p:spPr>
          <a:xfrm>
            <a:off x="1842172" y="1981078"/>
            <a:ext cx="5534573" cy="4283076"/>
          </a:xfrm>
          <a:prstGeom prst="rect">
            <a:avLst/>
          </a:prstGeom>
        </p:spPr>
      </p:pic>
    </p:spTree>
    <p:extLst>
      <p:ext uri="{BB962C8B-B14F-4D97-AF65-F5344CB8AC3E}">
        <p14:creationId xmlns:p14="http://schemas.microsoft.com/office/powerpoint/2010/main" val="1870325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4</a:t>
            </a:r>
            <a:r>
              <a:rPr lang="en-US" sz="2000" dirty="0">
                <a:latin typeface="TUM Neue Helvetica" panose="020B0604020202020204" pitchFamily="34" charset="0"/>
              </a:rPr>
              <a:t>. Qualitative </a:t>
            </a:r>
            <a:r>
              <a:rPr lang="en-US" sz="2000" dirty="0" smtClean="0">
                <a:latin typeface="TUM Neue Helvetica" panose="020B0604020202020204" pitchFamily="34" charset="0"/>
              </a:rPr>
              <a:t>evaluation with visualization of segmentation map and key point map.</a:t>
            </a:r>
            <a:endParaRPr lang="en-US" sz="2000" dirty="0">
              <a:latin typeface="TUM Neue Helvetica" panose="020B0604020202020204" pitchFamily="34" charset="0"/>
            </a:endParaRPr>
          </a:p>
        </p:txBody>
      </p:sp>
      <p:pic>
        <p:nvPicPr>
          <p:cNvPr id="5" name="图片 4"/>
          <p:cNvPicPr>
            <a:picLocks noChangeAspect="1"/>
          </p:cNvPicPr>
          <p:nvPr/>
        </p:nvPicPr>
        <p:blipFill>
          <a:blip r:embed="rId2"/>
          <a:stretch>
            <a:fillRect/>
          </a:stretch>
        </p:blipFill>
        <p:spPr>
          <a:xfrm>
            <a:off x="646723" y="2211518"/>
            <a:ext cx="7848966" cy="1657830"/>
          </a:xfrm>
          <a:prstGeom prst="rect">
            <a:avLst/>
          </a:prstGeom>
        </p:spPr>
      </p:pic>
      <p:pic>
        <p:nvPicPr>
          <p:cNvPr id="6" name="图片 5"/>
          <p:cNvPicPr>
            <a:picLocks noChangeAspect="1"/>
          </p:cNvPicPr>
          <p:nvPr/>
        </p:nvPicPr>
        <p:blipFill>
          <a:blip r:embed="rId3"/>
          <a:stretch>
            <a:fillRect/>
          </a:stretch>
        </p:blipFill>
        <p:spPr>
          <a:xfrm>
            <a:off x="664307" y="4097948"/>
            <a:ext cx="7848966" cy="1248699"/>
          </a:xfrm>
          <a:prstGeom prst="rect">
            <a:avLst/>
          </a:prstGeom>
        </p:spPr>
      </p:pic>
    </p:spTree>
    <p:extLst>
      <p:ext uri="{BB962C8B-B14F-4D97-AF65-F5344CB8AC3E}">
        <p14:creationId xmlns:p14="http://schemas.microsoft.com/office/powerpoint/2010/main" val="1871134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Other experiments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400" dirty="0" smtClean="0">
                <a:latin typeface="TUM Neue Helvetica" panose="020B0604020202020204" pitchFamily="34" charset="0"/>
              </a:rPr>
              <a:t>Effect of different number and positions of BPBs</a:t>
            </a:r>
          </a:p>
          <a:p>
            <a:pPr lvl="1"/>
            <a:r>
              <a:rPr lang="en-US" sz="2000" dirty="0" smtClean="0">
                <a:latin typeface="TUM Neue Helvetica" panose="020B0604020202020204" pitchFamily="34" charset="0"/>
              </a:rPr>
              <a:t>More BPBs, more performance gain</a:t>
            </a:r>
          </a:p>
          <a:p>
            <a:pPr lvl="1"/>
            <a:r>
              <a:rPr lang="en-US" sz="2000" dirty="0" smtClean="0">
                <a:latin typeface="TUM Neue Helvetica" panose="020B0604020202020204" pitchFamily="34" charset="0"/>
              </a:rPr>
              <a:t>Be placed widely across the network</a:t>
            </a:r>
          </a:p>
          <a:p>
            <a:pPr lvl="1"/>
            <a:r>
              <a:rPr lang="en-US" sz="2000" dirty="0" smtClean="0">
                <a:latin typeface="TUM Neue Helvetica" panose="020B0604020202020204" pitchFamily="34" charset="0"/>
              </a:rPr>
              <a:t>Provides explanation (For </a:t>
            </a:r>
            <a:r>
              <a:rPr lang="en-US" sz="2000" dirty="0">
                <a:latin typeface="TUM Neue Helvetica" panose="020B0604020202020204" pitchFamily="34" charset="0"/>
              </a:rPr>
              <a:t>example, placed in the 1</a:t>
            </a:r>
            <a:r>
              <a:rPr lang="en-US" sz="2000" baseline="30000" dirty="0">
                <a:latin typeface="TUM Neue Helvetica" panose="020B0604020202020204" pitchFamily="34" charset="0"/>
              </a:rPr>
              <a:t>st</a:t>
            </a:r>
            <a:r>
              <a:rPr lang="en-US" sz="2000" dirty="0">
                <a:latin typeface="TUM Neue Helvetica" panose="020B0604020202020204" pitchFamily="34" charset="0"/>
              </a:rPr>
              <a:t> layer of U-Net encoder underperforms, since the front of network only extracts low-level features and the introduction of BPB may increase noise)</a:t>
            </a:r>
          </a:p>
          <a:p>
            <a:pPr lvl="1"/>
            <a:endParaRPr lang="en-US" sz="2000" dirty="0" smtClean="0">
              <a:latin typeface="TUM Neue Helvetica" panose="020B0604020202020204" pitchFamily="34" charset="0"/>
            </a:endParaRPr>
          </a:p>
          <a:p>
            <a:pPr lvl="1"/>
            <a:endParaRPr lang="en-US" sz="2000" dirty="0" smtClean="0">
              <a:latin typeface="TUM Neue Helvetica" panose="020B0604020202020204" pitchFamily="34" charset="0"/>
            </a:endParaRPr>
          </a:p>
          <a:p>
            <a:r>
              <a:rPr lang="en-US" sz="2400" dirty="0" smtClean="0">
                <a:latin typeface="TUM Neue Helvetica" panose="020B0604020202020204" pitchFamily="34" charset="0"/>
              </a:rPr>
              <a:t>Effect of hyper-parameters of key point selection algorithm</a:t>
            </a:r>
          </a:p>
          <a:p>
            <a:pPr lvl="1"/>
            <a:r>
              <a:rPr lang="en-US" sz="2000" dirty="0" smtClean="0">
                <a:latin typeface="TUM Neue Helvetica" panose="020B0604020202020204" pitchFamily="34" charset="0"/>
              </a:rPr>
              <a:t>N=6 for this task</a:t>
            </a:r>
            <a:endParaRPr lang="en-US" sz="2000" dirty="0">
              <a:latin typeface="TUM Neue Helvetica" panose="020B0604020202020204" pitchFamily="34" charset="0"/>
            </a:endParaRPr>
          </a:p>
        </p:txBody>
      </p:sp>
    </p:spTree>
    <p:extLst>
      <p:ext uri="{BB962C8B-B14F-4D97-AF65-F5344CB8AC3E}">
        <p14:creationId xmlns:p14="http://schemas.microsoft.com/office/powerpoint/2010/main" val="10294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Main challenges of </a:t>
            </a:r>
            <a:r>
              <a:rPr lang="en-US" b="1" dirty="0" smtClean="0">
                <a:latin typeface="TUM Neue Helvetica" panose="020B0604020202020204" pitchFamily="34" charset="0"/>
              </a:rPr>
              <a:t>medical </a:t>
            </a:r>
            <a:r>
              <a:rPr lang="en-US" dirty="0" smtClean="0">
                <a:latin typeface="TUM Neue Helvetica" panose="020B0604020202020204" pitchFamily="34" charset="0"/>
              </a:rPr>
              <a:t>image </a:t>
            </a:r>
            <a:r>
              <a:rPr lang="en-US" dirty="0" err="1" smtClean="0">
                <a:latin typeface="TUM Neue Helvetica" panose="020B0604020202020204" pitchFamily="34" charset="0"/>
              </a:rPr>
              <a:t>seg</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First, ambiguous boundary</a:t>
            </a:r>
          </a:p>
          <a:p>
            <a:r>
              <a:rPr lang="en-US" dirty="0" smtClean="0">
                <a:latin typeface="TUM Neue Helvetica" panose="020B0604020202020204" pitchFamily="34" charset="0"/>
              </a:rPr>
              <a:t>Second, uncertainty</a:t>
            </a:r>
          </a:p>
          <a:p>
            <a:r>
              <a:rPr lang="en-US" dirty="0" smtClean="0">
                <a:latin typeface="TUM Neue Helvetica" panose="020B0604020202020204" pitchFamily="34" charset="0"/>
              </a:rPr>
              <a:t>(Q: what’s the difference between those two?)</a:t>
            </a:r>
            <a:endParaRPr lang="en-US" dirty="0">
              <a:latin typeface="TUM Neue Helvetica" panose="020B0604020202020204" pitchFamily="34" charset="0"/>
            </a:endParaRPr>
          </a:p>
        </p:txBody>
      </p:sp>
    </p:spTree>
    <p:extLst>
      <p:ext uri="{BB962C8B-B14F-4D97-AF65-F5344CB8AC3E}">
        <p14:creationId xmlns:p14="http://schemas.microsoft.com/office/powerpoint/2010/main" val="217022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Open questions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I think …, what about your thoughts? </a:t>
            </a:r>
          </a:p>
          <a:p>
            <a:pPr lvl="1"/>
            <a:r>
              <a:rPr lang="en-US" dirty="0">
                <a:latin typeface="TUM Neue Helvetica" panose="020B0604020202020204" pitchFamily="34" charset="0"/>
              </a:rPr>
              <a:t>Example:  In the paper it said, the SBE tells whether predicted segmentation coincidences with ground truth boundary key point map or not. But I think this SBE is a kind of discriminator and tells whether predicted segmentation coincidences with ground truth segmentation, not the boundary key point map. How to interpret this statement from the author? Is this implicitly done by convolution on concatenated feature maps</a:t>
            </a:r>
            <a:r>
              <a:rPr lang="en-US" dirty="0" smtClean="0">
                <a:latin typeface="TUM Neue Helvetica" panose="020B0604020202020204" pitchFamily="34" charset="0"/>
              </a:rPr>
              <a:t>?</a:t>
            </a:r>
          </a:p>
          <a:p>
            <a:pPr lvl="1"/>
            <a:r>
              <a:rPr lang="en-US" dirty="0" smtClean="0">
                <a:latin typeface="TUM Neue Helvetica" panose="020B0604020202020204" pitchFamily="34" charset="0"/>
              </a:rPr>
              <a:t>The similarity and difference between BPB and SBE</a:t>
            </a:r>
          </a:p>
          <a:p>
            <a:pPr lvl="1"/>
            <a:r>
              <a:rPr lang="en-US" dirty="0" smtClean="0">
                <a:latin typeface="TUM Neue Helvetica" panose="020B0604020202020204" pitchFamily="34" charset="0"/>
              </a:rPr>
              <a:t>Possible improvements for the boundary point selection algorithm? (Instead of random selection, is there a way to transfer to an optimization problem? Or an image processing problem detecting sharp edges)</a:t>
            </a:r>
          </a:p>
          <a:p>
            <a:pPr lvl="1"/>
            <a:r>
              <a:rPr lang="en-US" dirty="0" smtClean="0">
                <a:latin typeface="TUM Neue Helvetica" panose="020B0604020202020204" pitchFamily="34" charset="0"/>
              </a:rPr>
              <a:t>Compared with the boundary loss strategy (which also force the network to learn boundary information) used in U-Net, why is this better?</a:t>
            </a:r>
          </a:p>
          <a:p>
            <a:pPr lvl="2"/>
            <a:r>
              <a:rPr lang="en-US" dirty="0" smtClean="0">
                <a:latin typeface="TUM Neue Helvetica" panose="020B0604020202020204" pitchFamily="34" charset="0"/>
              </a:rPr>
              <a:t>Perhaps, this actually force the network to learn key points instead of directly learning boundary, which might be easily to learn or easier to generalize.</a:t>
            </a:r>
            <a:endParaRPr lang="en-US" dirty="0">
              <a:latin typeface="TUM Neue Helvetica" panose="020B0604020202020204" pitchFamily="34" charset="0"/>
            </a:endParaRPr>
          </a:p>
        </p:txBody>
      </p:sp>
    </p:spTree>
    <p:extLst>
      <p:ext uri="{BB962C8B-B14F-4D97-AF65-F5344CB8AC3E}">
        <p14:creationId xmlns:p14="http://schemas.microsoft.com/office/powerpoint/2010/main" val="5256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Previous methods	</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a:latin typeface="TUM Neue Helvetica" panose="020B0604020202020204" pitchFamily="34" charset="0"/>
              </a:rPr>
              <a:t>Fully automatic (U-Net): non-boundary-preserving</a:t>
            </a:r>
          </a:p>
          <a:p>
            <a:r>
              <a:rPr lang="en-US" dirty="0">
                <a:latin typeface="TUM Neue Helvetica" panose="020B0604020202020204" pitchFamily="34" charset="0"/>
              </a:rPr>
              <a:t>Interactive (Wang): require facilitation with human intelligence </a:t>
            </a:r>
          </a:p>
        </p:txBody>
      </p:sp>
    </p:spTree>
    <p:extLst>
      <p:ext uri="{BB962C8B-B14F-4D97-AF65-F5344CB8AC3E}">
        <p14:creationId xmlns:p14="http://schemas.microsoft.com/office/powerpoint/2010/main" val="421329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Proposed framework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Automatic key points selection algorithm</a:t>
            </a:r>
          </a:p>
          <a:p>
            <a:r>
              <a:rPr lang="en-US" dirty="0" smtClean="0">
                <a:latin typeface="TUM Neue Helvetica" panose="020B0604020202020204" pitchFamily="34" charset="0"/>
              </a:rPr>
              <a:t>BPB: exploit boundary-related features network arch</a:t>
            </a:r>
          </a:p>
          <a:p>
            <a:r>
              <a:rPr lang="en-US" dirty="0" smtClean="0">
                <a:latin typeface="TUM Neue Helvetica" panose="020B0604020202020204" pitchFamily="34" charset="0"/>
              </a:rPr>
              <a:t>SBE: act as supervision/loss in an adversarial manner</a:t>
            </a:r>
            <a:endParaRPr lang="en-US" dirty="0">
              <a:latin typeface="TUM Neue Helvetica" panose="020B0604020202020204" pitchFamily="34" charset="0"/>
            </a:endParaRPr>
          </a:p>
        </p:txBody>
      </p:sp>
    </p:spTree>
    <p:extLst>
      <p:ext uri="{BB962C8B-B14F-4D97-AF65-F5344CB8AC3E}">
        <p14:creationId xmlns:p14="http://schemas.microsoft.com/office/powerpoint/2010/main" val="39241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1. Automatic key points selection algorithm</a:t>
            </a:r>
            <a:endParaRPr lang="en-US" dirty="0">
              <a:latin typeface="TUM Neue Helvetica" panose="020B0604020202020204" pitchFamily="3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sz="2400" dirty="0" smtClean="0">
                    <a:latin typeface="TUM Neue Helvetica" panose="020B0604020202020204" pitchFamily="34" charset="0"/>
                  </a:rPr>
                  <a:t>Steps:</a:t>
                </a:r>
              </a:p>
              <a:p>
                <a:pPr lvl="1"/>
                <a:r>
                  <a:rPr lang="en-US" sz="1800" dirty="0">
                    <a:latin typeface="TUM Neue Helvetica" panose="020B0604020202020204" pitchFamily="34" charset="0"/>
                  </a:rPr>
                  <a:t>obtain the </a:t>
                </a:r>
                <a:r>
                  <a:rPr lang="en-US" sz="1800" dirty="0" smtClean="0">
                    <a:latin typeface="TUM Neue Helvetica" panose="020B0604020202020204" pitchFamily="34" charset="0"/>
                  </a:rPr>
                  <a:t>boundary of </a:t>
                </a:r>
                <a:r>
                  <a:rPr lang="en-US" sz="1800" dirty="0">
                    <a:latin typeface="TUM Neue Helvetica" panose="020B0604020202020204" pitchFamily="34" charset="0"/>
                  </a:rPr>
                  <a:t>the target object from the ground-truth segmentation </a:t>
                </a:r>
                <a:r>
                  <a:rPr lang="en-US" sz="1800" dirty="0" smtClean="0">
                    <a:latin typeface="TUM Neue Helvetica" panose="020B0604020202020204" pitchFamily="34" charset="0"/>
                  </a:rPr>
                  <a:t>map (Canny edge detector)</a:t>
                </a:r>
              </a:p>
              <a:p>
                <a:pPr lvl="1"/>
                <a:r>
                  <a:rPr lang="en-US" sz="1800" dirty="0" smtClean="0">
                    <a:latin typeface="TUM Neue Helvetica" panose="020B0604020202020204" pitchFamily="34" charset="0"/>
                  </a:rPr>
                  <a:t>randomly select n points on the boundary (n=4,</a:t>
                </a:r>
                <a:r>
                  <a:rPr lang="en-US" sz="1800" b="1" dirty="0" smtClean="0">
                    <a:latin typeface="TUM Neue Helvetica" panose="020B0604020202020204" pitchFamily="34" charset="0"/>
                  </a:rPr>
                  <a:t>6</a:t>
                </a:r>
                <a:r>
                  <a:rPr lang="en-US" sz="1800" dirty="0" smtClean="0">
                    <a:latin typeface="TUM Neue Helvetica" panose="020B0604020202020204" pitchFamily="34" charset="0"/>
                  </a:rPr>
                  <a:t>,8,10), repeat for T iterations (T ~ 40000)</a:t>
                </a:r>
              </a:p>
              <a:p>
                <a:pPr lvl="1"/>
                <a:r>
                  <a:rPr lang="en-US" sz="1800" dirty="0" smtClean="0">
                    <a:latin typeface="TUM Neue Helvetica" panose="020B0604020202020204" pitchFamily="34" charset="0"/>
                  </a:rPr>
                  <a:t>Connect the </a:t>
                </a:r>
                <a:r>
                  <a:rPr lang="en-US" sz="1800" dirty="0">
                    <a:latin typeface="TUM Neue Helvetica" panose="020B0604020202020204" pitchFamily="34" charset="0"/>
                  </a:rPr>
                  <a:t>boundary </a:t>
                </a:r>
                <a:r>
                  <a:rPr lang="en-US" sz="1800" dirty="0" smtClean="0">
                    <a:latin typeface="TUM Neue Helvetica" panose="020B0604020202020204" pitchFamily="34" charset="0"/>
                  </a:rPr>
                  <a:t>points (also try with different order of the points) on each iteration, form a polygon</a:t>
                </a:r>
              </a:p>
              <a:p>
                <a:pPr lvl="1"/>
                <a:r>
                  <a:rPr lang="en-US" sz="1800" dirty="0">
                    <a:latin typeface="TUM Neue Helvetica" panose="020B0604020202020204" pitchFamily="34" charset="0"/>
                  </a:rPr>
                  <a:t>Select the key points with the highest IOU as the ground truth key point </a:t>
                </a:r>
                <a:r>
                  <a:rPr lang="en-US" sz="1800" dirty="0" smtClean="0">
                    <a:latin typeface="TUM Neue Helvetica" panose="020B0604020202020204" pitchFamily="34" charset="0"/>
                  </a:rPr>
                  <a:t>map</a:t>
                </a:r>
              </a:p>
              <a:p>
                <a:r>
                  <a:rPr lang="en-US" sz="2400" dirty="0" smtClean="0">
                    <a:latin typeface="TUM Neue Helvetica" panose="020B0604020202020204" pitchFamily="34" charset="0"/>
                  </a:rPr>
                  <a:t>Q: disk?</a:t>
                </a:r>
              </a:p>
              <a:p>
                <a:pPr lvl="1"/>
                <a:r>
                  <a:rPr lang="en-US" sz="2000" dirty="0" smtClean="0">
                    <a:latin typeface="TUM Neue Helvetica" panose="020B0604020202020204" pitchFamily="34" charset="0"/>
                  </a:rPr>
                  <a:t>From key points to </a:t>
                </a:r>
                <a:r>
                  <a:rPr lang="en-US" sz="2000" dirty="0" err="1" smtClean="0">
                    <a:latin typeface="TUM Neue Helvetica" panose="020B0604020202020204" pitchFamily="34" charset="0"/>
                  </a:rPr>
                  <a:t>heatmap</a:t>
                </a:r>
                <a:endParaRPr lang="en-US" sz="2000" dirty="0" smtClean="0">
                  <a:latin typeface="TUM Neue Helvetica" panose="020B0604020202020204" pitchFamily="34" charset="0"/>
                </a:endParaRPr>
              </a:p>
              <a:p>
                <a:pPr lvl="1"/>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𝑀</m:t>
                        </m:r>
                      </m:e>
                      <m:sub>
                        <m:r>
                          <a:rPr lang="en-US" sz="2400" b="0" i="1" smtClean="0">
                            <a:latin typeface="Cambria Math" panose="02040503050406030204" pitchFamily="18" charset="0"/>
                          </a:rPr>
                          <m:t>𝐺𝑇</m:t>
                        </m:r>
                      </m:sub>
                      <m:sup>
                        <m:r>
                          <a:rPr lang="en-US" sz="2400" b="0" i="1" smtClean="0">
                            <a:latin typeface="Cambria Math" panose="02040503050406030204" pitchFamily="18" charset="0"/>
                          </a:rPr>
                          <m:t>𝑖</m:t>
                        </m:r>
                      </m:sup>
                    </m:sSubSup>
                  </m:oMath>
                </a14:m>
                <a:endParaRPr lang="en-US" sz="2000" dirty="0">
                  <a:latin typeface="TUM Neue Helvetica" panose="020B0604020202020204" pitchFamily="3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58" t="-955"/>
                </a:stretch>
              </a:blipFill>
            </p:spPr>
            <p:txBody>
              <a:bodyPr/>
              <a:lstStyle/>
              <a:p>
                <a:r>
                  <a:rPr lang="en-US">
                    <a:noFill/>
                  </a:rPr>
                  <a:t> </a:t>
                </a:r>
              </a:p>
            </p:txBody>
          </p:sp>
        </mc:Fallback>
      </mc:AlternateContent>
      <p:pic>
        <p:nvPicPr>
          <p:cNvPr id="4" name="图片 3"/>
          <p:cNvPicPr>
            <a:picLocks noChangeAspect="1"/>
          </p:cNvPicPr>
          <p:nvPr/>
        </p:nvPicPr>
        <p:blipFill rotWithShape="1">
          <a:blip r:embed="rId3"/>
          <a:srcRect l="2241" t="28790" r="47274" b="8553"/>
          <a:stretch/>
        </p:blipFill>
        <p:spPr>
          <a:xfrm>
            <a:off x="5076371" y="3719146"/>
            <a:ext cx="3513835" cy="2453054"/>
          </a:xfrm>
          <a:prstGeom prst="rect">
            <a:avLst/>
          </a:prstGeom>
        </p:spPr>
      </p:pic>
    </p:spTree>
    <p:extLst>
      <p:ext uri="{BB962C8B-B14F-4D97-AF65-F5344CB8AC3E}">
        <p14:creationId xmlns:p14="http://schemas.microsoft.com/office/powerpoint/2010/main" val="47186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6583681" y="3414940"/>
            <a:ext cx="1978074" cy="1698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dirty="0">
                <a:latin typeface="TUM Neue Helvetica" panose="020B0604020202020204" pitchFamily="34" charset="0"/>
              </a:rPr>
              <a:t>1. Automatic key points selection algorithm</a:t>
            </a:r>
          </a:p>
        </p:txBody>
      </p:sp>
      <p:pic>
        <p:nvPicPr>
          <p:cNvPr id="4" name="图片 3"/>
          <p:cNvPicPr>
            <a:picLocks noChangeAspect="1"/>
          </p:cNvPicPr>
          <p:nvPr/>
        </p:nvPicPr>
        <p:blipFill>
          <a:blip r:embed="rId2"/>
          <a:stretch>
            <a:fillRect/>
          </a:stretch>
        </p:blipFill>
        <p:spPr>
          <a:xfrm>
            <a:off x="358775" y="2641186"/>
            <a:ext cx="1759268" cy="1509603"/>
          </a:xfrm>
          <a:prstGeom prst="rect">
            <a:avLst/>
          </a:prstGeom>
        </p:spPr>
      </p:pic>
      <p:pic>
        <p:nvPicPr>
          <p:cNvPr id="5" name="图片 4"/>
          <p:cNvPicPr>
            <a:picLocks noChangeAspect="1"/>
          </p:cNvPicPr>
          <p:nvPr/>
        </p:nvPicPr>
        <p:blipFill>
          <a:blip r:embed="rId3"/>
          <a:stretch>
            <a:fillRect/>
          </a:stretch>
        </p:blipFill>
        <p:spPr>
          <a:xfrm>
            <a:off x="3253967" y="2623558"/>
            <a:ext cx="1800355" cy="1544859"/>
          </a:xfrm>
          <a:prstGeom prst="rect">
            <a:avLst/>
          </a:prstGeom>
        </p:spPr>
      </p:pic>
      <p:pic>
        <p:nvPicPr>
          <p:cNvPr id="6" name="图片 5"/>
          <p:cNvPicPr>
            <a:picLocks noChangeAspect="1"/>
          </p:cNvPicPr>
          <p:nvPr/>
        </p:nvPicPr>
        <p:blipFill>
          <a:blip r:embed="rId4"/>
          <a:stretch>
            <a:fillRect/>
          </a:stretch>
        </p:blipFill>
        <p:spPr>
          <a:xfrm>
            <a:off x="6724757" y="1047139"/>
            <a:ext cx="1690959" cy="1450988"/>
          </a:xfrm>
          <a:prstGeom prst="rect">
            <a:avLst/>
          </a:prstGeom>
        </p:spPr>
      </p:pic>
      <p:pic>
        <p:nvPicPr>
          <p:cNvPr id="7" name="图片 6"/>
          <p:cNvPicPr>
            <a:picLocks noChangeAspect="1"/>
          </p:cNvPicPr>
          <p:nvPr/>
        </p:nvPicPr>
        <p:blipFill>
          <a:blip r:embed="rId5"/>
          <a:stretch>
            <a:fillRect/>
          </a:stretch>
        </p:blipFill>
        <p:spPr>
          <a:xfrm>
            <a:off x="6697732" y="3524215"/>
            <a:ext cx="1745009" cy="1497367"/>
          </a:xfrm>
          <a:prstGeom prst="rect">
            <a:avLst/>
          </a:prstGeom>
        </p:spPr>
      </p:pic>
      <p:cxnSp>
        <p:nvCxnSpPr>
          <p:cNvPr id="9" name="直接箭头连接符 8"/>
          <p:cNvCxnSpPr>
            <a:stCxn id="4" idx="3"/>
            <a:endCxn id="5" idx="1"/>
          </p:cNvCxnSpPr>
          <p:nvPr/>
        </p:nvCxnSpPr>
        <p:spPr>
          <a:xfrm>
            <a:off x="2118043" y="3395988"/>
            <a:ext cx="1135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098019" y="2749657"/>
            <a:ext cx="1148071" cy="646331"/>
          </a:xfrm>
          <a:prstGeom prst="rect">
            <a:avLst/>
          </a:prstGeom>
        </p:spPr>
        <p:txBody>
          <a:bodyPr wrap="none">
            <a:spAutoFit/>
          </a:bodyPr>
          <a:lstStyle/>
          <a:p>
            <a:pPr algn="ctr"/>
            <a:r>
              <a:rPr lang="en-US" dirty="0" smtClean="0">
                <a:latin typeface="TUM Neue Helvetica" panose="020B0604020202020204" pitchFamily="34" charset="0"/>
              </a:rPr>
              <a:t>Edge </a:t>
            </a:r>
          </a:p>
          <a:p>
            <a:pPr algn="ctr"/>
            <a:r>
              <a:rPr lang="en-US" dirty="0" smtClean="0">
                <a:latin typeface="TUM Neue Helvetica" panose="020B0604020202020204" pitchFamily="34" charset="0"/>
              </a:rPr>
              <a:t>detection</a:t>
            </a:r>
            <a:endParaRPr lang="en-US" dirty="0"/>
          </a:p>
        </p:txBody>
      </p:sp>
      <p:cxnSp>
        <p:nvCxnSpPr>
          <p:cNvPr id="14" name="直接箭头连接符 13"/>
          <p:cNvCxnSpPr>
            <a:stCxn id="5" idx="3"/>
          </p:cNvCxnSpPr>
          <p:nvPr/>
        </p:nvCxnSpPr>
        <p:spPr>
          <a:xfrm flipV="1">
            <a:off x="5054322" y="2538239"/>
            <a:ext cx="1670435" cy="8577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7" idx="1"/>
          </p:cNvCxnSpPr>
          <p:nvPr/>
        </p:nvCxnSpPr>
        <p:spPr>
          <a:xfrm>
            <a:off x="5054322" y="3395988"/>
            <a:ext cx="1643410" cy="876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3"/>
          </p:cNvCxnSpPr>
          <p:nvPr/>
        </p:nvCxnSpPr>
        <p:spPr>
          <a:xfrm flipV="1">
            <a:off x="5054322" y="3236576"/>
            <a:ext cx="1670435" cy="159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3"/>
          </p:cNvCxnSpPr>
          <p:nvPr/>
        </p:nvCxnSpPr>
        <p:spPr>
          <a:xfrm>
            <a:off x="5054322" y="3395988"/>
            <a:ext cx="1843733" cy="22669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298603" y="2814432"/>
            <a:ext cx="461665" cy="559832"/>
          </a:xfrm>
          <a:prstGeom prst="rect">
            <a:avLst/>
          </a:prstGeom>
          <a:noFill/>
        </p:spPr>
        <p:txBody>
          <a:bodyPr vert="eaVert" wrap="square" rtlCol="0">
            <a:spAutoFit/>
          </a:bodyPr>
          <a:lstStyle/>
          <a:p>
            <a:r>
              <a:rPr lang="en-US" dirty="0" smtClean="0"/>
              <a:t>……</a:t>
            </a:r>
            <a:endParaRPr lang="en-US" dirty="0"/>
          </a:p>
        </p:txBody>
      </p:sp>
      <p:sp>
        <p:nvSpPr>
          <p:cNvPr id="31" name="文本框 30"/>
          <p:cNvSpPr txBox="1"/>
          <p:nvPr/>
        </p:nvSpPr>
        <p:spPr>
          <a:xfrm>
            <a:off x="7340062" y="5383059"/>
            <a:ext cx="461665" cy="559832"/>
          </a:xfrm>
          <a:prstGeom prst="rect">
            <a:avLst/>
          </a:prstGeom>
          <a:noFill/>
        </p:spPr>
        <p:txBody>
          <a:bodyPr vert="eaVert" wrap="square" rtlCol="0">
            <a:spAutoFit/>
          </a:bodyPr>
          <a:lstStyle/>
          <a:p>
            <a:r>
              <a:rPr lang="en-US" dirty="0" smtClean="0"/>
              <a:t>……</a:t>
            </a:r>
            <a:endParaRPr lang="en-US" dirty="0"/>
          </a:p>
        </p:txBody>
      </p:sp>
      <p:sp>
        <p:nvSpPr>
          <p:cNvPr id="33" name="矩形 32"/>
          <p:cNvSpPr/>
          <p:nvPr/>
        </p:nvSpPr>
        <p:spPr>
          <a:xfrm>
            <a:off x="4699749" y="1250964"/>
            <a:ext cx="1919757" cy="1200329"/>
          </a:xfrm>
          <a:prstGeom prst="rect">
            <a:avLst/>
          </a:prstGeom>
        </p:spPr>
        <p:txBody>
          <a:bodyPr wrap="none">
            <a:spAutoFit/>
          </a:bodyPr>
          <a:lstStyle/>
          <a:p>
            <a:pPr algn="ctr"/>
            <a:r>
              <a:rPr lang="en-US" altLang="zh-CN" dirty="0" smtClean="0">
                <a:latin typeface="TUM Neue Helvetica" panose="020B0604020202020204" pitchFamily="34" charset="0"/>
              </a:rPr>
              <a:t>Random point </a:t>
            </a:r>
          </a:p>
          <a:p>
            <a:pPr algn="ctr"/>
            <a:r>
              <a:rPr lang="en-US" altLang="zh-CN" dirty="0" smtClean="0">
                <a:latin typeface="TUM Neue Helvetica" panose="020B0604020202020204" pitchFamily="34" charset="0"/>
              </a:rPr>
              <a:t>selection</a:t>
            </a:r>
          </a:p>
          <a:p>
            <a:pPr algn="ctr"/>
            <a:r>
              <a:rPr lang="en-US" dirty="0" smtClean="0">
                <a:latin typeface="TUM Neue Helvetica" panose="020B0604020202020204" pitchFamily="34" charset="0"/>
              </a:rPr>
              <a:t>&amp; </a:t>
            </a:r>
          </a:p>
          <a:p>
            <a:pPr algn="ctr"/>
            <a:r>
              <a:rPr lang="en-US" dirty="0" smtClean="0">
                <a:latin typeface="TUM Neue Helvetica" panose="020B0604020202020204" pitchFamily="34" charset="0"/>
              </a:rPr>
              <a:t>Polygon creation</a:t>
            </a:r>
            <a:endParaRPr lang="en-US" dirty="0"/>
          </a:p>
        </p:txBody>
      </p:sp>
      <p:cxnSp>
        <p:nvCxnSpPr>
          <p:cNvPr id="10" name="肘形连接符 9"/>
          <p:cNvCxnSpPr>
            <a:stCxn id="4" idx="2"/>
            <a:endCxn id="31" idx="2"/>
          </p:cNvCxnSpPr>
          <p:nvPr/>
        </p:nvCxnSpPr>
        <p:spPr>
          <a:xfrm rot="16200000" flipH="1">
            <a:off x="3508601" y="1880597"/>
            <a:ext cx="1792102" cy="6332486"/>
          </a:xfrm>
          <a:prstGeom prst="bentConnector3">
            <a:avLst>
              <a:gd name="adj1" fmla="val 11275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140423" y="5813742"/>
            <a:ext cx="2027442" cy="369332"/>
          </a:xfrm>
          <a:prstGeom prst="rect">
            <a:avLst/>
          </a:prstGeom>
        </p:spPr>
        <p:txBody>
          <a:bodyPr wrap="square">
            <a:spAutoFit/>
          </a:bodyPr>
          <a:lstStyle/>
          <a:p>
            <a:pPr algn="ctr"/>
            <a:r>
              <a:rPr lang="en-US" dirty="0" smtClean="0">
                <a:latin typeface="TUM Neue Helvetica" panose="020B0604020202020204" pitchFamily="34" charset="0"/>
              </a:rPr>
              <a:t>Evaluation</a:t>
            </a:r>
            <a:endParaRPr lang="en-US" dirty="0"/>
          </a:p>
        </p:txBody>
      </p:sp>
    </p:spTree>
    <p:extLst>
      <p:ext uri="{BB962C8B-B14F-4D97-AF65-F5344CB8AC3E}">
        <p14:creationId xmlns:p14="http://schemas.microsoft.com/office/powerpoint/2010/main" val="39612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heel(1)">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2. BPB</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000" dirty="0">
                <a:latin typeface="TUM Neue Helvetica" panose="020B0604020202020204" pitchFamily="34" charset="0"/>
              </a:rPr>
              <a:t>E</a:t>
            </a:r>
            <a:r>
              <a:rPr lang="en-US" sz="2000" dirty="0" smtClean="0">
                <a:latin typeface="TUM Neue Helvetica" panose="020B0604020202020204" pitchFamily="34" charset="0"/>
              </a:rPr>
              <a:t>nhance boundary information of input feature maps</a:t>
            </a:r>
          </a:p>
          <a:p>
            <a:r>
              <a:rPr lang="en-US" sz="2000" dirty="0" smtClean="0">
                <a:latin typeface="TUM Neue Helvetica" panose="020B0604020202020204" pitchFamily="34" charset="0"/>
              </a:rPr>
              <a:t>Can be injected into any network arch</a:t>
            </a:r>
          </a:p>
          <a:p>
            <a:r>
              <a:rPr lang="en-US" sz="2000" dirty="0" smtClean="0">
                <a:latin typeface="TUM Neue Helvetica" panose="020B0604020202020204" pitchFamily="34" charset="0"/>
              </a:rPr>
              <a:t>Using dilated convolution with various dilation rates</a:t>
            </a:r>
          </a:p>
          <a:p>
            <a:r>
              <a:rPr lang="en-US" sz="2000" dirty="0" smtClean="0">
                <a:latin typeface="TUM Neue Helvetica" panose="020B0604020202020204" pitchFamily="34" charset="0"/>
              </a:rPr>
              <a:t>Various </a:t>
            </a:r>
            <a:r>
              <a:rPr lang="en-US" sz="2000" dirty="0">
                <a:latin typeface="TUM Neue Helvetica" panose="020B0604020202020204" pitchFamily="34" charset="0"/>
              </a:rPr>
              <a:t>dilation </a:t>
            </a:r>
            <a:r>
              <a:rPr lang="en-US" sz="2000" dirty="0" smtClean="0">
                <a:latin typeface="TUM Neue Helvetica" panose="020B0604020202020204" pitchFamily="34" charset="0"/>
              </a:rPr>
              <a:t>rates focus on different receptive fields (small dilation rate is in charge of extracting near-by features, big dilation rate is for long-distance features)</a:t>
            </a:r>
            <a:endParaRPr lang="en-US" sz="2000" dirty="0">
              <a:latin typeface="TUM Neue Helvetica" panose="020B0604020202020204" pitchFamily="34" charset="0"/>
            </a:endParaRPr>
          </a:p>
          <a:p>
            <a:endParaRPr lang="en-US" sz="2000" dirty="0" smtClean="0">
              <a:latin typeface="TUM Neue Helvetica" panose="020B0604020202020204" pitchFamily="34" charset="0"/>
            </a:endParaRPr>
          </a:p>
          <a:p>
            <a:endParaRPr lang="en-US" sz="2000" dirty="0" smtClean="0">
              <a:latin typeface="TUM Neue Helvetica" panose="020B0604020202020204" pitchFamily="34" charset="0"/>
            </a:endParaRPr>
          </a:p>
          <a:p>
            <a:r>
              <a:rPr lang="en-US" sz="2000" dirty="0" smtClean="0">
                <a:latin typeface="TUM Neue Helvetica" panose="020B0604020202020204" pitchFamily="34" charset="0"/>
              </a:rPr>
              <a:t>Compare: SE block (</a:t>
            </a:r>
            <a:r>
              <a:rPr lang="en-US" sz="2000" dirty="0">
                <a:latin typeface="TUM Neue Helvetica" panose="020B0604020202020204" pitchFamily="34" charset="0"/>
              </a:rPr>
              <a:t>enhancing channel-wise feature)</a:t>
            </a:r>
            <a:endParaRPr lang="en-US" sz="2000" dirty="0" smtClean="0">
              <a:latin typeface="TUM Neue Helvetica" panose="020B0604020202020204" pitchFamily="34" charset="0"/>
            </a:endParaRPr>
          </a:p>
          <a:p>
            <a:r>
              <a:rPr lang="en-US" sz="2000" dirty="0" smtClean="0">
                <a:latin typeface="TUM Neue Helvetica" panose="020B0604020202020204" pitchFamily="34" charset="0"/>
              </a:rPr>
              <a:t>Q: how to get </a:t>
            </a:r>
            <a:r>
              <a:rPr lang="en-US" sz="2000" dirty="0" err="1" smtClean="0">
                <a:latin typeface="TUM Neue Helvetica" panose="020B0604020202020204" pitchFamily="34" charset="0"/>
              </a:rPr>
              <a:t>Mi_GT</a:t>
            </a:r>
            <a:r>
              <a:rPr lang="en-US" sz="2000" dirty="0" smtClean="0">
                <a:latin typeface="TUM Neue Helvetica" panose="020B0604020202020204" pitchFamily="34" charset="0"/>
              </a:rPr>
              <a:t>? Is </a:t>
            </a:r>
            <a:r>
              <a:rPr lang="en-US" sz="2000" dirty="0" err="1" smtClean="0">
                <a:latin typeface="TUM Neue Helvetica" panose="020B0604020202020204" pitchFamily="34" charset="0"/>
              </a:rPr>
              <a:t>Mi_GT</a:t>
            </a:r>
            <a:r>
              <a:rPr lang="en-US" sz="2000" dirty="0" smtClean="0">
                <a:latin typeface="TUM Neue Helvetica" panose="020B0604020202020204" pitchFamily="34" charset="0"/>
              </a:rPr>
              <a:t> </a:t>
            </a:r>
            <a:r>
              <a:rPr lang="en-US" sz="2000" dirty="0" err="1" smtClean="0">
                <a:latin typeface="TUM Neue Helvetica" panose="020B0604020202020204" pitchFamily="34" charset="0"/>
              </a:rPr>
              <a:t>downsampled</a:t>
            </a:r>
            <a:r>
              <a:rPr lang="en-US" sz="2000" dirty="0" smtClean="0">
                <a:latin typeface="TUM Neue Helvetica" panose="020B0604020202020204" pitchFamily="34" charset="0"/>
              </a:rPr>
              <a:t> from M_GT?</a:t>
            </a:r>
            <a:endParaRPr lang="en-US" sz="2000"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6331591" y="4680438"/>
            <a:ext cx="2284407" cy="1491762"/>
          </a:xfrm>
          <a:prstGeom prst="rect">
            <a:avLst/>
          </a:prstGeom>
        </p:spPr>
      </p:pic>
    </p:spTree>
    <p:extLst>
      <p:ext uri="{BB962C8B-B14F-4D97-AF65-F5344CB8AC3E}">
        <p14:creationId xmlns:p14="http://schemas.microsoft.com/office/powerpoint/2010/main" val="313753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3. SBE</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From </a:t>
            </a:r>
            <a:r>
              <a:rPr lang="en-US" dirty="0">
                <a:latin typeface="TUM Neue Helvetica" panose="020B0604020202020204" pitchFamily="34" charset="0"/>
              </a:rPr>
              <a:t>the perspective of GAN, </a:t>
            </a:r>
            <a:r>
              <a:rPr lang="en-US" dirty="0" smtClean="0">
                <a:latin typeface="TUM Neue Helvetica" panose="020B0604020202020204" pitchFamily="34" charset="0"/>
              </a:rPr>
              <a:t>the SBE acts as a discriminator and the segmentation network acts as a generator.</a:t>
            </a:r>
            <a:endParaRPr lang="en-US" dirty="0">
              <a:latin typeface="TUM Neue Helvetica" panose="020B0604020202020204" pitchFamily="34" charset="0"/>
            </a:endParaRPr>
          </a:p>
          <a:p>
            <a:r>
              <a:rPr lang="en-US" dirty="0" smtClean="0">
                <a:latin typeface="TUM Neue Helvetica" panose="020B0604020202020204" pitchFamily="34" charset="0"/>
              </a:rPr>
              <a:t>According to properties of discriminator, a trained SBE should output a high score given the ground truth and a low score given the prediction.</a:t>
            </a:r>
          </a:p>
          <a:p>
            <a:r>
              <a:rPr lang="en-US" dirty="0" smtClean="0">
                <a:latin typeface="TUM Neue Helvetica" panose="020B0604020202020204" pitchFamily="34" charset="0"/>
              </a:rPr>
              <a:t>Why training such a discriminator? (-&gt; It facilitates the segmentation network to be trained such that the structure boundary is well-preserved.)</a:t>
            </a:r>
            <a:endParaRPr lang="en-US"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610035" y="3436620"/>
            <a:ext cx="7922342" cy="2900362"/>
          </a:xfrm>
          <a:prstGeom prst="rect">
            <a:avLst/>
          </a:prstGeom>
        </p:spPr>
      </p:pic>
    </p:spTree>
    <p:extLst>
      <p:ext uri="{BB962C8B-B14F-4D97-AF65-F5344CB8AC3E}">
        <p14:creationId xmlns:p14="http://schemas.microsoft.com/office/powerpoint/2010/main" val="2921708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Loss of segmentation network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385763" indent="-385763">
              <a:buFont typeface="+mj-lt"/>
              <a:buAutoNum type="arabicPeriod"/>
            </a:pPr>
            <a:r>
              <a:rPr lang="en-US" dirty="0" smtClean="0">
                <a:latin typeface="TUM Neue Helvetica" panose="020B0604020202020204" pitchFamily="34" charset="0"/>
              </a:rPr>
              <a:t>Conventional segmentation CE </a:t>
            </a:r>
            <a:r>
              <a:rPr lang="en-US" dirty="0">
                <a:latin typeface="TUM Neue Helvetica" panose="020B0604020202020204" pitchFamily="34" charset="0"/>
              </a:rPr>
              <a:t>loss (</a:t>
            </a:r>
            <a:r>
              <a:rPr lang="en-US" dirty="0" err="1" smtClean="0">
                <a:latin typeface="TUM Neue Helvetica" panose="020B0604020202020204" pitchFamily="34" charset="0"/>
              </a:rPr>
              <a:t>S_pred_hat</a:t>
            </a:r>
            <a:r>
              <a:rPr lang="en-US" dirty="0" smtClean="0">
                <a:latin typeface="TUM Neue Helvetica" panose="020B0604020202020204" pitchFamily="34" charset="0"/>
              </a:rPr>
              <a:t> and S_GT)</a:t>
            </a:r>
          </a:p>
          <a:p>
            <a:pPr marL="385763" indent="-385763">
              <a:buFont typeface="+mj-lt"/>
              <a:buAutoNum type="arabicPeriod"/>
            </a:pPr>
            <a:r>
              <a:rPr lang="en-US" dirty="0" smtClean="0">
                <a:latin typeface="TUM Neue Helvetica" panose="020B0604020202020204" pitchFamily="34" charset="0"/>
              </a:rPr>
              <a:t>Key point map loss (measures the similarity between </a:t>
            </a:r>
            <a:r>
              <a:rPr lang="en-US" dirty="0" err="1" smtClean="0">
                <a:latin typeface="TUM Neue Helvetica" panose="020B0604020202020204" pitchFamily="34" charset="0"/>
              </a:rPr>
              <a:t>M_i_hat</a:t>
            </a:r>
            <a:r>
              <a:rPr lang="en-US" dirty="0" smtClean="0">
                <a:latin typeface="TUM Neue Helvetica" panose="020B0604020202020204" pitchFamily="34" charset="0"/>
              </a:rPr>
              <a:t> and </a:t>
            </a:r>
            <a:r>
              <a:rPr lang="en-US" dirty="0" err="1" smtClean="0">
                <a:latin typeface="TUM Neue Helvetica" panose="020B0604020202020204" pitchFamily="34" charset="0"/>
              </a:rPr>
              <a:t>M_i_GT</a:t>
            </a:r>
            <a:r>
              <a:rPr lang="en-US" dirty="0" smtClean="0">
                <a:latin typeface="TUM Neue Helvetica" panose="020B0604020202020204" pitchFamily="34" charset="0"/>
              </a:rPr>
              <a:t>, aims at minimizing the difference between two key point maps)</a:t>
            </a:r>
          </a:p>
          <a:p>
            <a:pPr marL="385763" indent="-385763">
              <a:buFont typeface="+mj-lt"/>
              <a:buAutoNum type="arabicPeriod"/>
            </a:pPr>
            <a:r>
              <a:rPr lang="en-US" dirty="0" smtClean="0">
                <a:latin typeface="TUM Neue Helvetica" panose="020B0604020202020204" pitchFamily="34" charset="0"/>
              </a:rPr>
              <a:t>Boundary-aware loss (measures the similarity between </a:t>
            </a:r>
            <a:r>
              <a:rPr lang="en-US" dirty="0" err="1" smtClean="0">
                <a:latin typeface="TUM Neue Helvetica" panose="020B0604020202020204" pitchFamily="34" charset="0"/>
              </a:rPr>
              <a:t>S_pred_hat</a:t>
            </a:r>
            <a:r>
              <a:rPr lang="en-US" dirty="0" smtClean="0">
                <a:latin typeface="TUM Neue Helvetica" panose="020B0604020202020204" pitchFamily="34" charset="0"/>
              </a:rPr>
              <a:t> and M_GT, aims at minimizing the difference between prediction map and GT key point map)</a:t>
            </a:r>
          </a:p>
          <a:p>
            <a:pPr marL="385763" indent="-385763">
              <a:buFont typeface="+mj-lt"/>
              <a:buAutoNum type="arabicPeriod"/>
            </a:pPr>
            <a:endParaRPr lang="en-US" dirty="0">
              <a:latin typeface="TUM Neue Helvetica" panose="020B0604020202020204" pitchFamily="34" charset="0"/>
            </a:endParaRPr>
          </a:p>
          <a:p>
            <a:pPr marL="0" indent="0">
              <a:buNone/>
            </a:pPr>
            <a:r>
              <a:rPr lang="en-US" dirty="0" smtClean="0">
                <a:latin typeface="TUM Neue Helvetica" panose="020B0604020202020204" pitchFamily="34" charset="0"/>
              </a:rPr>
              <a:t>Simply add three terms together (</a:t>
            </a:r>
            <a:r>
              <a:rPr lang="en-US" i="1" dirty="0" smtClean="0">
                <a:latin typeface="TUM Neue Helvetica" panose="020B0604020202020204" pitchFamily="34" charset="0"/>
              </a:rPr>
              <a:t>or weighted</a:t>
            </a:r>
            <a:r>
              <a:rPr lang="en-US" dirty="0" smtClean="0">
                <a:latin typeface="TUM Neue Helvetica" panose="020B0604020202020204" pitchFamily="34" charset="0"/>
              </a:rPr>
              <a:t>)</a:t>
            </a:r>
          </a:p>
          <a:p>
            <a:pPr marL="385763" indent="-385763">
              <a:buFont typeface="+mj-lt"/>
              <a:buAutoNum type="arabicPeriod"/>
            </a:pPr>
            <a:endParaRPr lang="en-US" dirty="0">
              <a:latin typeface="TUM Neue Helvetica" panose="020B0604020202020204" pitchFamily="34" charset="0"/>
            </a:endParaRPr>
          </a:p>
        </p:txBody>
      </p:sp>
    </p:spTree>
    <p:extLst>
      <p:ext uri="{BB962C8B-B14F-4D97-AF65-F5344CB8AC3E}">
        <p14:creationId xmlns:p14="http://schemas.microsoft.com/office/powerpoint/2010/main" val="402278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p-tum-jh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UM Neue Helvetica 55 Regular"/>
        <a:ea typeface=""/>
        <a:cs typeface=""/>
      </a:majorFont>
      <a:minorFont>
        <a:latin typeface="TUM Neue Helvetica 55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04-21_2_TUM_JHU_template.potx" id="{A844F364-FC86-4F6B-B063-4CB3193CFD33}" vid="{02C20712-33D1-4C90-BE68-BFEAC6B84A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1051</TotalTime>
  <Words>841</Words>
  <Application>Microsoft Office PowerPoint</Application>
  <PresentationFormat>全屏显示(4:3)</PresentationFormat>
  <Paragraphs>108</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ＭＳ Ｐゴシック</vt:lpstr>
      <vt:lpstr>TUM Neue Helvetica 55 Regular</vt:lpstr>
      <vt:lpstr>Calibri</vt:lpstr>
      <vt:lpstr>Cambria Math</vt:lpstr>
      <vt:lpstr>TUM Neue Helvetica</vt:lpstr>
      <vt:lpstr>camp-tum-jhu</vt:lpstr>
      <vt:lpstr>TUM Neue Helvetica 55 Regular</vt:lpstr>
      <vt:lpstr>Main challenges of medical image seg</vt:lpstr>
      <vt:lpstr>Previous methods </vt:lpstr>
      <vt:lpstr>Proposed framework</vt:lpstr>
      <vt:lpstr>1. Automatic key points selection algorithm</vt:lpstr>
      <vt:lpstr>1. Automatic key points selection algorithm</vt:lpstr>
      <vt:lpstr>2. BPB</vt:lpstr>
      <vt:lpstr>3. SBE</vt:lpstr>
      <vt:lpstr>Loss of segmentation network</vt:lpstr>
      <vt:lpstr>Loss of segmentation network</vt:lpstr>
      <vt:lpstr>Loss of SBE network</vt:lpstr>
      <vt:lpstr>Training</vt:lpstr>
      <vt:lpstr>Experimental Setups and Results</vt:lpstr>
      <vt:lpstr>Datasets and training setups</vt:lpstr>
      <vt:lpstr>Evaluation baselines and results</vt:lpstr>
      <vt:lpstr>Evaluation baselines and results</vt:lpstr>
      <vt:lpstr>Evaluation baselines and results</vt:lpstr>
      <vt:lpstr>Evaluation baselines and results</vt:lpstr>
      <vt:lpstr>Other experiments</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 Neue Helvetica 55 Regular</dc:title>
  <dc:creator>Xu Zihan</dc:creator>
  <cp:lastModifiedBy>Xu Zihan</cp:lastModifiedBy>
  <cp:revision>52</cp:revision>
  <dcterms:created xsi:type="dcterms:W3CDTF">2020-11-07T12:47:38Z</dcterms:created>
  <dcterms:modified xsi:type="dcterms:W3CDTF">2020-11-17T09:11:42Z</dcterms:modified>
</cp:coreProperties>
</file>