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18"/>
  </p:notesMasterIdLst>
  <p:sldIdLst>
    <p:sldId id="277" r:id="rId2"/>
    <p:sldId id="278" r:id="rId3"/>
    <p:sldId id="279" r:id="rId4"/>
    <p:sldId id="280" r:id="rId5"/>
    <p:sldId id="281" r:id="rId6"/>
    <p:sldId id="282" r:id="rId7"/>
    <p:sldId id="283" r:id="rId8"/>
    <p:sldId id="291" r:id="rId9"/>
    <p:sldId id="292" r:id="rId10"/>
    <p:sldId id="284" r:id="rId11"/>
    <p:sldId id="285" r:id="rId12"/>
    <p:sldId id="286"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651"/>
  </p:normalViewPr>
  <p:slideViewPr>
    <p:cSldViewPr snapToGrid="0" snapToObjects="1">
      <p:cViewPr varScale="1">
        <p:scale>
          <a:sx n="113" d="100"/>
          <a:sy n="113" d="100"/>
        </p:scale>
        <p:origin x="176"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47836-444C-4F66-A0C1-05BB78B8302F}" type="datetimeFigureOut">
              <a:rPr lang="zh-CN" altLang="en-US" smtClean="0"/>
              <a:t>2018/11/19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D9454-8D7A-4698-A50A-00739B48C81C}" type="slidenum">
              <a:rPr lang="zh-CN" altLang="en-US" smtClean="0"/>
              <a:t>‹#›</a:t>
            </a:fld>
            <a:endParaRPr lang="zh-CN" altLang="en-US"/>
          </a:p>
        </p:txBody>
      </p:sp>
    </p:spTree>
    <p:extLst>
      <p:ext uri="{BB962C8B-B14F-4D97-AF65-F5344CB8AC3E}">
        <p14:creationId xmlns:p14="http://schemas.microsoft.com/office/powerpoint/2010/main" val="412086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3CCA02-121E-A04D-BB8D-7A9B1E1BDCF5}"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233399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CCA02-121E-A04D-BB8D-7A9B1E1BDCF5}"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173384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CCA02-121E-A04D-BB8D-7A9B1E1BDCF5}"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256675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CCA02-121E-A04D-BB8D-7A9B1E1BDCF5}"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170148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3CCA02-121E-A04D-BB8D-7A9B1E1BDCF5}"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268026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CCA02-121E-A04D-BB8D-7A9B1E1BDCF5}"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48351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CCA02-121E-A04D-BB8D-7A9B1E1BDCF5}" type="datetimeFigureOut">
              <a:rPr lang="en-US" smtClean="0"/>
              <a:t>11/19/18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264992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CCA02-121E-A04D-BB8D-7A9B1E1BDCF5}" type="datetimeFigureOut">
              <a:rPr lang="en-US" smtClean="0"/>
              <a:t>11/19/18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320550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CCA02-121E-A04D-BB8D-7A9B1E1BDCF5}" type="datetimeFigureOut">
              <a:rPr lang="en-US" smtClean="0"/>
              <a:t>11/19/18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78723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3CCA02-121E-A04D-BB8D-7A9B1E1BDCF5}"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369402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1" cy="4873625"/>
          </a:xfrm>
        </p:spPr>
        <p:txBody>
          <a:bodyPr anchor="t"/>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3CCA02-121E-A04D-BB8D-7A9B1E1BDCF5}"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A1F75-85D3-484F-9BB5-B083A102F5E4}" type="slidenum">
              <a:rPr lang="en-US" smtClean="0"/>
              <a:t>‹#›</a:t>
            </a:fld>
            <a:endParaRPr lang="en-US"/>
          </a:p>
        </p:txBody>
      </p:sp>
    </p:spTree>
    <p:extLst>
      <p:ext uri="{BB962C8B-B14F-4D97-AF65-F5344CB8AC3E}">
        <p14:creationId xmlns:p14="http://schemas.microsoft.com/office/powerpoint/2010/main" val="345132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CCA02-121E-A04D-BB8D-7A9B1E1BDCF5}" type="datetimeFigureOut">
              <a:rPr lang="en-US" smtClean="0"/>
              <a:t>11/19/18</a:t>
            </a:fld>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A1F75-85D3-484F-9BB5-B083A102F5E4}" type="slidenum">
              <a:rPr lang="en-US" smtClean="0"/>
              <a:t>‹#›</a:t>
            </a:fld>
            <a:endParaRPr lang="en-US"/>
          </a:p>
        </p:txBody>
      </p:sp>
    </p:spTree>
    <p:extLst>
      <p:ext uri="{BB962C8B-B14F-4D97-AF65-F5344CB8AC3E}">
        <p14:creationId xmlns:p14="http://schemas.microsoft.com/office/powerpoint/2010/main" val="383440190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3.0/" TargetMode="External"/><Relationship Id="rId2" Type="http://schemas.openxmlformats.org/officeDocument/2006/relationships/hyperlink" Target="http://umaprofessoramaluquinha.com.br/?attachment_id=1237"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DD775157-5AA1-384D-B45C-859A191D6F1D}"/>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b="1" dirty="0">
                <a:latin typeface="Helvetica Neue" panose="02000503000000020004" pitchFamily="2" charset="0"/>
                <a:ea typeface="Helvetica Neue" panose="02000503000000020004" pitchFamily="2" charset="0"/>
                <a:cs typeface="Helvetica Neue" panose="02000503000000020004" pitchFamily="2" charset="0"/>
              </a:rPr>
              <a:t>2.0	Algorithm</a:t>
            </a:r>
          </a:p>
        </p:txBody>
      </p:sp>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30"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19" name="Freeform: Shape 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cxnSp>
        <p:nvCxnSpPr>
          <p:cNvPr id="21" name="Straight Connector 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B54AF2-355A-C640-94BB-354252E5DA20}"/>
              </a:ext>
            </a:extLst>
          </p:cNvPr>
          <p:cNvSpPr txBox="1"/>
          <p:nvPr/>
        </p:nvSpPr>
        <p:spPr>
          <a:xfrm>
            <a:off x="10005183" y="6870700"/>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2" tooltip="http://umaprofessoramaluquinha.com.br/?attachment_id=123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3"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135385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45F8-3B05-EF4A-8412-303B756FB362}"/>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2.5	Alternative Algorithm</a:t>
            </a:r>
            <a:endParaRPr lang="en-US" dirty="0"/>
          </a:p>
        </p:txBody>
      </p:sp>
      <p:sp>
        <p:nvSpPr>
          <p:cNvPr id="3" name="Content Placeholder 2">
            <a:extLst>
              <a:ext uri="{FF2B5EF4-FFF2-40B4-BE49-F238E27FC236}">
                <a16:creationId xmlns:a16="http://schemas.microsoft.com/office/drawing/2014/main" id="{B7A5DCEB-FB13-0E4C-BF94-4C4E78364ED6}"/>
              </a:ext>
            </a:extLst>
          </p:cNvPr>
          <p:cNvSpPr>
            <a:spLocks noGrp="1"/>
          </p:cNvSpPr>
          <p:nvPr>
            <p:ph idx="1"/>
          </p:nvPr>
        </p:nvSpPr>
        <p:spPr/>
        <p:txBody>
          <a:bodyPr/>
          <a:lstStyle/>
          <a:p>
            <a:r>
              <a:rPr lang="en-US" dirty="0"/>
              <a:t>Leverage the know coordinates of the base station as well as the signal strength reading of the base stations ,we could do trilateral localization</a:t>
            </a:r>
          </a:p>
          <a:p>
            <a:r>
              <a:rPr lang="en-AU" dirty="0"/>
              <a:t>RSSI = a*log(Distance) + b</a:t>
            </a:r>
          </a:p>
          <a:p>
            <a:r>
              <a:rPr lang="en-US" dirty="0"/>
              <a:t>We collect samples at different distance and do least square fit to find a and b and use this formula to predict distance given RSSI</a:t>
            </a:r>
          </a:p>
          <a:p>
            <a:r>
              <a:rPr lang="en-US" dirty="0"/>
              <a:t>We could simply pick the 3 base station with the strongest reading and do the trilateral fit using least square.</a:t>
            </a:r>
          </a:p>
        </p:txBody>
      </p:sp>
    </p:spTree>
    <p:extLst>
      <p:ext uri="{BB962C8B-B14F-4D97-AF65-F5344CB8AC3E}">
        <p14:creationId xmlns:p14="http://schemas.microsoft.com/office/powerpoint/2010/main" val="130652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6831-FFE0-F54F-9566-4D1EB2C66F6C}"/>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2.5	Alternative Algorithm</a:t>
            </a:r>
            <a:endParaRPr lang="en-US" dirty="0"/>
          </a:p>
        </p:txBody>
      </p:sp>
      <p:pic>
        <p:nvPicPr>
          <p:cNvPr id="4" name="Content Placeholder 3">
            <a:extLst>
              <a:ext uri="{FF2B5EF4-FFF2-40B4-BE49-F238E27FC236}">
                <a16:creationId xmlns:a16="http://schemas.microsoft.com/office/drawing/2014/main" id="{F1749908-4618-A342-9E3F-482B86E16760}"/>
              </a:ext>
            </a:extLst>
          </p:cNvPr>
          <p:cNvPicPr>
            <a:picLocks noGrp="1" noChangeAspect="1"/>
          </p:cNvPicPr>
          <p:nvPr>
            <p:ph idx="1"/>
          </p:nvPr>
        </p:nvPicPr>
        <p:blipFill>
          <a:blip r:embed="rId2"/>
          <a:stretch>
            <a:fillRect/>
          </a:stretch>
        </p:blipFill>
        <p:spPr>
          <a:xfrm>
            <a:off x="1299318" y="1353407"/>
            <a:ext cx="8375260" cy="5139468"/>
          </a:xfrm>
          <a:prstGeom prst="rect">
            <a:avLst/>
          </a:prstGeom>
        </p:spPr>
      </p:pic>
    </p:spTree>
    <p:extLst>
      <p:ext uri="{BB962C8B-B14F-4D97-AF65-F5344CB8AC3E}">
        <p14:creationId xmlns:p14="http://schemas.microsoft.com/office/powerpoint/2010/main" val="23315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B86A-5595-3445-AB9B-F4A6381B9CD0}"/>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2.5	Alternative Algorithm</a:t>
            </a:r>
            <a:endParaRPr lang="en-US" dirty="0"/>
          </a:p>
        </p:txBody>
      </p:sp>
      <p:sp>
        <p:nvSpPr>
          <p:cNvPr id="3" name="Content Placeholder 2">
            <a:extLst>
              <a:ext uri="{FF2B5EF4-FFF2-40B4-BE49-F238E27FC236}">
                <a16:creationId xmlns:a16="http://schemas.microsoft.com/office/drawing/2014/main" id="{8D6363CC-A622-E44F-B467-8B796E831696}"/>
              </a:ext>
            </a:extLst>
          </p:cNvPr>
          <p:cNvSpPr>
            <a:spLocks noGrp="1"/>
          </p:cNvSpPr>
          <p:nvPr>
            <p:ph idx="1"/>
          </p:nvPr>
        </p:nvSpPr>
        <p:spPr/>
        <p:txBody>
          <a:bodyPr/>
          <a:lstStyle/>
          <a:p>
            <a:r>
              <a:rPr lang="en-US" dirty="0"/>
              <a:t>Same reason as previous discussed: when distance gets longer the using RSSI is not very accurate in predicting distance </a:t>
            </a:r>
          </a:p>
          <a:p>
            <a:r>
              <a:rPr lang="en-US" dirty="0"/>
              <a:t>Subject to noise ,when RSSI is weak for example -85 vs -86 even though it is only 1 unit of RSSI difference but the actual distance might be 10 meters.</a:t>
            </a:r>
          </a:p>
          <a:p>
            <a:r>
              <a:rPr lang="en-US" dirty="0"/>
              <a:t>From our experiment, usually reasonably good prediction have to be with 5 meters from the source if using RSSI</a:t>
            </a:r>
          </a:p>
        </p:txBody>
      </p:sp>
    </p:spTree>
    <p:extLst>
      <p:ext uri="{BB962C8B-B14F-4D97-AF65-F5344CB8AC3E}">
        <p14:creationId xmlns:p14="http://schemas.microsoft.com/office/powerpoint/2010/main" val="336837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4B18736-2B24-6240-AFE5-88FC665B6440}"/>
              </a:ext>
            </a:extLst>
          </p:cNvPr>
          <p:cNvSpPr>
            <a:spLocks noGrp="1"/>
          </p:cNvSpPr>
          <p:nvPr>
            <p:ph type="title"/>
          </p:nvPr>
        </p:nvSpPr>
        <p:spPr>
          <a:xfrm>
            <a:off x="838200" y="4525347"/>
            <a:ext cx="5820052" cy="1737360"/>
          </a:xfrm>
        </p:spPr>
        <p:txBody>
          <a:bodyPr vert="horz" lIns="91440" tIns="45720" rIns="91440" bIns="45720" rtlCol="0" anchor="ctr">
            <a:noAutofit/>
          </a:bodyPr>
          <a:lstStyle/>
          <a:p>
            <a:pPr algn="r"/>
            <a:r>
              <a:rPr lang="en-US" sz="6000" b="1" dirty="0">
                <a:latin typeface="Helvetica Neue" panose="02000503000000020004" pitchFamily="2" charset="0"/>
                <a:ea typeface="Helvetica Neue" panose="02000503000000020004" pitchFamily="2" charset="0"/>
                <a:cs typeface="Helvetica Neue" panose="02000503000000020004" pitchFamily="2" charset="0"/>
              </a:rPr>
              <a:t>5.0 Conclusion </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endParaRPr lang="en-US" sz="60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Oval 2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25" name="Oval 2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27" name="Oval 2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30"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sp>
        <p:nvSpPr>
          <p:cNvPr id="29" name="Freeform: Shape 2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defRPr/>
            </a:pPr>
            <a:endParaRPr lang="en-US">
              <a:solidFill>
                <a:prstClr val="white"/>
              </a:solidFill>
              <a:latin typeface="Calibri" panose="020F0502020204030204"/>
            </a:endParaRPr>
          </a:p>
        </p:txBody>
      </p:sp>
      <p:cxnSp>
        <p:nvCxnSpPr>
          <p:cNvPr id="31" name="Straight Connector 3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99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BE4A-6BBD-AE4E-A4D3-09C398559DB4}"/>
              </a:ext>
            </a:extLst>
          </p:cNvPr>
          <p:cNvSpPr>
            <a:spLocks noGrp="1"/>
          </p:cNvSpPr>
          <p:nvPr>
            <p:ph type="title"/>
          </p:nvPr>
        </p:nvSpPr>
        <p:spPr/>
        <p:txBody>
          <a:bodyPr/>
          <a:lstStyle/>
          <a:p>
            <a:r>
              <a:rPr lang="en-AU" b="1" dirty="0">
                <a:latin typeface="Helvetica Neue" panose="02000503000000020004" pitchFamily="2" charset="0"/>
                <a:ea typeface="Helvetica Neue" panose="02000503000000020004" pitchFamily="2" charset="0"/>
                <a:cs typeface="Helvetica Neue" panose="02000503000000020004" pitchFamily="2" charset="0"/>
              </a:rPr>
              <a:t>5.1 Experiment Result Discussion</a:t>
            </a:r>
            <a:br>
              <a:rPr lang="en-AU" dirty="0">
                <a:latin typeface="Helvetica Neue" panose="02000503000000020004" pitchFamily="2" charset="0"/>
                <a:ea typeface="Helvetica Neue" panose="02000503000000020004" pitchFamily="2" charset="0"/>
                <a:cs typeface="Helvetica Neue" panose="02000503000000020004" pitchFamily="2" charset="0"/>
              </a:rPr>
            </a:b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6A2C6E81-02CA-9048-BB70-FA3B23532C53}"/>
              </a:ext>
            </a:extLst>
          </p:cNvPr>
          <p:cNvSpPr>
            <a:spLocks noGrp="1"/>
          </p:cNvSpPr>
          <p:nvPr>
            <p:ph idx="1"/>
          </p:nvPr>
        </p:nvSpPr>
        <p:spPr/>
        <p:txBody>
          <a:bodyPr/>
          <a:lstStyle/>
          <a:p>
            <a:r>
              <a:rPr lang="en-US" dirty="0"/>
              <a:t>Achieved good accuracy and even better result comparing to the original experiment of about 2 meters</a:t>
            </a:r>
          </a:p>
          <a:p>
            <a:r>
              <a:rPr lang="en-US" dirty="0"/>
              <a:t>We are using less sophisticated devices , sensor tag vs pc with WIFI as base station</a:t>
            </a:r>
          </a:p>
          <a:p>
            <a:r>
              <a:rPr lang="en-US" dirty="0"/>
              <a:t>Our communication structure is sophisticated and scalable</a:t>
            </a:r>
          </a:p>
          <a:p>
            <a:r>
              <a:rPr lang="en-US" dirty="0"/>
              <a:t>Front end app could be developed for user </a:t>
            </a:r>
          </a:p>
          <a:p>
            <a:pPr marL="0" indent="0">
              <a:buNone/>
            </a:pPr>
            <a:r>
              <a:rPr lang="en-US" dirty="0"/>
              <a:t>	</a:t>
            </a:r>
          </a:p>
          <a:p>
            <a:endParaRPr lang="en-US" dirty="0"/>
          </a:p>
        </p:txBody>
      </p:sp>
    </p:spTree>
    <p:extLst>
      <p:ext uri="{BB962C8B-B14F-4D97-AF65-F5344CB8AC3E}">
        <p14:creationId xmlns:p14="http://schemas.microsoft.com/office/powerpoint/2010/main" val="154839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9364-F420-DD4E-8A02-6F16F3435942}"/>
              </a:ext>
            </a:extLst>
          </p:cNvPr>
          <p:cNvSpPr>
            <a:spLocks noGrp="1"/>
          </p:cNvSpPr>
          <p:nvPr>
            <p:ph type="title"/>
          </p:nvPr>
        </p:nvSpPr>
        <p:spPr/>
        <p:txBody>
          <a:bodyPr/>
          <a:lstStyle/>
          <a:p>
            <a:r>
              <a:rPr lang="en-AU" b="1" dirty="0">
                <a:latin typeface="Helvetica Neue" panose="02000503000000020004" pitchFamily="2" charset="0"/>
                <a:ea typeface="Helvetica Neue" panose="02000503000000020004" pitchFamily="2" charset="0"/>
                <a:cs typeface="Helvetica Neue" panose="02000503000000020004" pitchFamily="2" charset="0"/>
              </a:rPr>
              <a:t>5.1 Experiment Result Discussion</a:t>
            </a:r>
            <a:br>
              <a:rPr lang="en-AU" dirty="0">
                <a:latin typeface="Helvetica Neue" panose="02000503000000020004" pitchFamily="2" charset="0"/>
                <a:ea typeface="Helvetica Neue" panose="02000503000000020004" pitchFamily="2" charset="0"/>
                <a:cs typeface="Helvetica Neue" panose="02000503000000020004" pitchFamily="2" charset="0"/>
              </a:rPr>
            </a:br>
            <a:endParaRPr lang="en-US" dirty="0"/>
          </a:p>
        </p:txBody>
      </p:sp>
      <p:sp>
        <p:nvSpPr>
          <p:cNvPr id="5" name="TextBox 4">
            <a:extLst>
              <a:ext uri="{FF2B5EF4-FFF2-40B4-BE49-F238E27FC236}">
                <a16:creationId xmlns:a16="http://schemas.microsoft.com/office/drawing/2014/main" id="{65E15D62-FA63-C544-95E3-D3C6A6DDB718}"/>
              </a:ext>
            </a:extLst>
          </p:cNvPr>
          <p:cNvSpPr txBox="1"/>
          <p:nvPr/>
        </p:nvSpPr>
        <p:spPr>
          <a:xfrm>
            <a:off x="1202266" y="1540933"/>
            <a:ext cx="4346222"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4737354C-4D89-C445-B81C-2D77FEBD7FC8}"/>
              </a:ext>
            </a:extLst>
          </p:cNvPr>
          <p:cNvSpPr txBox="1"/>
          <p:nvPr/>
        </p:nvSpPr>
        <p:spPr>
          <a:xfrm>
            <a:off x="1354666" y="1843088"/>
            <a:ext cx="4346222" cy="3046988"/>
          </a:xfrm>
          <a:prstGeom prst="rect">
            <a:avLst/>
          </a:prstGeom>
          <a:noFill/>
        </p:spPr>
        <p:txBody>
          <a:bodyPr wrap="square" rtlCol="0">
            <a:spAutoFit/>
          </a:bodyPr>
          <a:lstStyle/>
          <a:p>
            <a:r>
              <a:rPr lang="en-US" sz="2400" dirty="0"/>
              <a:t>Pros:</a:t>
            </a:r>
          </a:p>
          <a:p>
            <a:pPr marL="285753" indent="-285753">
              <a:buFont typeface="Arial" panose="020B0604020202020204" pitchFamily="34" charset="0"/>
              <a:buChar char="•"/>
            </a:pPr>
            <a:r>
              <a:rPr lang="en-US" sz="2400" dirty="0"/>
              <a:t>Widely Available cheap device</a:t>
            </a:r>
          </a:p>
          <a:p>
            <a:pPr marL="285753" indent="-285753">
              <a:buFont typeface="Arial" panose="020B0604020202020204" pitchFamily="34" charset="0"/>
              <a:buChar char="•"/>
            </a:pPr>
            <a:r>
              <a:rPr lang="en-US" sz="2400" dirty="0"/>
              <a:t>Relative accurate prediction with 2m error</a:t>
            </a:r>
          </a:p>
          <a:p>
            <a:pPr marL="285753" indent="-285753">
              <a:buFont typeface="Arial" panose="020B0604020202020204" pitchFamily="34" charset="0"/>
              <a:buChar char="•"/>
            </a:pPr>
            <a:r>
              <a:rPr lang="en-US" sz="2400" dirty="0"/>
              <a:t>Sophisticated communication structure with scalability</a:t>
            </a:r>
          </a:p>
          <a:p>
            <a:endParaRPr lang="en-US" sz="2400" dirty="0"/>
          </a:p>
          <a:p>
            <a:pPr marL="285753" indent="-285753">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A90C50DD-4C15-F741-B254-6BAC5AAC1264}"/>
              </a:ext>
            </a:extLst>
          </p:cNvPr>
          <p:cNvSpPr txBox="1"/>
          <p:nvPr/>
        </p:nvSpPr>
        <p:spPr>
          <a:xfrm>
            <a:off x="6491114" y="1843088"/>
            <a:ext cx="4346222" cy="4893647"/>
          </a:xfrm>
          <a:prstGeom prst="rect">
            <a:avLst/>
          </a:prstGeom>
          <a:noFill/>
        </p:spPr>
        <p:txBody>
          <a:bodyPr wrap="square" rtlCol="0">
            <a:spAutoFit/>
          </a:bodyPr>
          <a:lstStyle/>
          <a:p>
            <a:r>
              <a:rPr lang="en-US" sz="2400" dirty="0"/>
              <a:t>Cons:</a:t>
            </a:r>
          </a:p>
          <a:p>
            <a:pPr marL="285753" indent="-285753">
              <a:buFont typeface="Arial" panose="020B0604020202020204" pitchFamily="34" charset="0"/>
              <a:buChar char="•"/>
            </a:pPr>
            <a:r>
              <a:rPr lang="en-US" sz="2400" dirty="0"/>
              <a:t>The initial set up to collect data is time consuming and needs to be redone if the circumstances changes</a:t>
            </a:r>
          </a:p>
          <a:p>
            <a:pPr marL="285753" indent="-285753">
              <a:buFont typeface="Arial" panose="020B0604020202020204" pitchFamily="34" charset="0"/>
              <a:buChar char="•"/>
            </a:pPr>
            <a:r>
              <a:rPr lang="en-US" sz="2400" dirty="0" err="1"/>
              <a:t>Sensortag</a:t>
            </a:r>
            <a:r>
              <a:rPr lang="en-US" sz="2400" dirty="0"/>
              <a:t> unstable performance when power low , need stable power supply</a:t>
            </a:r>
          </a:p>
          <a:p>
            <a:pPr marL="285753" indent="-285753">
              <a:buFont typeface="Arial" panose="020B0604020202020204" pitchFamily="34" charset="0"/>
              <a:buChar char="•"/>
            </a:pPr>
            <a:r>
              <a:rPr lang="en-US" sz="2400" dirty="0"/>
              <a:t>Result subject to interference , would not be accurate if there are too many signal interference.</a:t>
            </a:r>
          </a:p>
          <a:p>
            <a:pPr marL="285753" indent="-285753">
              <a:buFont typeface="Arial" panose="020B0604020202020204" pitchFamily="34" charset="0"/>
              <a:buChar char="•"/>
            </a:pPr>
            <a:endParaRPr lang="en-US" sz="2400" dirty="0"/>
          </a:p>
        </p:txBody>
      </p:sp>
    </p:spTree>
    <p:extLst>
      <p:ext uri="{BB962C8B-B14F-4D97-AF65-F5344CB8AC3E}">
        <p14:creationId xmlns:p14="http://schemas.microsoft.com/office/powerpoint/2010/main" val="358545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3854-329F-9F48-B025-E239223C2551}"/>
              </a:ext>
            </a:extLst>
          </p:cNvPr>
          <p:cNvSpPr>
            <a:spLocks noGrp="1"/>
          </p:cNvSpPr>
          <p:nvPr>
            <p:ph type="title"/>
          </p:nvPr>
        </p:nvSpPr>
        <p:spPr/>
        <p:txBody>
          <a:bodyPr/>
          <a:lstStyle/>
          <a:p>
            <a:r>
              <a:rPr lang="en-AU" b="1" dirty="0">
                <a:latin typeface="Helvetica Neue" panose="02000503000000020004" pitchFamily="2" charset="0"/>
                <a:ea typeface="Helvetica Neue" panose="02000503000000020004" pitchFamily="2" charset="0"/>
                <a:cs typeface="Helvetica Neue" panose="02000503000000020004" pitchFamily="2" charset="0"/>
              </a:rPr>
              <a:t>5.2 Possible </a:t>
            </a:r>
            <a:r>
              <a:rPr lang="en-AU" b="1" dirty="0" err="1">
                <a:latin typeface="Helvetica Neue" panose="02000503000000020004" pitchFamily="2" charset="0"/>
                <a:ea typeface="Helvetica Neue" panose="02000503000000020004" pitchFamily="2" charset="0"/>
                <a:cs typeface="Helvetica Neue" panose="02000503000000020004" pitchFamily="2" charset="0"/>
              </a:rPr>
              <a:t>Improvments</a:t>
            </a:r>
            <a:br>
              <a:rPr lang="en-AU" dirty="0">
                <a:latin typeface="Helvetica Neue" panose="02000503000000020004" pitchFamily="2" charset="0"/>
                <a:ea typeface="Helvetica Neue" panose="02000503000000020004" pitchFamily="2" charset="0"/>
                <a:cs typeface="Helvetica Neue" panose="02000503000000020004" pitchFamily="2" charset="0"/>
              </a:rPr>
            </a:br>
            <a:endParaRPr lang="en-US" dirty="0"/>
          </a:p>
        </p:txBody>
      </p:sp>
      <p:sp>
        <p:nvSpPr>
          <p:cNvPr id="3" name="Content Placeholder 2">
            <a:extLst>
              <a:ext uri="{FF2B5EF4-FFF2-40B4-BE49-F238E27FC236}">
                <a16:creationId xmlns:a16="http://schemas.microsoft.com/office/drawing/2014/main" id="{E2D9A265-1840-614E-9198-8127144907EE}"/>
              </a:ext>
            </a:extLst>
          </p:cNvPr>
          <p:cNvSpPr>
            <a:spLocks noGrp="1"/>
          </p:cNvSpPr>
          <p:nvPr>
            <p:ph idx="1"/>
          </p:nvPr>
        </p:nvSpPr>
        <p:spPr/>
        <p:txBody>
          <a:bodyPr/>
          <a:lstStyle/>
          <a:p>
            <a:r>
              <a:rPr lang="en-US" dirty="0"/>
              <a:t>As discussed before we could possibly add more base station and sample points to improve perdition accuracy</a:t>
            </a:r>
          </a:p>
          <a:p>
            <a:r>
              <a:rPr lang="en-US" dirty="0"/>
              <a:t>By polling server to render location at short interval of time ,we could track the moving object route. Could use filter to to smooth out the noise of the signal cause by moving and then apply Kalman filtering to make best prediction of the object.</a:t>
            </a:r>
          </a:p>
          <a:p>
            <a:r>
              <a:rPr lang="en-US" dirty="0"/>
              <a:t>More sophisticated and user friendly app so that at one button click user can localize the object.</a:t>
            </a:r>
          </a:p>
        </p:txBody>
      </p:sp>
    </p:spTree>
    <p:extLst>
      <p:ext uri="{BB962C8B-B14F-4D97-AF65-F5344CB8AC3E}">
        <p14:creationId xmlns:p14="http://schemas.microsoft.com/office/powerpoint/2010/main" val="274030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6E56-3601-9640-A86B-B40A09BE49C0}"/>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2.1	Algorithm Review</a:t>
            </a:r>
            <a:endParaRPr lang="en-US" dirty="0"/>
          </a:p>
        </p:txBody>
      </p:sp>
      <p:sp>
        <p:nvSpPr>
          <p:cNvPr id="3" name="Content Placeholder 2">
            <a:extLst>
              <a:ext uri="{FF2B5EF4-FFF2-40B4-BE49-F238E27FC236}">
                <a16:creationId xmlns:a16="http://schemas.microsoft.com/office/drawing/2014/main" id="{5D57FEC9-6BDC-0547-AEEE-8C415EADB0A8}"/>
              </a:ext>
            </a:extLst>
          </p:cNvPr>
          <p:cNvSpPr>
            <a:spLocks noGrp="1"/>
          </p:cNvSpPr>
          <p:nvPr>
            <p:ph idx="1"/>
          </p:nvPr>
        </p:nvSpPr>
        <p:spPr/>
        <p:txBody>
          <a:bodyPr/>
          <a:lstStyle/>
          <a:p>
            <a:r>
              <a:rPr lang="en-US" dirty="0"/>
              <a:t>K-nearest Neighbors</a:t>
            </a:r>
          </a:p>
          <a:p>
            <a:r>
              <a:rPr lang="en-US" dirty="0"/>
              <a:t>Find the K sample points such that the Euclidian distance of the base station reading vector with the test points are the smallest.</a:t>
            </a:r>
          </a:p>
          <a:p>
            <a:r>
              <a:rPr lang="en-US" dirty="0"/>
              <a:t>Then we find the center of the the K sample points which is the prediction point.</a:t>
            </a:r>
          </a:p>
          <a:p>
            <a:r>
              <a:rPr lang="en-US" dirty="0"/>
              <a:t>Previously we find k = 4 give us the best result.</a:t>
            </a:r>
          </a:p>
          <a:p>
            <a:r>
              <a:rPr lang="en-US" dirty="0"/>
              <a:t>Apply weight according to base station response frequency per request, reduce error from 6+ </a:t>
            </a:r>
            <a:r>
              <a:rPr lang="en-US" dirty="0" err="1"/>
              <a:t>metres</a:t>
            </a:r>
            <a:r>
              <a:rPr lang="en-US" dirty="0"/>
              <a:t> to 5.5 </a:t>
            </a:r>
            <a:r>
              <a:rPr lang="en-US" dirty="0" err="1"/>
              <a:t>metres</a:t>
            </a:r>
            <a:r>
              <a:rPr lang="en-US" dirty="0"/>
              <a:t>.</a:t>
            </a:r>
          </a:p>
          <a:p>
            <a:endParaRPr lang="en-US" dirty="0"/>
          </a:p>
          <a:p>
            <a:endParaRPr lang="en-US" dirty="0"/>
          </a:p>
        </p:txBody>
      </p:sp>
    </p:spTree>
    <p:extLst>
      <p:ext uri="{BB962C8B-B14F-4D97-AF65-F5344CB8AC3E}">
        <p14:creationId xmlns:p14="http://schemas.microsoft.com/office/powerpoint/2010/main" val="187177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6E56-3601-9640-A86B-B40A09BE49C0}"/>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2.2	Algorithm Improvement</a:t>
            </a:r>
            <a:endParaRPr lang="en-US" dirty="0"/>
          </a:p>
        </p:txBody>
      </p:sp>
      <p:sp>
        <p:nvSpPr>
          <p:cNvPr id="3" name="Content Placeholder 2">
            <a:extLst>
              <a:ext uri="{FF2B5EF4-FFF2-40B4-BE49-F238E27FC236}">
                <a16:creationId xmlns:a16="http://schemas.microsoft.com/office/drawing/2014/main" id="{5D57FEC9-6BDC-0547-AEEE-8C415EADB0A8}"/>
              </a:ext>
            </a:extLst>
          </p:cNvPr>
          <p:cNvSpPr>
            <a:spLocks noGrp="1"/>
          </p:cNvSpPr>
          <p:nvPr>
            <p:ph idx="1"/>
          </p:nvPr>
        </p:nvSpPr>
        <p:spPr/>
        <p:txBody>
          <a:bodyPr/>
          <a:lstStyle/>
          <a:p>
            <a:r>
              <a:rPr lang="en-US" dirty="0"/>
              <a:t>Another Weight according to signal strength of the received signal from the base stations</a:t>
            </a:r>
          </a:p>
          <a:p>
            <a:r>
              <a:rPr lang="en-US" dirty="0"/>
              <a:t>The stronger the signal the more weight it assigned to that base station reading when computing Euclidian distance with the sample points.</a:t>
            </a:r>
          </a:p>
          <a:p>
            <a:r>
              <a:rPr lang="en-US" dirty="0"/>
              <a:t>We have tried many different weight and find out that the more weight we assign to the stronger signal the better result we get.</a:t>
            </a:r>
          </a:p>
          <a:p>
            <a:r>
              <a:rPr lang="en-US" dirty="0"/>
              <a:t>It turns out that weight of [1,0,0,0,0] will give us the most accurate result, that is assign full weight to the base station with the strongest signal strength</a:t>
            </a:r>
          </a:p>
          <a:p>
            <a:endParaRPr lang="en-US" dirty="0"/>
          </a:p>
          <a:p>
            <a:endParaRPr lang="en-US" dirty="0"/>
          </a:p>
        </p:txBody>
      </p:sp>
    </p:spTree>
    <p:extLst>
      <p:ext uri="{BB962C8B-B14F-4D97-AF65-F5344CB8AC3E}">
        <p14:creationId xmlns:p14="http://schemas.microsoft.com/office/powerpoint/2010/main" val="407903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6E56-3601-9640-A86B-B40A09BE49C0}"/>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2.3	Algorithm Weight Interpretation</a:t>
            </a:r>
            <a:endParaRPr lang="en-US" dirty="0"/>
          </a:p>
        </p:txBody>
      </p:sp>
      <p:sp>
        <p:nvSpPr>
          <p:cNvPr id="3" name="Content Placeholder 2">
            <a:extLst>
              <a:ext uri="{FF2B5EF4-FFF2-40B4-BE49-F238E27FC236}">
                <a16:creationId xmlns:a16="http://schemas.microsoft.com/office/drawing/2014/main" id="{5D57FEC9-6BDC-0547-AEEE-8C415EADB0A8}"/>
              </a:ext>
            </a:extLst>
          </p:cNvPr>
          <p:cNvSpPr>
            <a:spLocks noGrp="1"/>
          </p:cNvSpPr>
          <p:nvPr>
            <p:ph idx="1"/>
          </p:nvPr>
        </p:nvSpPr>
        <p:spPr/>
        <p:txBody>
          <a:bodyPr/>
          <a:lstStyle/>
          <a:p>
            <a:r>
              <a:rPr lang="en-US" dirty="0"/>
              <a:t>If we assign full weight to the base station with the strongest signal then the algorithm becomes:</a:t>
            </a:r>
          </a:p>
          <a:p>
            <a:r>
              <a:rPr lang="en-US" dirty="0"/>
              <a:t>We pick the base station with the strongest reading from the test point and then find the 3 sample points such that this base station reading from the 3 sample points are the most similar one to that of the test point. Then based on these 3 sample points we find the center which is the prediction of the test point.</a:t>
            </a:r>
          </a:p>
          <a:p>
            <a:pPr marL="0" indent="0">
              <a:buNone/>
            </a:pPr>
            <a:endParaRPr lang="en-US" dirty="0"/>
          </a:p>
        </p:txBody>
      </p:sp>
    </p:spTree>
    <p:extLst>
      <p:ext uri="{BB962C8B-B14F-4D97-AF65-F5344CB8AC3E}">
        <p14:creationId xmlns:p14="http://schemas.microsoft.com/office/powerpoint/2010/main" val="267375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6E56-3601-9640-A86B-B40A09BE49C0}"/>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2.4	Algorithm Why This Weight Works?</a:t>
            </a:r>
            <a:endParaRPr lang="en-US" dirty="0"/>
          </a:p>
        </p:txBody>
      </p:sp>
      <p:pic>
        <p:nvPicPr>
          <p:cNvPr id="5" name="Content Placeholder 4">
            <a:extLst>
              <a:ext uri="{FF2B5EF4-FFF2-40B4-BE49-F238E27FC236}">
                <a16:creationId xmlns:a16="http://schemas.microsoft.com/office/drawing/2014/main" id="{1E5B56E6-7388-244A-8AC3-5B6F3D61B703}"/>
              </a:ext>
            </a:extLst>
          </p:cNvPr>
          <p:cNvPicPr>
            <a:picLocks noGrp="1" noChangeAspect="1"/>
          </p:cNvPicPr>
          <p:nvPr>
            <p:ph idx="1"/>
          </p:nvPr>
        </p:nvPicPr>
        <p:blipFill>
          <a:blip r:embed="rId2"/>
          <a:stretch>
            <a:fillRect/>
          </a:stretch>
        </p:blipFill>
        <p:spPr>
          <a:xfrm>
            <a:off x="1071239" y="3493304"/>
            <a:ext cx="6025924" cy="2999571"/>
          </a:xfrm>
          <a:prstGeom prst="rect">
            <a:avLst/>
          </a:prstGeom>
        </p:spPr>
      </p:pic>
      <p:sp>
        <p:nvSpPr>
          <p:cNvPr id="6" name="TextBox 5">
            <a:extLst>
              <a:ext uri="{FF2B5EF4-FFF2-40B4-BE49-F238E27FC236}">
                <a16:creationId xmlns:a16="http://schemas.microsoft.com/office/drawing/2014/main" id="{412FDD29-2323-CC4A-A8A3-6913F20700DA}"/>
              </a:ext>
            </a:extLst>
          </p:cNvPr>
          <p:cNvSpPr txBox="1"/>
          <p:nvPr/>
        </p:nvSpPr>
        <p:spPr>
          <a:xfrm>
            <a:off x="668867" y="1419754"/>
            <a:ext cx="11138434" cy="2215991"/>
          </a:xfrm>
          <a:prstGeom prst="rect">
            <a:avLst/>
          </a:prstGeom>
          <a:noFill/>
        </p:spPr>
        <p:txBody>
          <a:bodyPr wrap="square" rtlCol="0">
            <a:spAutoFit/>
          </a:bodyPr>
          <a:lstStyle/>
          <a:p>
            <a:pPr marL="285753" indent="-285753">
              <a:buFont typeface="Arial" panose="020B0604020202020204" pitchFamily="34" charset="0"/>
              <a:buChar char="•"/>
            </a:pPr>
            <a:r>
              <a:rPr lang="en-US" sz="2000" dirty="0"/>
              <a:t>As we can see from the graph the RSSI strength with distance function is a log function</a:t>
            </a:r>
          </a:p>
          <a:p>
            <a:pPr marL="285753" indent="-285753">
              <a:buFont typeface="Arial" panose="020B0604020202020204" pitchFamily="34" charset="0"/>
              <a:buChar char="•"/>
            </a:pPr>
            <a:r>
              <a:rPr lang="en-US" sz="2000" dirty="0"/>
              <a:t>Only when distance is small ,we could approximate the distance and signal strength relation as linear</a:t>
            </a:r>
          </a:p>
          <a:p>
            <a:pPr marL="285753" indent="-285753">
              <a:buFont typeface="Arial" panose="020B0604020202020204" pitchFamily="34" charset="0"/>
              <a:buChar char="•"/>
            </a:pPr>
            <a:r>
              <a:rPr lang="en-US" sz="2000" dirty="0"/>
              <a:t>So that we could say that if the RSSI Reading is similar then their distance to the source must be similar as well</a:t>
            </a:r>
          </a:p>
          <a:p>
            <a:pPr marL="285753" indent="-285753">
              <a:buFont typeface="Arial" panose="020B0604020202020204" pitchFamily="34" charset="0"/>
              <a:buChar char="•"/>
            </a:pPr>
            <a:r>
              <a:rPr lang="en-US" sz="2000" dirty="0"/>
              <a:t>This induction does not apply when distance is long due to the signal attenuation the small difference between the RSSI reading ,would possibly corresponding to a large distance difference.</a:t>
            </a:r>
          </a:p>
          <a:p>
            <a:pPr marL="285753" indent="-285753">
              <a:buFont typeface="Arial" panose="020B0604020202020204" pitchFamily="34" charset="0"/>
              <a:buChar char="•"/>
            </a:pPr>
            <a:endParaRPr lang="en-US" dirty="0"/>
          </a:p>
        </p:txBody>
      </p:sp>
      <p:cxnSp>
        <p:nvCxnSpPr>
          <p:cNvPr id="8" name="Straight Connector 7">
            <a:extLst>
              <a:ext uri="{FF2B5EF4-FFF2-40B4-BE49-F238E27FC236}">
                <a16:creationId xmlns:a16="http://schemas.microsoft.com/office/drawing/2014/main" id="{3E761828-A761-0A4C-858E-A6343243378D}"/>
              </a:ext>
            </a:extLst>
          </p:cNvPr>
          <p:cNvCxnSpPr/>
          <p:nvPr/>
        </p:nvCxnSpPr>
        <p:spPr>
          <a:xfrm flipV="1">
            <a:off x="1781452" y="4165938"/>
            <a:ext cx="2427111" cy="474134"/>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896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A39F-194F-8549-9AB0-6CC00A6E19C7}"/>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2.4	Algorithm Why This Weight Works?</a:t>
            </a:r>
            <a:endParaRPr lang="en-US" dirty="0"/>
          </a:p>
        </p:txBody>
      </p:sp>
      <p:sp>
        <p:nvSpPr>
          <p:cNvPr id="3" name="Content Placeholder 2">
            <a:extLst>
              <a:ext uri="{FF2B5EF4-FFF2-40B4-BE49-F238E27FC236}">
                <a16:creationId xmlns:a16="http://schemas.microsoft.com/office/drawing/2014/main" id="{F08F1C1A-FD18-B24D-A779-B9AF8751F5A0}"/>
              </a:ext>
            </a:extLst>
          </p:cNvPr>
          <p:cNvSpPr>
            <a:spLocks noGrp="1"/>
          </p:cNvSpPr>
          <p:nvPr>
            <p:ph idx="1"/>
          </p:nvPr>
        </p:nvSpPr>
        <p:spPr/>
        <p:txBody>
          <a:bodyPr/>
          <a:lstStyle/>
          <a:p>
            <a:r>
              <a:rPr lang="en-US" dirty="0"/>
              <a:t>So when we pick the base station from the test point with the strongest reading , it is possible that the test point is nearer to that base station</a:t>
            </a:r>
          </a:p>
          <a:p>
            <a:r>
              <a:rPr lang="en-US" dirty="0"/>
              <a:t>When we pick the most similar readings of that base station from other 3 sample points, it is also possible that these 3 base stations are within similar distance to that base station(since similar reading implies similar distance to the source).</a:t>
            </a:r>
          </a:p>
          <a:p>
            <a:r>
              <a:rPr lang="en-US" dirty="0"/>
              <a:t>The prediction is accurate because we choose the most reliable reading available for comparison aka the strongest reading from that base station</a:t>
            </a:r>
          </a:p>
        </p:txBody>
      </p:sp>
    </p:spTree>
    <p:extLst>
      <p:ext uri="{BB962C8B-B14F-4D97-AF65-F5344CB8AC3E}">
        <p14:creationId xmlns:p14="http://schemas.microsoft.com/office/powerpoint/2010/main" val="13241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6434-FCF1-7147-A4A1-8E30B69C6E8F}"/>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2.4	Further Improve the Accuracy</a:t>
            </a:r>
            <a:endParaRPr lang="en-US" dirty="0"/>
          </a:p>
        </p:txBody>
      </p:sp>
      <p:sp>
        <p:nvSpPr>
          <p:cNvPr id="3" name="Content Placeholder 2">
            <a:extLst>
              <a:ext uri="{FF2B5EF4-FFF2-40B4-BE49-F238E27FC236}">
                <a16:creationId xmlns:a16="http://schemas.microsoft.com/office/drawing/2014/main" id="{9BB4203D-092A-B541-B4AD-8695A15F7A01}"/>
              </a:ext>
            </a:extLst>
          </p:cNvPr>
          <p:cNvSpPr>
            <a:spLocks noGrp="1"/>
          </p:cNvSpPr>
          <p:nvPr>
            <p:ph idx="1"/>
          </p:nvPr>
        </p:nvSpPr>
        <p:spPr/>
        <p:txBody>
          <a:bodyPr/>
          <a:lstStyle/>
          <a:p>
            <a:r>
              <a:rPr lang="en-US" dirty="0"/>
              <a:t>Following the previous logic, if we increase the number of base stations as well as sample points then we would have test points with more reliable readings(since more base stations means test points will get closer to one of the base stations)</a:t>
            </a:r>
          </a:p>
          <a:p>
            <a:r>
              <a:rPr lang="en-US" dirty="0"/>
              <a:t>Same for the sample points ,we will also have more sample points with stronger readings from the base stations ,since they are closer to one of the base stations.</a:t>
            </a:r>
          </a:p>
          <a:p>
            <a:r>
              <a:rPr lang="en-US" dirty="0"/>
              <a:t>This would allow us to make more induction in the accurate part of the previous curve we have discussed, therefore possible more accurate result.</a:t>
            </a:r>
          </a:p>
        </p:txBody>
      </p:sp>
    </p:spTree>
    <p:extLst>
      <p:ext uri="{BB962C8B-B14F-4D97-AF65-F5344CB8AC3E}">
        <p14:creationId xmlns:p14="http://schemas.microsoft.com/office/powerpoint/2010/main" val="100412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9749-3629-DE4B-A8DC-92FCA1B8D30A}"/>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2.4	Further Improve the Accuracy</a:t>
            </a:r>
            <a:endParaRPr lang="en-US" dirty="0"/>
          </a:p>
        </p:txBody>
      </p:sp>
      <p:pic>
        <p:nvPicPr>
          <p:cNvPr id="4" name="Content Placeholder 3">
            <a:extLst>
              <a:ext uri="{FF2B5EF4-FFF2-40B4-BE49-F238E27FC236}">
                <a16:creationId xmlns:a16="http://schemas.microsoft.com/office/drawing/2014/main" id="{1E504BC5-825B-6547-AEDC-B541A34D886C}"/>
              </a:ext>
            </a:extLst>
          </p:cNvPr>
          <p:cNvPicPr>
            <a:picLocks noGrp="1" noChangeAspect="1"/>
          </p:cNvPicPr>
          <p:nvPr>
            <p:ph idx="1"/>
          </p:nvPr>
        </p:nvPicPr>
        <p:blipFill>
          <a:blip r:embed="rId2"/>
          <a:stretch>
            <a:fillRect/>
          </a:stretch>
        </p:blipFill>
        <p:spPr>
          <a:xfrm>
            <a:off x="1394884" y="1463853"/>
            <a:ext cx="7816850" cy="5029022"/>
          </a:xfrm>
          <a:prstGeom prst="rect">
            <a:avLst/>
          </a:prstGeom>
        </p:spPr>
      </p:pic>
    </p:spTree>
    <p:extLst>
      <p:ext uri="{BB962C8B-B14F-4D97-AF65-F5344CB8AC3E}">
        <p14:creationId xmlns:p14="http://schemas.microsoft.com/office/powerpoint/2010/main" val="136797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EE3A-861E-CA4C-8678-00B6C9B76E1D}"/>
              </a:ext>
            </a:extLst>
          </p:cNvPr>
          <p:cNvSpPr>
            <a:spLocks noGrp="1"/>
          </p:cNvSpPr>
          <p:nvPr>
            <p:ph type="title"/>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2.4	Further Improve the Accuracy</a:t>
            </a:r>
            <a:endParaRPr lang="en-US" dirty="0"/>
          </a:p>
        </p:txBody>
      </p:sp>
      <p:pic>
        <p:nvPicPr>
          <p:cNvPr id="4" name="Content Placeholder 3">
            <a:extLst>
              <a:ext uri="{FF2B5EF4-FFF2-40B4-BE49-F238E27FC236}">
                <a16:creationId xmlns:a16="http://schemas.microsoft.com/office/drawing/2014/main" id="{2737BCD6-A8CA-CB45-AE17-7C80338FCE7A}"/>
              </a:ext>
            </a:extLst>
          </p:cNvPr>
          <p:cNvPicPr>
            <a:picLocks noGrp="1" noChangeAspect="1"/>
          </p:cNvPicPr>
          <p:nvPr>
            <p:ph idx="1"/>
          </p:nvPr>
        </p:nvPicPr>
        <p:blipFill>
          <a:blip r:embed="rId2"/>
          <a:stretch>
            <a:fillRect/>
          </a:stretch>
        </p:blipFill>
        <p:spPr>
          <a:xfrm>
            <a:off x="714021" y="1322822"/>
            <a:ext cx="4850415" cy="5382778"/>
          </a:xfrm>
          <a:prstGeom prst="rect">
            <a:avLst/>
          </a:prstGeom>
        </p:spPr>
      </p:pic>
    </p:spTree>
    <p:extLst>
      <p:ext uri="{BB962C8B-B14F-4D97-AF65-F5344CB8AC3E}">
        <p14:creationId xmlns:p14="http://schemas.microsoft.com/office/powerpoint/2010/main" val="3896978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924</Words>
  <Application>Microsoft Macintosh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Arial</vt:lpstr>
      <vt:lpstr>Calibri</vt:lpstr>
      <vt:lpstr>Calibri Light</vt:lpstr>
      <vt:lpstr>Helvetica Neue</vt:lpstr>
      <vt:lpstr>Office Theme</vt:lpstr>
      <vt:lpstr>2.0 Algorithm</vt:lpstr>
      <vt:lpstr>2.1 Algorithm Review</vt:lpstr>
      <vt:lpstr>2.2 Algorithm Improvement</vt:lpstr>
      <vt:lpstr>2.3 Algorithm Weight Interpretation</vt:lpstr>
      <vt:lpstr>2.4 Algorithm Why This Weight Works?</vt:lpstr>
      <vt:lpstr>2.4 Algorithm Why This Weight Works?</vt:lpstr>
      <vt:lpstr>2.4 Further Improve the Accuracy</vt:lpstr>
      <vt:lpstr>2.4 Further Improve the Accuracy</vt:lpstr>
      <vt:lpstr>2.4 Further Improve the Accuracy</vt:lpstr>
      <vt:lpstr>2.5 Alternative Algorithm</vt:lpstr>
      <vt:lpstr>2.5 Alternative Algorithm</vt:lpstr>
      <vt:lpstr>2.5 Alternative Algorithm</vt:lpstr>
      <vt:lpstr>5.0 Conclusion  </vt:lpstr>
      <vt:lpstr>5.1 Experiment Result Discussion </vt:lpstr>
      <vt:lpstr>5.1 Experiment Result Discussion </vt:lpstr>
      <vt:lpstr>5.2 Possible Improvments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 Algorithm</dc:title>
  <dc:creator>xiang zhou</dc:creator>
  <cp:lastModifiedBy>xiang zhou</cp:lastModifiedBy>
  <cp:revision>15</cp:revision>
  <dcterms:created xsi:type="dcterms:W3CDTF">2018-11-19T13:14:36Z</dcterms:created>
  <dcterms:modified xsi:type="dcterms:W3CDTF">2018-11-19T13:36:55Z</dcterms:modified>
</cp:coreProperties>
</file>