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3"/>
  </p:notesMasterIdLst>
  <p:sldIdLst>
    <p:sldId id="256" r:id="rId2"/>
    <p:sldId id="257" r:id="rId3"/>
    <p:sldId id="258" r:id="rId4"/>
    <p:sldId id="275" r:id="rId5"/>
    <p:sldId id="259" r:id="rId6"/>
    <p:sldId id="302" r:id="rId7"/>
    <p:sldId id="262" r:id="rId8"/>
    <p:sldId id="265" r:id="rId9"/>
    <p:sldId id="267" r:id="rId10"/>
    <p:sldId id="268" r:id="rId11"/>
    <p:sldId id="269" r:id="rId12"/>
    <p:sldId id="270" r:id="rId13"/>
    <p:sldId id="284" r:id="rId14"/>
    <p:sldId id="285" r:id="rId15"/>
    <p:sldId id="286" r:id="rId16"/>
    <p:sldId id="290" r:id="rId17"/>
    <p:sldId id="287" r:id="rId18"/>
    <p:sldId id="289" r:id="rId19"/>
    <p:sldId id="288" r:id="rId20"/>
    <p:sldId id="291" r:id="rId21"/>
    <p:sldId id="294" r:id="rId22"/>
    <p:sldId id="295" r:id="rId23"/>
    <p:sldId id="271" r:id="rId24"/>
    <p:sldId id="296" r:id="rId25"/>
    <p:sldId id="297" r:id="rId26"/>
    <p:sldId id="298" r:id="rId27"/>
    <p:sldId id="299" r:id="rId28"/>
    <p:sldId id="300" r:id="rId29"/>
    <p:sldId id="273" r:id="rId30"/>
    <p:sldId id="304" r:id="rId31"/>
    <p:sldId id="301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3524433-16EC-4E38-8EE1-367041D2ADC5}">
          <p14:sldIdLst>
            <p14:sldId id="256"/>
            <p14:sldId id="257"/>
            <p14:sldId id="258"/>
            <p14:sldId id="275"/>
            <p14:sldId id="259"/>
            <p14:sldId id="302"/>
            <p14:sldId id="262"/>
            <p14:sldId id="265"/>
            <p14:sldId id="267"/>
            <p14:sldId id="268"/>
            <p14:sldId id="269"/>
            <p14:sldId id="270"/>
            <p14:sldId id="284"/>
            <p14:sldId id="285"/>
            <p14:sldId id="286"/>
            <p14:sldId id="290"/>
            <p14:sldId id="287"/>
            <p14:sldId id="289"/>
            <p14:sldId id="288"/>
            <p14:sldId id="291"/>
            <p14:sldId id="294"/>
            <p14:sldId id="295"/>
            <p14:sldId id="271"/>
            <p14:sldId id="296"/>
            <p14:sldId id="297"/>
            <p14:sldId id="298"/>
            <p14:sldId id="299"/>
            <p14:sldId id="300"/>
            <p14:sldId id="273"/>
            <p14:sldId id="304"/>
            <p14:sldId id="30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1" autoAdjust="0"/>
    <p:restoredTop sz="89942" autoAdjust="0"/>
  </p:normalViewPr>
  <p:slideViewPr>
    <p:cSldViewPr>
      <p:cViewPr varScale="1">
        <p:scale>
          <a:sx n="102" d="100"/>
          <a:sy n="102" d="100"/>
        </p:scale>
        <p:origin x="-124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B9210-97C2-4343-8213-EA518DE206DE}" type="datetimeFigureOut">
              <a:rPr lang="en-US" smtClean="0"/>
              <a:t>9/14/2011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6E435-751E-4AD6-B2E5-D01F18459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88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6E435-751E-4AD6-B2E5-D01F184596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59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6E435-751E-4AD6-B2E5-D01F184596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75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6E435-751E-4AD6-B2E5-D01F1845968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47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Intuitively, when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≫|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dirty="0" smtClean="0"/>
                  <a:t>, there will be multiple matrices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dirty="0" smtClean="0"/>
                  <a:t> for a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 smtClean="0"/>
                  <a:t>. If the attacker have difficulty to determine which one is the correct one, the risk of releasing such data is low.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Intuitively, when </a:t>
                </a:r>
                <a:r>
                  <a:rPr lang="en-US" b="0" i="0" smtClean="0">
                    <a:latin typeface="Cambria Math"/>
                  </a:rPr>
                  <a:t>|𝑆|≫|𝐷|</a:t>
                </a:r>
                <a:r>
                  <a:rPr lang="en-US" dirty="0" smtClean="0"/>
                  <a:t>, there will be multiple matrices </a:t>
                </a:r>
                <a:r>
                  <a:rPr lang="en-US" b="0" i="0" smtClean="0">
                    <a:latin typeface="Cambria Math"/>
                  </a:rPr>
                  <a:t>𝑀</a:t>
                </a:r>
                <a:r>
                  <a:rPr lang="en-US" dirty="0" smtClean="0"/>
                  <a:t> for a given </a:t>
                </a:r>
                <a:r>
                  <a:rPr lang="en-US" b="0" i="0" smtClean="0">
                    <a:latin typeface="Cambria Math"/>
                  </a:rPr>
                  <a:t>𝑑</a:t>
                </a:r>
                <a:r>
                  <a:rPr lang="en-US" dirty="0" smtClean="0"/>
                  <a:t>. If the attacker have difficulty to determine which one is the correct one, the risk of releasing such data is low.</a:t>
                </a:r>
                <a:endParaRPr lang="en-US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6E435-751E-4AD6-B2E5-D01F1845968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74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6E435-751E-4AD6-B2E5-D01F1845968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69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6E435-751E-4AD6-B2E5-D01F1845968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40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6E435-751E-4AD6-B2E5-D01F1845968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65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0.png"/><Relationship Id="rId4" Type="http://schemas.openxmlformats.org/officeDocument/2006/relationships/image" Target="../media/image2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0.png"/><Relationship Id="rId4" Type="http://schemas.openxmlformats.org/officeDocument/2006/relationships/image" Target="../media/image29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10.wmf"/><Relationship Id="rId7" Type="http://schemas.openxmlformats.org/officeDocument/2006/relationships/image" Target="../media/image13.wmf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2.wmf"/><Relationship Id="rId10" Type="http://schemas.openxmlformats.org/officeDocument/2006/relationships/image" Target="../media/image15.png"/><Relationship Id="rId4" Type="http://schemas.openxmlformats.org/officeDocument/2006/relationships/image" Target="../media/image11.wmf"/><Relationship Id="rId9" Type="http://schemas.openxmlformats.org/officeDocument/2006/relationships/image" Target="../media/image1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2613025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To Release or Not to Release: Evaluating Information Leaks in Aggregate Human-Genome Data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2895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Xiaoyong</a:t>
            </a:r>
            <a:r>
              <a:rPr lang="en-US" dirty="0" smtClean="0"/>
              <a:t> Zhou, Bo Peng, Yong Li, </a:t>
            </a:r>
            <a:r>
              <a:rPr lang="en-US" dirty="0" err="1" smtClean="0"/>
              <a:t>Yangyi</a:t>
            </a:r>
            <a:r>
              <a:rPr lang="en-US" dirty="0" smtClean="0"/>
              <a:t> Chen, </a:t>
            </a:r>
            <a:r>
              <a:rPr lang="en-US" dirty="0" err="1" smtClean="0"/>
              <a:t>Haixu</a:t>
            </a:r>
            <a:r>
              <a:rPr lang="en-US" dirty="0" smtClean="0"/>
              <a:t> Tang and </a:t>
            </a:r>
            <a:r>
              <a:rPr lang="en-US" dirty="0" err="1" smtClean="0"/>
              <a:t>XiaoFeng</a:t>
            </a:r>
            <a:r>
              <a:rPr lang="en-US" dirty="0" smtClean="0"/>
              <a:t> Wang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C00000"/>
                </a:solidFill>
              </a:rPr>
              <a:t>Indiana University, Bloomington</a:t>
            </a:r>
          </a:p>
          <a:p>
            <a:endParaRPr lang="en-US" dirty="0"/>
          </a:p>
          <a:p>
            <a:r>
              <a:rPr lang="en-US" dirty="0" smtClean="0"/>
              <a:t>ESORICS 2011, Leuven, Belgium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608" y="5791200"/>
            <a:ext cx="3393217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4000500"/>
            <a:ext cx="255270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388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consider an adversary who can not accomplish the task that needs exponential computing power. </a:t>
            </a:r>
          </a:p>
          <a:p>
            <a:pPr lvl="1"/>
            <a:r>
              <a:rPr lang="en-US" dirty="0" smtClean="0"/>
              <a:t>The attacker can not sampling an exponential space to determine a probability distribution over this space. </a:t>
            </a:r>
          </a:p>
          <a:p>
            <a:r>
              <a:rPr lang="en-US" dirty="0" smtClean="0"/>
              <a:t>The attacker can do anything else:</a:t>
            </a:r>
          </a:p>
          <a:p>
            <a:pPr lvl="1"/>
            <a:r>
              <a:rPr lang="en-US" dirty="0" smtClean="0"/>
              <a:t>Getting a perfect reference group</a:t>
            </a:r>
          </a:p>
          <a:p>
            <a:pPr lvl="1"/>
            <a:r>
              <a:rPr lang="en-US" dirty="0" smtClean="0"/>
              <a:t>Have access to the victims DNA profile.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4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Identification Threat to Allele Frequencies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581400"/>
          </a:xfrm>
        </p:spPr>
        <p:txBody>
          <a:bodyPr/>
          <a:lstStyle/>
          <a:p>
            <a:r>
              <a:rPr lang="en-US" b="1" dirty="0" smtClean="0"/>
              <a:t>Attack Allele Frequencies. </a:t>
            </a:r>
            <a:r>
              <a:rPr lang="en-US" dirty="0" smtClean="0"/>
              <a:t>Given single allele frequencies, an attacker tries determine if an individual is in the case group or not. </a:t>
            </a:r>
          </a:p>
          <a:p>
            <a:pPr lvl="1"/>
            <a:r>
              <a:rPr lang="en-US" dirty="0" smtClean="0"/>
              <a:t>Assuming the attacker have the SNPs profile of the victim. </a:t>
            </a:r>
          </a:p>
          <a:p>
            <a:pPr lvl="1"/>
            <a:r>
              <a:rPr lang="en-US" dirty="0" smtClean="0"/>
              <a:t>A perfect reference group. </a:t>
            </a:r>
            <a:endParaRPr lang="en-US" dirty="0"/>
          </a:p>
          <a:p>
            <a:r>
              <a:rPr lang="en-US" b="1" dirty="0" smtClean="0"/>
              <a:t>Defense</a:t>
            </a:r>
            <a:r>
              <a:rPr lang="en-US" dirty="0" smtClean="0"/>
              <a:t>: Make sure the identification power can not exceed a predefined threshold. </a:t>
            </a:r>
          </a:p>
          <a:p>
            <a:pPr lvl="1"/>
            <a:r>
              <a:rPr lang="en-US" dirty="0" smtClean="0"/>
              <a:t>Secure Genome</a:t>
            </a:r>
          </a:p>
          <a:p>
            <a:pPr lvl="1"/>
            <a:r>
              <a:rPr lang="en-US" dirty="0" smtClean="0"/>
              <a:t>More detail in our technique report</a:t>
            </a:r>
          </a:p>
        </p:txBody>
      </p:sp>
    </p:spTree>
    <p:extLst>
      <p:ext uri="{BB962C8B-B14F-4D97-AF65-F5344CB8AC3E}">
        <p14:creationId xmlns:p14="http://schemas.microsoft.com/office/powerpoint/2010/main" val="390110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Recovery attack for Pairwise Allele Frequencies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pairwise allele frequencies, it is feasible to completely recover the SNP sequences.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514600"/>
            <a:ext cx="4371975" cy="228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3245498" y="3886200"/>
            <a:ext cx="1326502" cy="4027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81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Formalization of the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SNPs sequences of N individuals and L SNPs can be represented as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matrix, 0 as major, 1 as minor</a:t>
                </a:r>
              </a:p>
              <a:p>
                <a:r>
                  <a:rPr lang="en-US" dirty="0"/>
                  <a:t>P</a:t>
                </a:r>
                <a:r>
                  <a:rPr lang="en-US" dirty="0" smtClean="0"/>
                  <a:t>airwise allele frequencies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𝑑</m:t>
                    </m:r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{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𝑝𝑞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b="0" dirty="0" smtClean="0"/>
                  <a:t>. </a:t>
                </a:r>
              </a:p>
              <a:p>
                <a:r>
                  <a:rPr lang="en-US" b="1" dirty="0" smtClean="0"/>
                  <a:t>Adversary: </a:t>
                </a:r>
                <a:r>
                  <a:rPr lang="en-US" dirty="0" smtClean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 smtClean="0"/>
                  <a:t>, the attacker want to recover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 is equal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dirty="0" smtClean="0"/>
                  <a:t> ignoring the row order. </a:t>
                </a:r>
              </a:p>
              <a:p>
                <a:r>
                  <a:rPr lang="en-US" dirty="0" smtClean="0"/>
                  <a:t>Denote the space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dirty="0" smtClean="0"/>
                  <a:t>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0" smtClean="0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t</m:t>
                    </m:r>
                  </m:oMath>
                </a14:m>
                <a:r>
                  <a:rPr lang="en-US" dirty="0" smtClean="0"/>
                  <a:t>he space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 smtClean="0"/>
                  <a:t>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 smtClean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05200" y="4953000"/>
                <a:ext cx="198259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4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sz="4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:|</m:t>
                      </m:r>
                      <m:r>
                        <a:rPr lang="en-US" sz="4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𝐷</m:t>
                      </m:r>
                      <m:r>
                        <a:rPr lang="en-US" sz="4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4953000"/>
                <a:ext cx="1982594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634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Challenges in risk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Theorem 1: </a:t>
            </a:r>
            <a:r>
              <a:rPr lang="en-US" dirty="0" smtClean="0"/>
              <a:t>Determining if there is a haplotype matrix for </a:t>
            </a:r>
            <a:r>
              <a:rPr lang="en-US" dirty="0"/>
              <a:t>a given </a:t>
            </a:r>
            <a:r>
              <a:rPr lang="en-US" dirty="0" smtClean="0"/>
              <a:t>pairwise </a:t>
            </a:r>
            <a:r>
              <a:rPr lang="en-US" dirty="0"/>
              <a:t>allele frequency set is NP-complete</a:t>
            </a:r>
            <a:r>
              <a:rPr lang="en-US" dirty="0" smtClean="0"/>
              <a:t>.</a:t>
            </a:r>
          </a:p>
          <a:p>
            <a:r>
              <a:rPr lang="en-US" b="1" i="1" dirty="0"/>
              <a:t>Corollary 2: </a:t>
            </a:r>
            <a:r>
              <a:rPr lang="en-US" dirty="0"/>
              <a:t>Determining the number of haplotype </a:t>
            </a:r>
            <a:r>
              <a:rPr lang="en-US" dirty="0" smtClean="0"/>
              <a:t>matrices for </a:t>
            </a:r>
            <a:r>
              <a:rPr lang="en-US" dirty="0"/>
              <a:t>a given pairwise allele frequency set is NP-hard.</a:t>
            </a:r>
            <a:endParaRPr lang="en-US" dirty="0" smtClean="0"/>
          </a:p>
          <a:p>
            <a:r>
              <a:rPr lang="en-US" b="1" i="1" dirty="0" smtClean="0"/>
              <a:t>Corollary 4: </a:t>
            </a:r>
            <a:r>
              <a:rPr lang="en-US" dirty="0" smtClean="0"/>
              <a:t>Recovering one haplotype matrix for a given pairwise allele frequency set is NP-hard.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07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risk scale system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ratio of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 smtClean="0"/>
                  <a:t>. </a:t>
                </a:r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≫1</m:t>
                    </m:r>
                  </m:oMath>
                </a14:m>
                <a:r>
                  <a:rPr lang="en-US" dirty="0" smtClean="0"/>
                  <a:t>, it is likely that there are multiple solutions exists for a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 smtClean="0"/>
                  <a:t>. Lower risk.</a:t>
                </a:r>
                <a:endParaRPr lang="en-US" dirty="0"/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≪1</m:t>
                    </m:r>
                  </m:oMath>
                </a14:m>
                <a:r>
                  <a:rPr lang="en-US" dirty="0" smtClean="0"/>
                  <a:t>, it is likely to have a unique solution for a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 smtClean="0"/>
                  <a:t>, if there exist one.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886200"/>
            <a:ext cx="5057775" cy="12356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07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 smtClean="0"/>
                  <a:t>Estimation of the distribution of # of solutions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222" t="-19136" b="-33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It’s difficult to rigorously define the distribution of solutions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 smtClean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362200"/>
            <a:ext cx="4399958" cy="33091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582410" y="5562600"/>
                <a:ext cx="60299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/>
                  <a:t>Estimation of the distribution using </a:t>
                </a:r>
                <a:r>
                  <a:rPr lang="en-US" dirty="0" err="1" smtClean="0"/>
                  <a:t>Cplex</a:t>
                </a:r>
                <a:r>
                  <a:rPr lang="en-US" dirty="0"/>
                  <a:t> 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=40, </m:t>
                    </m:r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</a:rPr>
                      <m:t>=7)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410" y="5562600"/>
                <a:ext cx="6029984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517" t="-100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084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Approximate the number of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solution space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S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𝐿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The space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 smtClean="0"/>
                  <a:t> is the number of different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{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𝑝𝑞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 multiplied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.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∈[0, 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, so the total space is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e>
                        </m:d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𝐿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b="0" dirty="0" smtClean="0"/>
                  <a:t>.</a:t>
                </a:r>
              </a:p>
              <a:p>
                <a:r>
                  <a:rPr lang="en-US" dirty="0" smtClean="0"/>
                  <a:t>Using Sterling’s approximation, we get the condition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≫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endParaRPr lang="en-US" b="0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534873"/>
            <a:ext cx="2636495" cy="996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228600" y="4655481"/>
            <a:ext cx="1219200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S</a:t>
            </a:r>
            <a:endParaRPr lang="en-US" sz="4400" dirty="0"/>
          </a:p>
        </p:txBody>
      </p:sp>
      <p:sp>
        <p:nvSpPr>
          <p:cNvPr id="5" name="Oval 4"/>
          <p:cNvSpPr/>
          <p:nvPr/>
        </p:nvSpPr>
        <p:spPr>
          <a:xfrm>
            <a:off x="1828800" y="5257800"/>
            <a:ext cx="609600" cy="76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D</a:t>
            </a:r>
            <a:endParaRPr lang="en-US" sz="3600" dirty="0"/>
          </a:p>
        </p:txBody>
      </p:sp>
      <p:sp>
        <p:nvSpPr>
          <p:cNvPr id="6" name="Oval 5"/>
          <p:cNvSpPr/>
          <p:nvPr/>
        </p:nvSpPr>
        <p:spPr>
          <a:xfrm>
            <a:off x="762000" y="4873062"/>
            <a:ext cx="76200" cy="799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143000" y="5330262"/>
            <a:ext cx="76200" cy="799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38200" y="6172200"/>
            <a:ext cx="76200" cy="799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905000" y="5569284"/>
            <a:ext cx="76200" cy="799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/>
          <p:cNvCxnSpPr>
            <a:stCxn id="6" idx="0"/>
            <a:endCxn id="10" idx="0"/>
          </p:cNvCxnSpPr>
          <p:nvPr/>
        </p:nvCxnSpPr>
        <p:spPr>
          <a:xfrm rot="16200000" flipH="1">
            <a:off x="1023489" y="4649673"/>
            <a:ext cx="696222" cy="1143000"/>
          </a:xfrm>
          <a:prstGeom prst="curvedConnector3">
            <a:avLst>
              <a:gd name="adj1" fmla="val 2011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8" idx="6"/>
            <a:endCxn id="10" idx="1"/>
          </p:cNvCxnSpPr>
          <p:nvPr/>
        </p:nvCxnSpPr>
        <p:spPr>
          <a:xfrm>
            <a:off x="1219200" y="5370231"/>
            <a:ext cx="696959" cy="210760"/>
          </a:xfrm>
          <a:prstGeom prst="curved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4"/>
            <a:endCxn id="10" idx="3"/>
          </p:cNvCxnSpPr>
          <p:nvPr/>
        </p:nvCxnSpPr>
        <p:spPr>
          <a:xfrm rot="5400000" flipH="1" flipV="1">
            <a:off x="1088917" y="5424897"/>
            <a:ext cx="614623" cy="1039859"/>
          </a:xfrm>
          <a:prstGeom prst="curvedConnector3">
            <a:avLst>
              <a:gd name="adj1" fmla="val 31121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89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Partial recovery of haplotype matrix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If the attacker managed to get all the solutions (although very difficult), he know those sequences in the intersection set must be in the real sequence. </a:t>
                </a:r>
              </a:p>
              <a:p>
                <a:r>
                  <a:rPr lang="en-US" dirty="0" smtClean="0"/>
                  <a:t>A stronger condition. The solutions space for a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 rows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dirty="0" smtClean="0"/>
                  <a:t> columns, with one haplotype sequence in the original matrix but not in these solutions, the space for such solutions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𝐿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b="0" dirty="0" smtClean="0"/>
                  <a:t>, </a:t>
                </a:r>
                <a:r>
                  <a:rPr lang="en-US" dirty="0" smtClean="0"/>
                  <a:t>so we get:</a:t>
                </a:r>
                <a:endParaRPr lang="en-US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000" r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800600"/>
            <a:ext cx="2762250" cy="1070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381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11111" y1="87789" x2="11111" y2="877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797" y="-762000"/>
            <a:ext cx="3815986" cy="2919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impact of human genome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0254" y="1600200"/>
                <a:ext cx="8229600" cy="4876800"/>
              </a:xfrm>
              <a:solidFill>
                <a:schemeClr val="bg1"/>
              </a:solidFill>
            </p:spPr>
            <p:txBody>
              <a:bodyPr/>
              <a:lstStyle/>
              <a:p>
                <a:r>
                  <a:rPr lang="en-US" dirty="0" smtClean="0"/>
                  <a:t>Human genome contains prominent features which could be used to recover the haplotype type sequence matrix. </a:t>
                </a:r>
              </a:p>
              <a:p>
                <a:r>
                  <a:rPr lang="en-US" dirty="0" smtClean="0"/>
                  <a:t>Markov Chain is a standard approach extensively used in human genetic research to model the LD structures. </a:t>
                </a:r>
              </a:p>
              <a:p>
                <a:pPr lvl="1"/>
                <a:r>
                  <a:rPr lang="en-US" dirty="0" smtClean="0"/>
                  <a:t>Sequence of L SNPs: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𝐿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∈{0, 1}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Initial probability: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 smtClean="0"/>
                  <a:t> different transition probabilities: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p>
                    </m:sSup>
                    <m:d>
                      <m:dPr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The probability of observing a sequence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dirty="0" smtClean="0"/>
                  <a:t> is:</a:t>
                </a:r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0254" y="1600200"/>
                <a:ext cx="8229600" cy="4876800"/>
              </a:xfrm>
              <a:blipFill rotWithShape="1">
                <a:blip r:embed="rId4"/>
                <a:stretch>
                  <a:fillRect l="-593" t="-875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800600"/>
            <a:ext cx="4690509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5556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Backgrounds</a:t>
            </a:r>
            <a:br>
              <a:rPr lang="en-US" dirty="0" smtClean="0"/>
            </a:br>
            <a:r>
              <a:rPr lang="en-US" sz="2800" dirty="0" smtClean="0"/>
              <a:t>Human Genome Project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229433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Development of Human Genome Study</a:t>
            </a:r>
          </a:p>
          <a:p>
            <a:pPr lvl="1"/>
            <a:r>
              <a:rPr lang="en-US" dirty="0"/>
              <a:t>In 1953, Francis Crick and James </a:t>
            </a:r>
            <a:r>
              <a:rPr lang="en-US" dirty="0" smtClean="0"/>
              <a:t>Watson discovered the </a:t>
            </a:r>
            <a:r>
              <a:rPr lang="en-US" dirty="0"/>
              <a:t>double helical structure of the DNA </a:t>
            </a:r>
            <a:r>
              <a:rPr lang="en-US" dirty="0" smtClean="0"/>
              <a:t>molecule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the mid-1970s, Frederick Sanger developed techniques to sequence </a:t>
            </a:r>
            <a:r>
              <a:rPr lang="en-US" dirty="0" smtClean="0"/>
              <a:t>DNA.[1]</a:t>
            </a:r>
            <a:endParaRPr lang="en-US" dirty="0"/>
          </a:p>
          <a:p>
            <a:pPr lvl="1"/>
            <a:r>
              <a:rPr lang="en-US" dirty="0" smtClean="0"/>
              <a:t>In June 2000, the </a:t>
            </a:r>
            <a:r>
              <a:rPr lang="en-US" dirty="0"/>
              <a:t>majority of the </a:t>
            </a:r>
            <a:r>
              <a:rPr lang="en-US" dirty="0" smtClean="0"/>
              <a:t>human </a:t>
            </a:r>
            <a:r>
              <a:rPr lang="en-US" dirty="0"/>
              <a:t>genome had in fact been </a:t>
            </a:r>
            <a:r>
              <a:rPr lang="en-US" dirty="0" smtClean="0"/>
              <a:t>sequenced.[1]</a:t>
            </a:r>
            <a:endParaRPr lang="en-US" dirty="0"/>
          </a:p>
          <a:p>
            <a:pPr lvl="1"/>
            <a:r>
              <a:rPr lang="en-US" dirty="0" smtClean="0"/>
              <a:t>2010, the cost of genotyping one person is also small. Estimated less than $1000. </a:t>
            </a:r>
          </a:p>
          <a:p>
            <a:pPr lvl="1"/>
            <a:r>
              <a:rPr lang="en-US" dirty="0" smtClean="0"/>
              <a:t>In 2008</a:t>
            </a:r>
            <a:r>
              <a:rPr lang="en-US" dirty="0"/>
              <a:t>, President Bush signed into law S.1858 which allows the federal government to screen the DNA of all newborn babies in the U.S.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57" y="3886200"/>
            <a:ext cx="1786742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894535"/>
            <a:ext cx="2133600" cy="2116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886201"/>
            <a:ext cx="1512974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973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707" y="589722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impact of human genome structure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76400"/>
            <a:ext cx="4267200" cy="30988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07" y="1600200"/>
            <a:ext cx="4477015" cy="31272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1000" y="5181600"/>
                <a:ext cx="8229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An experiment conducted on real human genome data from WTCCC ch7 of 100 SNPs show that the MC model could shrink the sequence space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100</m:t>
                        </m:r>
                      </m:sup>
                    </m:sSup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52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5181600"/>
                <a:ext cx="8229600" cy="646331"/>
              </a:xfrm>
              <a:prstGeom prst="rect">
                <a:avLst/>
              </a:prstGeom>
              <a:blipFill rotWithShape="1">
                <a:blip r:embed="rId5"/>
                <a:stretch>
                  <a:fillRect l="-667" t="-5660" b="-5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888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release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752600"/>
            <a:ext cx="5686425" cy="4276725"/>
          </a:xfrm>
        </p:spPr>
      </p:pic>
    </p:spTree>
    <p:extLst>
      <p:ext uri="{BB962C8B-B14F-4D97-AF65-F5344CB8AC3E}">
        <p14:creationId xmlns:p14="http://schemas.microsoft.com/office/powerpoint/2010/main" val="347772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not to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Those frequency set that can not be put in a green zone, the solutions is likely to be unique and the risk of releasing these data is unknown. </a:t>
            </a:r>
          </a:p>
          <a:p>
            <a:r>
              <a:rPr lang="en-US" dirty="0" smtClean="0"/>
              <a:t>For those data can be successfully recovered by existing attacks, we put them in the red zone. </a:t>
            </a:r>
          </a:p>
        </p:txBody>
      </p:sp>
    </p:spTree>
    <p:extLst>
      <p:ext uri="{BB962C8B-B14F-4D97-AF65-F5344CB8AC3E}">
        <p14:creationId xmlns:p14="http://schemas.microsoft.com/office/powerpoint/2010/main" val="89394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Identification Threat to Test Statistics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p-value and r-squares,  test statistics could be build to determine if an individual is in case group. </a:t>
                </a:r>
              </a:p>
              <a:p>
                <a:r>
                  <a:rPr lang="en-US" dirty="0" smtClean="0"/>
                  <a:t>Key information of such attack is the sign information.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6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6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en-US" sz="6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6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→</m:t>
                      </m:r>
                      <m:r>
                        <a:rPr lang="en-US" sz="60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±</m:t>
                      </m:r>
                      <m:r>
                        <a:rPr lang="en-US" sz="6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en-US" sz="6000" dirty="0" smtClean="0">
                  <a:solidFill>
                    <a:srgbClr val="FF0000"/>
                  </a:solidFill>
                </a:endParaRPr>
              </a:p>
              <a:p>
                <a:r>
                  <a:rPr lang="en-US" dirty="0" smtClean="0"/>
                  <a:t>How many signs need to be recovered?</a:t>
                </a:r>
              </a:p>
              <a:p>
                <a:r>
                  <a:rPr lang="en-US" dirty="0" smtClean="0"/>
                  <a:t>When to release those data?</a:t>
                </a:r>
              </a:p>
              <a:p>
                <a:r>
                  <a:rPr lang="en-US" dirty="0" smtClean="0"/>
                  <a:t>When not to?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184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many signs need to be recovered?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case, why not assume the attacker can recover all the signs? </a:t>
            </a:r>
          </a:p>
          <a:p>
            <a:r>
              <a:rPr lang="en-US" dirty="0" smtClean="0"/>
              <a:t>Analyze the relationship between sign recover rate and identification power.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334605"/>
            <a:ext cx="4422775" cy="318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57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Complexity of releasing statistics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Sign recover problem: Given a set of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, find a set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dirty="0" smtClean="0"/>
                  <a:t> such that: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dirty="0" smtClean="0"/>
                  <a:t> is consistent (there is an matrix such that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00</m:t>
                            </m:r>
                          </m:sup>
                        </m:sSubSup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11</m:t>
                            </m:r>
                          </m:sup>
                        </m:sSub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01</m:t>
                            </m:r>
                          </m:sup>
                        </m:sSubSup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10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Complexity</a:t>
                </a:r>
              </a:p>
              <a:p>
                <a:pPr lvl="1"/>
                <a:r>
                  <a:rPr lang="en-US" b="1" dirty="0"/>
                  <a:t>Theorem 2. </a:t>
                </a:r>
                <a:r>
                  <a:rPr lang="en-US" i="1" dirty="0"/>
                  <a:t>Determining if there exists a set of sign assignments of </a:t>
                </a:r>
                <a:r>
                  <a:rPr lang="en-US" dirty="0"/>
                  <a:t>r </a:t>
                </a:r>
                <a:r>
                  <a:rPr lang="en-US" i="1" dirty="0"/>
                  <a:t>for a given set of </a:t>
                </a:r>
                <a:r>
                  <a:rPr lang="en-US" dirty="0" smtClean="0"/>
                  <a:t>r</a:t>
                </a:r>
                <a:r>
                  <a:rPr lang="en-US" i="1" dirty="0" smtClean="0"/>
                  <a:t>-squares and </a:t>
                </a:r>
                <a:r>
                  <a:rPr lang="en-US" i="1" dirty="0"/>
                  <a:t>single </a:t>
                </a:r>
                <a:r>
                  <a:rPr lang="en-US" i="1" dirty="0" smtClean="0"/>
                  <a:t>allele </a:t>
                </a:r>
                <a:r>
                  <a:rPr lang="en-US" i="1" dirty="0"/>
                  <a:t>frequencies is NP-complete</a:t>
                </a:r>
                <a:r>
                  <a:rPr lang="en-US" i="1" dirty="0" smtClean="0"/>
                  <a:t>.</a:t>
                </a:r>
              </a:p>
              <a:p>
                <a:pPr lvl="1"/>
                <a:r>
                  <a:rPr lang="en-US" b="1" dirty="0"/>
                  <a:t>Corollary 5. </a:t>
                </a:r>
                <a:r>
                  <a:rPr lang="en-US" i="1" dirty="0"/>
                  <a:t>Recovering a valid sign assignment for a given set of </a:t>
                </a:r>
                <a:r>
                  <a:rPr lang="en-US" dirty="0"/>
                  <a:t>r</a:t>
                </a:r>
                <a:r>
                  <a:rPr lang="en-US" i="1" dirty="0"/>
                  <a:t>-squares and single allele </a:t>
                </a:r>
                <a:r>
                  <a:rPr lang="en-US" i="1" dirty="0" smtClean="0"/>
                  <a:t>frequencies is </a:t>
                </a:r>
                <a:r>
                  <a:rPr lang="en-US" i="1" dirty="0"/>
                  <a:t>NP-hard</a:t>
                </a:r>
                <a:r>
                  <a:rPr lang="en-US" i="1" dirty="0" smtClean="0"/>
                  <a:t>.</a:t>
                </a:r>
              </a:p>
              <a:p>
                <a:pPr lvl="1"/>
                <a:r>
                  <a:rPr lang="en-US" b="1" dirty="0"/>
                  <a:t>Corollary 6. </a:t>
                </a:r>
                <a:r>
                  <a:rPr lang="en-US" i="1" dirty="0"/>
                  <a:t>Finding the number of valid sign assignment for a given set of </a:t>
                </a:r>
                <a:r>
                  <a:rPr lang="en-US" dirty="0"/>
                  <a:t>r</a:t>
                </a:r>
                <a:r>
                  <a:rPr lang="en-US" i="1" dirty="0"/>
                  <a:t>-squares and </a:t>
                </a:r>
                <a:r>
                  <a:rPr lang="en-US" i="1" dirty="0" smtClean="0"/>
                  <a:t>single allele </a:t>
                </a:r>
                <a:r>
                  <a:rPr lang="en-US" i="1" dirty="0"/>
                  <a:t>frequencies is NP-hard.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1000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449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release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Release if the attacker can not recover enough sign  to achieve any significant identification power.</a:t>
                </a:r>
              </a:p>
              <a:p>
                <a:pPr lvl="1"/>
                <a:r>
                  <a:rPr lang="en-US" dirty="0" smtClean="0"/>
                  <a:t>The attacker can not determine exactly how many valid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 smtClean="0"/>
                  <a:t> assignment for a given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The space of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sup>
                        </m:sSup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e>
                        </m:d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US" dirty="0" smtClean="0"/>
                  <a:t>,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, we get the following condition: 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To make sure the attacker can not recover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1−</m:t>
                    </m:r>
                    <m:r>
                      <a:rPr lang="en-US" b="0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 smtClean="0"/>
                  <a:t> sign, we get: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000" r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371" y="4267200"/>
            <a:ext cx="2495550" cy="797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371" y="5731328"/>
            <a:ext cx="2750347" cy="729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752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case study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295400"/>
            <a:ext cx="5883623" cy="4572000"/>
          </a:xfrm>
        </p:spPr>
      </p:pic>
      <p:sp>
        <p:nvSpPr>
          <p:cNvPr id="3" name="TextBox 2"/>
          <p:cNvSpPr txBox="1"/>
          <p:nvPr/>
        </p:nvSpPr>
        <p:spPr>
          <a:xfrm>
            <a:off x="3402563" y="612632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L=100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56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not to release: a new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new attack serves as a lower bound to put data into red-zone. The new attack leverage the LD disequilibrium structure of haplotype and recombine the haplotype blocks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0" y="2971800"/>
            <a:ext cx="4829175" cy="3698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574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05000"/>
            <a:ext cx="8367423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991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GWAS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Genome-Wide Association Study</a:t>
            </a:r>
          </a:p>
          <a:p>
            <a:pPr lvl="1"/>
            <a:r>
              <a:rPr lang="en-US" dirty="0" smtClean="0"/>
              <a:t>An examination of all or most of the genes of different individuals of a particular species to see how much the genes vary from individual to individual. Different variations are then associated with different traits, such as diseases.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551" y="3352800"/>
            <a:ext cx="4801849" cy="3067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245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Differential privacy with low cost.</a:t>
            </a:r>
          </a:p>
          <a:p>
            <a:r>
              <a:rPr lang="en-US" dirty="0" smtClean="0"/>
              <a:t>2. More study on the data put in the yellow zone and a more strict bound classifying the data. </a:t>
            </a:r>
          </a:p>
          <a:p>
            <a:r>
              <a:rPr lang="en-US" dirty="0" smtClean="0"/>
              <a:t>3. Privacy preserving genome data computation</a:t>
            </a:r>
          </a:p>
        </p:txBody>
      </p:sp>
    </p:spTree>
    <p:extLst>
      <p:ext uri="{BB962C8B-B14F-4D97-AF65-F5344CB8AC3E}">
        <p14:creationId xmlns:p14="http://schemas.microsoft.com/office/powerpoint/2010/main" val="62633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97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Terminologies in this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6248400" cy="5232400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</a:rPr>
              <a:t>Polymorphism</a:t>
            </a:r>
            <a:r>
              <a:rPr lang="en-US" sz="1800" dirty="0" smtClean="0">
                <a:solidFill>
                  <a:srgbClr val="FF0000"/>
                </a:solidFill>
              </a:rPr>
              <a:t>:</a:t>
            </a:r>
            <a:r>
              <a:rPr lang="en-US" sz="1800" dirty="0" smtClean="0"/>
              <a:t> </a:t>
            </a:r>
            <a:r>
              <a:rPr lang="en-US" sz="1800" dirty="0"/>
              <a:t>The occurrence of two or more genetic forms (e.g. alleles of SNPs) among individuals </a:t>
            </a:r>
            <a:r>
              <a:rPr lang="en-US" sz="1800" dirty="0" smtClean="0"/>
              <a:t>in the </a:t>
            </a:r>
            <a:r>
              <a:rPr lang="en-US" sz="1800" dirty="0"/>
              <a:t>population of a </a:t>
            </a:r>
            <a:r>
              <a:rPr lang="en-US" sz="1800" dirty="0" smtClean="0"/>
              <a:t>species.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Single </a:t>
            </a:r>
            <a:r>
              <a:rPr lang="en-US" sz="1800" b="1" dirty="0" smtClean="0">
                <a:solidFill>
                  <a:srgbClr val="FF0000"/>
                </a:solidFill>
              </a:rPr>
              <a:t>Nucleotide Polymorphism (SNP): </a:t>
            </a:r>
            <a:r>
              <a:rPr lang="en-US" sz="1800" dirty="0"/>
              <a:t>The smallest possible polymorphism, which involves two types of nucleotides out of </a:t>
            </a:r>
            <a:r>
              <a:rPr lang="en-US" sz="1800" dirty="0" smtClean="0"/>
              <a:t>four (A</a:t>
            </a:r>
            <a:r>
              <a:rPr lang="en-US" sz="1800" dirty="0"/>
              <a:t>, T, C, G) at a single nucleotide site in the genome</a:t>
            </a:r>
            <a:r>
              <a:rPr lang="en-US" sz="1800" dirty="0" smtClean="0"/>
              <a:t>.</a:t>
            </a:r>
          </a:p>
          <a:p>
            <a:r>
              <a:rPr lang="en-US" sz="1800" b="1" dirty="0" smtClean="0">
                <a:solidFill>
                  <a:srgbClr val="FF0000"/>
                </a:solidFill>
              </a:rPr>
              <a:t>Haplotype</a:t>
            </a:r>
            <a:r>
              <a:rPr lang="en-US" sz="1800" dirty="0">
                <a:solidFill>
                  <a:srgbClr val="FF0000"/>
                </a:solidFill>
              </a:rPr>
              <a:t>:</a:t>
            </a:r>
            <a:r>
              <a:rPr lang="en-US" sz="1800" dirty="0"/>
              <a:t> Haplotype, also referred to as SNP sequence, is the specific combination of alleles </a:t>
            </a:r>
            <a:r>
              <a:rPr lang="en-US" sz="1800" dirty="0" smtClean="0"/>
              <a:t>across multiple </a:t>
            </a:r>
            <a:r>
              <a:rPr lang="en-US" sz="1800" dirty="0"/>
              <a:t>neighboring SNP sites in a </a:t>
            </a:r>
            <a:r>
              <a:rPr lang="en-US" sz="1800" dirty="0" smtClean="0"/>
              <a:t>locus.</a:t>
            </a:r>
          </a:p>
          <a:p>
            <a:r>
              <a:rPr lang="en-US" sz="1800" b="1" dirty="0" smtClean="0">
                <a:solidFill>
                  <a:srgbClr val="FF0000"/>
                </a:solidFill>
              </a:rPr>
              <a:t>Linkage disequilibrium(LD): </a:t>
            </a:r>
            <a:r>
              <a:rPr lang="en-US" sz="1800" dirty="0"/>
              <a:t>Non-random association of alleles among multiple neighboring SNP sites.</a:t>
            </a:r>
            <a:endParaRPr lang="en-US" sz="1800" dirty="0" smtClean="0"/>
          </a:p>
          <a:p>
            <a:endParaRPr lang="en-US" sz="1800" dirty="0"/>
          </a:p>
        </p:txBody>
      </p:sp>
      <p:pic>
        <p:nvPicPr>
          <p:cNvPr id="10242" name="Picture 2" descr="http://wpcontent.answcdn.com/wikipedia/commons/thumb/2/2e/Dna-SNP.svg/220px-Dna-SNP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447800"/>
            <a:ext cx="20955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http://shared.web.emory.edu/whsc/news/img/whsc/linkage_disequilibriu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867737"/>
            <a:ext cx="3987022" cy="179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250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Data Released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Raw Data</a:t>
            </a:r>
          </a:p>
          <a:p>
            <a:pPr lvl="1"/>
            <a:r>
              <a:rPr lang="en-US" dirty="0" smtClean="0"/>
              <a:t>Raw DNA (genotype) data is too risky to be released. De-</a:t>
            </a:r>
            <a:r>
              <a:rPr lang="en-US" dirty="0" err="1" smtClean="0"/>
              <a:t>anonymization</a:t>
            </a:r>
            <a:r>
              <a:rPr lang="en-US" dirty="0" smtClean="0"/>
              <a:t> could happen by looking at the genetic markers related to observable features. NIH’s guidelines for data releasing expressed their concern about genotype to phenotype </a:t>
            </a:r>
            <a:r>
              <a:rPr lang="en-US" dirty="0" err="1" smtClean="0"/>
              <a:t>deanonymization</a:t>
            </a:r>
            <a:r>
              <a:rPr lang="en-US" dirty="0" smtClean="0"/>
              <a:t>.[2]</a:t>
            </a:r>
          </a:p>
          <a:p>
            <a:r>
              <a:rPr lang="en-US" dirty="0" smtClean="0"/>
              <a:t>Aggregate Data</a:t>
            </a:r>
          </a:p>
          <a:p>
            <a:pPr lvl="1"/>
            <a:r>
              <a:rPr lang="en-US" dirty="0" smtClean="0"/>
              <a:t>Single Allele frequencies</a:t>
            </a:r>
          </a:p>
          <a:p>
            <a:pPr lvl="1"/>
            <a:r>
              <a:rPr lang="en-US" dirty="0" smtClean="0"/>
              <a:t>Pairwise Allele frequencies</a:t>
            </a:r>
          </a:p>
          <a:p>
            <a:pPr lvl="1"/>
            <a:r>
              <a:rPr lang="en-US" dirty="0" smtClean="0"/>
              <a:t>Statistics (r-square, p-value)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04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990600"/>
          </a:xfrm>
        </p:spPr>
        <p:txBody>
          <a:bodyPr/>
          <a:lstStyle/>
          <a:p>
            <a:r>
              <a:rPr lang="en-US" dirty="0" smtClean="0"/>
              <a:t>Homer’s Attack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5621127" y="1490246"/>
            <a:ext cx="1820077" cy="1463266"/>
            <a:chOff x="2649327" y="1786664"/>
            <a:chExt cx="1820077" cy="1463266"/>
          </a:xfrm>
        </p:grpSpPr>
        <p:pic>
          <p:nvPicPr>
            <p:cNvPr id="12" name="Picture 16" descr="C:\Documents and Settings\xw7\Local Settings\Temporary Internet Files\Content.IE5\J6MKVL44\MCj0440488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87090" y="2476500"/>
              <a:ext cx="486727" cy="640080"/>
            </a:xfrm>
            <a:prstGeom prst="rect">
              <a:avLst/>
            </a:prstGeom>
            <a:noFill/>
          </p:spPr>
        </p:pic>
        <p:pic>
          <p:nvPicPr>
            <p:cNvPr id="16" name="Picture 26" descr="C:\Documents and Settings\xw7\Local Settings\Temporary Internet Files\Content.IE5\DMVHVIKY\MCj04405060000[1]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120390" y="2503170"/>
              <a:ext cx="506730" cy="640080"/>
            </a:xfrm>
            <a:prstGeom prst="rect">
              <a:avLst/>
            </a:prstGeom>
            <a:noFill/>
          </p:spPr>
        </p:pic>
        <p:pic>
          <p:nvPicPr>
            <p:cNvPr id="17" name="Picture 27" descr="C:\Documents and Settings\xw7\Local Settings\Temporary Internet Files\Content.IE5\Q34SE89O\MCj04405180000[1].wmf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853690" y="2529840"/>
              <a:ext cx="507841" cy="640080"/>
            </a:xfrm>
            <a:prstGeom prst="rect">
              <a:avLst/>
            </a:prstGeom>
            <a:noFill/>
          </p:spPr>
        </p:pic>
        <p:sp>
          <p:nvSpPr>
            <p:cNvPr id="18" name="Oval 17"/>
            <p:cNvSpPr/>
            <p:nvPr/>
          </p:nvSpPr>
          <p:spPr>
            <a:xfrm>
              <a:off x="2667000" y="2423160"/>
              <a:ext cx="1520190" cy="82677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649327" y="1786664"/>
                  <a:ext cx="182007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 smtClean="0"/>
                    <a:t>Case Group (</a:t>
                  </a:r>
                  <a14:m>
                    <m:oMath xmlns:m="http://schemas.openxmlformats.org/officeDocument/2006/math">
                      <m:r>
                        <a:rPr lang="en-US" sz="1600" b="1" i="1" smtClean="0">
                          <a:latin typeface="Cambria Math"/>
                        </a:rPr>
                        <m:t>𝑴</m:t>
                      </m:r>
                    </m:oMath>
                  </a14:m>
                  <a:r>
                    <a:rPr lang="en-US" sz="1600" b="1" dirty="0" smtClean="0"/>
                    <a:t>)</a:t>
                  </a:r>
                  <a:endParaRPr lang="en-US" sz="1600" b="1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9327" y="1786664"/>
                  <a:ext cx="1820077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1672" t="-7143" b="-196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/>
          <p:cNvGrpSpPr/>
          <p:nvPr/>
        </p:nvGrpSpPr>
        <p:grpSpPr>
          <a:xfrm>
            <a:off x="253621" y="1567208"/>
            <a:ext cx="2579079" cy="1393162"/>
            <a:chOff x="4267200" y="1830098"/>
            <a:chExt cx="2579079" cy="1393162"/>
          </a:xfrm>
        </p:grpSpPr>
        <p:pic>
          <p:nvPicPr>
            <p:cNvPr id="13" name="Picture 21" descr="C:\Documents and Settings\xw7\Local Settings\Temporary Internet Files\Content.IE5\DMVHVIKY\MCj04404960000[1]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67300" y="2529840"/>
              <a:ext cx="555625" cy="640080"/>
            </a:xfrm>
            <a:prstGeom prst="rect">
              <a:avLst/>
            </a:prstGeom>
            <a:noFill/>
          </p:spPr>
        </p:pic>
        <p:pic>
          <p:nvPicPr>
            <p:cNvPr id="14" name="Picture 23" descr="C:\Documents and Settings\xw7\Local Settings\Temporary Internet Files\Content.IE5\VBZSPQ30\MCj04405100000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827270" y="2476500"/>
              <a:ext cx="506730" cy="640080"/>
            </a:xfrm>
            <a:prstGeom prst="rect">
              <a:avLst/>
            </a:prstGeom>
            <a:noFill/>
          </p:spPr>
        </p:pic>
        <p:pic>
          <p:nvPicPr>
            <p:cNvPr id="15" name="Picture 24" descr="C:\Documents and Settings\xw7\Local Settings\Temporary Internet Files\Content.IE5\J6MKVL44\MCj04405040000[1].wmf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560570" y="2503170"/>
              <a:ext cx="506730" cy="640080"/>
            </a:xfrm>
            <a:prstGeom prst="rect">
              <a:avLst/>
            </a:prstGeom>
            <a:noFill/>
          </p:spPr>
        </p:pic>
        <p:sp>
          <p:nvSpPr>
            <p:cNvPr id="19" name="Oval 18"/>
            <p:cNvSpPr/>
            <p:nvPr/>
          </p:nvSpPr>
          <p:spPr>
            <a:xfrm>
              <a:off x="4267200" y="2396490"/>
              <a:ext cx="1520190" cy="826770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4267200" y="1830098"/>
                  <a:ext cx="2579079" cy="3606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 smtClean="0"/>
                    <a:t>Reference Group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sz="1600" b="1" i="1" dirty="0" smtClean="0">
                              <a:latin typeface="Cambria Math"/>
                            </a:rPr>
                            <m:t>𝒐𝒑</m:t>
                          </m:r>
                        </m:sub>
                      </m:sSub>
                    </m:oMath>
                  </a14:m>
                  <a:r>
                    <a:rPr lang="en-US" sz="1600" b="1" dirty="0" smtClean="0"/>
                    <a:t>)</a:t>
                  </a:r>
                  <a:endParaRPr lang="en-US" sz="1600" b="1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1830098"/>
                  <a:ext cx="2579079" cy="36061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1418" t="-6780" b="-135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2" name="Picture 27" descr="C:\Documents and Settings\xw7\Local Settings\Temporary Internet Files\Content.IE5\Q34SE89O\MCj04405180000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52800" y="1828800"/>
            <a:ext cx="870585" cy="1097280"/>
          </a:xfrm>
          <a:prstGeom prst="rect">
            <a:avLst/>
          </a:prstGeom>
          <a:noFill/>
        </p:spPr>
      </p:pic>
      <p:sp>
        <p:nvSpPr>
          <p:cNvPr id="25" name="Oval 24"/>
          <p:cNvSpPr/>
          <p:nvPr/>
        </p:nvSpPr>
        <p:spPr>
          <a:xfrm>
            <a:off x="5642610" y="2133600"/>
            <a:ext cx="1520190" cy="826770"/>
          </a:xfrm>
          <a:prstGeom prst="ellipse">
            <a:avLst/>
          </a:prstGeom>
          <a:gradFill>
            <a:gsLst>
              <a:gs pos="0">
                <a:schemeClr val="bg1">
                  <a:alpha val="32000"/>
                </a:schemeClr>
              </a:gs>
              <a:gs pos="100000">
                <a:srgbClr val="00B050"/>
              </a:gs>
            </a:gsLst>
            <a:lin ang="5400000" scaled="0"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5943600" y="2935224"/>
            <a:ext cx="1215390" cy="1484376"/>
            <a:chOff x="6781800" y="2877312"/>
            <a:chExt cx="1215390" cy="1484376"/>
          </a:xfrm>
        </p:grpSpPr>
        <p:sp>
          <p:nvSpPr>
            <p:cNvPr id="30" name="TextBox 29"/>
            <p:cNvSpPr txBox="1"/>
            <p:nvPr/>
          </p:nvSpPr>
          <p:spPr>
            <a:xfrm>
              <a:off x="7086600" y="2877312"/>
              <a:ext cx="304800" cy="475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ym typeface="Symbol"/>
                </a:rPr>
                <a:t></a:t>
              </a:r>
            </a:p>
            <a:p>
              <a:r>
                <a:rPr lang="en-US" sz="900" b="1" dirty="0" smtClean="0">
                  <a:sym typeface="Symbol"/>
                </a:rPr>
                <a:t></a:t>
              </a:r>
              <a:endParaRPr lang="en-US" sz="900" b="1" dirty="0" smtClean="0"/>
            </a:p>
            <a:p>
              <a:r>
                <a:rPr lang="en-US" sz="900" b="1" dirty="0" smtClean="0">
                  <a:sym typeface="Symbol"/>
                </a:rPr>
                <a:t></a:t>
              </a:r>
              <a:endParaRPr lang="en-US" sz="900" b="1" dirty="0" smtClean="0"/>
            </a:p>
            <a:p>
              <a:endParaRPr lang="en-US" sz="10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901032" y="3216180"/>
              <a:ext cx="10961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1" dirty="0" err="1" smtClean="0"/>
                <a:t>M</a:t>
              </a:r>
              <a:r>
                <a:rPr lang="en-US" sz="1400" b="1" i="1" baseline="-25000" dirty="0" err="1" smtClean="0"/>
                <a:t>j</a:t>
              </a:r>
              <a:r>
                <a:rPr lang="en-US" sz="1400" b="1" i="1" dirty="0" smtClean="0"/>
                <a:t> </a:t>
              </a:r>
              <a:r>
                <a:rPr lang="en-US" sz="1400" b="1" dirty="0" smtClean="0"/>
                <a:t>: 0.8   </a:t>
              </a:r>
              <a:endParaRPr lang="en-US" sz="1400" b="1" i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781800" y="3408972"/>
              <a:ext cx="10269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1" dirty="0" smtClean="0"/>
                <a:t>M</a:t>
              </a:r>
              <a:r>
                <a:rPr lang="en-US" sz="1400" b="1" i="1" baseline="-25000" dirty="0" smtClean="0"/>
                <a:t>j+1</a:t>
              </a:r>
              <a:r>
                <a:rPr lang="en-US" sz="1400" b="1" i="1" dirty="0" smtClean="0"/>
                <a:t> </a:t>
              </a:r>
              <a:r>
                <a:rPr lang="en-US" sz="1400" b="1" dirty="0" smtClean="0"/>
                <a:t>: 0.2   </a:t>
              </a:r>
              <a:endParaRPr lang="en-US" sz="1400" b="1" i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781800" y="3675889"/>
              <a:ext cx="1026956" cy="308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1" dirty="0" smtClean="0"/>
                <a:t>M</a:t>
              </a:r>
              <a:r>
                <a:rPr lang="en-US" sz="1400" b="1" i="1" baseline="-25000" dirty="0" smtClean="0"/>
                <a:t>j+2</a:t>
              </a:r>
              <a:r>
                <a:rPr lang="en-US" sz="1400" b="1" i="1" dirty="0" smtClean="0"/>
                <a:t> </a:t>
              </a:r>
              <a:r>
                <a:rPr lang="en-US" sz="1400" b="1" dirty="0" smtClean="0"/>
                <a:t>: 0.6   </a:t>
              </a:r>
              <a:endParaRPr lang="en-US" sz="1400" b="1" i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086600" y="3886200"/>
              <a:ext cx="304800" cy="475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ym typeface="Symbol"/>
                </a:rPr>
                <a:t></a:t>
              </a:r>
            </a:p>
            <a:p>
              <a:r>
                <a:rPr lang="en-US" sz="900" b="1" dirty="0" smtClean="0">
                  <a:sym typeface="Symbol"/>
                </a:rPr>
                <a:t></a:t>
              </a:r>
              <a:endParaRPr lang="en-US" sz="900" b="1" dirty="0" smtClean="0"/>
            </a:p>
            <a:p>
              <a:r>
                <a:rPr lang="en-US" sz="900" b="1" dirty="0" smtClean="0">
                  <a:sym typeface="Symbol"/>
                </a:rPr>
                <a:t></a:t>
              </a:r>
              <a:endParaRPr lang="en-US" sz="900" b="1" dirty="0" smtClean="0"/>
            </a:p>
            <a:p>
              <a:endParaRPr lang="en-US" sz="1000" b="1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14814" y="3036348"/>
            <a:ext cx="1320237" cy="1737803"/>
            <a:chOff x="1153014" y="2883948"/>
            <a:chExt cx="1320237" cy="1737803"/>
          </a:xfrm>
        </p:grpSpPr>
        <p:sp>
          <p:nvSpPr>
            <p:cNvPr id="40" name="TextBox 39"/>
            <p:cNvSpPr txBox="1"/>
            <p:nvPr/>
          </p:nvSpPr>
          <p:spPr>
            <a:xfrm>
              <a:off x="1698810" y="2883948"/>
              <a:ext cx="304800" cy="475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ym typeface="Symbol"/>
                </a:rPr>
                <a:t></a:t>
              </a:r>
            </a:p>
            <a:p>
              <a:r>
                <a:rPr lang="en-US" sz="900" b="1" dirty="0" smtClean="0">
                  <a:sym typeface="Symbol"/>
                </a:rPr>
                <a:t></a:t>
              </a:r>
              <a:endParaRPr lang="en-US" sz="900" b="1" dirty="0" smtClean="0"/>
            </a:p>
            <a:p>
              <a:r>
                <a:rPr lang="en-US" sz="900" b="1" dirty="0" smtClean="0">
                  <a:sym typeface="Symbol"/>
                </a:rPr>
                <a:t></a:t>
              </a:r>
              <a:endParaRPr lang="en-US" sz="900" b="1" dirty="0" smtClean="0"/>
            </a:p>
            <a:p>
              <a:endParaRPr lang="en-US" sz="1000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287218" y="3283471"/>
              <a:ext cx="11860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1" dirty="0" err="1" smtClean="0"/>
                <a:t>Pop</a:t>
              </a:r>
              <a:r>
                <a:rPr lang="en-US" sz="1400" b="1" i="1" baseline="-25000" dirty="0" err="1" smtClean="0"/>
                <a:t>j</a:t>
              </a:r>
              <a:r>
                <a:rPr lang="en-US" sz="1400" b="1" i="1" dirty="0" smtClean="0"/>
                <a:t> </a:t>
              </a:r>
              <a:r>
                <a:rPr lang="en-US" sz="1400" b="1" dirty="0" smtClean="0"/>
                <a:t>: 0.3   </a:t>
              </a:r>
              <a:endParaRPr lang="en-US" sz="1400" b="1" i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3014" y="3529474"/>
              <a:ext cx="12033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1" dirty="0" smtClean="0"/>
                <a:t>Pop</a:t>
              </a:r>
              <a:r>
                <a:rPr lang="en-US" sz="1400" b="1" i="1" baseline="-25000" dirty="0" smtClean="0"/>
                <a:t>j+1</a:t>
              </a:r>
              <a:r>
                <a:rPr lang="en-US" sz="1400" b="1" i="1" dirty="0" smtClean="0"/>
                <a:t> </a:t>
              </a:r>
              <a:r>
                <a:rPr lang="en-US" sz="1400" b="1" dirty="0" smtClean="0"/>
                <a:t>: 0.6   </a:t>
              </a:r>
              <a:endParaRPr lang="en-US" sz="1400" b="1" i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95329" y="3815273"/>
              <a:ext cx="1186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1" dirty="0" smtClean="0"/>
                <a:t>Pop</a:t>
              </a:r>
              <a:r>
                <a:rPr lang="en-US" sz="1400" b="1" i="1" baseline="-25000" dirty="0" smtClean="0"/>
                <a:t>j+2</a:t>
              </a:r>
              <a:r>
                <a:rPr lang="en-US" sz="1400" b="1" i="1" dirty="0" smtClean="0"/>
                <a:t> </a:t>
              </a:r>
              <a:r>
                <a:rPr lang="en-US" sz="1400" b="1" dirty="0" smtClean="0"/>
                <a:t>: 0.3   </a:t>
              </a:r>
              <a:endParaRPr lang="en-US" sz="1400" b="1" i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727835" y="4146263"/>
              <a:ext cx="304800" cy="475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ym typeface="Symbol"/>
                </a:rPr>
                <a:t></a:t>
              </a:r>
            </a:p>
            <a:p>
              <a:r>
                <a:rPr lang="en-US" sz="900" b="1" dirty="0" smtClean="0">
                  <a:sym typeface="Symbol"/>
                </a:rPr>
                <a:t></a:t>
              </a:r>
              <a:endParaRPr lang="en-US" sz="900" b="1" dirty="0" smtClean="0"/>
            </a:p>
            <a:p>
              <a:r>
                <a:rPr lang="en-US" sz="900" b="1" dirty="0" smtClean="0">
                  <a:sym typeface="Symbol"/>
                </a:rPr>
                <a:t></a:t>
              </a:r>
              <a:endParaRPr lang="en-US" sz="900" b="1" dirty="0" smtClean="0"/>
            </a:p>
            <a:p>
              <a:endParaRPr lang="en-US" sz="1000" b="1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374316" y="2935224"/>
            <a:ext cx="881232" cy="1484376"/>
            <a:chOff x="4212516" y="2782824"/>
            <a:chExt cx="881232" cy="1484376"/>
          </a:xfrm>
        </p:grpSpPr>
        <p:sp>
          <p:nvSpPr>
            <p:cNvPr id="48" name="TextBox 47"/>
            <p:cNvSpPr txBox="1"/>
            <p:nvPr/>
          </p:nvSpPr>
          <p:spPr>
            <a:xfrm>
              <a:off x="4495800" y="2782824"/>
              <a:ext cx="304800" cy="475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ym typeface="Symbol"/>
                </a:rPr>
                <a:t></a:t>
              </a:r>
            </a:p>
            <a:p>
              <a:r>
                <a:rPr lang="en-US" sz="900" b="1" dirty="0" smtClean="0">
                  <a:sym typeface="Symbol"/>
                </a:rPr>
                <a:t></a:t>
              </a:r>
              <a:endParaRPr lang="en-US" sz="900" b="1" dirty="0" smtClean="0"/>
            </a:p>
            <a:p>
              <a:r>
                <a:rPr lang="en-US" sz="900" b="1" dirty="0" smtClean="0">
                  <a:sym typeface="Symbol"/>
                </a:rPr>
                <a:t></a:t>
              </a:r>
              <a:endParaRPr lang="en-US" sz="900" b="1" dirty="0" smtClean="0"/>
            </a:p>
            <a:p>
              <a:endParaRPr 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331748" y="3160596"/>
              <a:ext cx="76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1" dirty="0" err="1" smtClean="0"/>
                <a:t>Y</a:t>
              </a:r>
              <a:r>
                <a:rPr lang="en-US" sz="1400" b="1" i="1" baseline="-25000" dirty="0" err="1" smtClean="0"/>
                <a:t>j</a:t>
              </a:r>
              <a:r>
                <a:rPr lang="en-US" sz="1400" b="1" i="1" dirty="0" smtClean="0"/>
                <a:t> </a:t>
              </a:r>
              <a:r>
                <a:rPr lang="en-US" sz="1400" b="1" dirty="0" smtClean="0"/>
                <a:t>: 1   </a:t>
              </a:r>
              <a:endParaRPr lang="en-US" sz="1400" b="1" i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212516" y="3378438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1" dirty="0" smtClean="0"/>
                <a:t>Y</a:t>
              </a:r>
              <a:r>
                <a:rPr lang="en-US" sz="1400" b="1" i="1" baseline="-25000" dirty="0" smtClean="0"/>
                <a:t>j+1</a:t>
              </a:r>
              <a:r>
                <a:rPr lang="en-US" sz="1400" b="1" i="1" dirty="0" smtClean="0"/>
                <a:t> </a:t>
              </a:r>
              <a:r>
                <a:rPr lang="en-US" sz="1400" b="1" dirty="0" smtClean="0"/>
                <a:t>: 0   </a:t>
              </a:r>
              <a:endParaRPr lang="en-US" sz="1400" b="1" i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212516" y="3582545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1" dirty="0" smtClean="0"/>
                <a:t>Y</a:t>
              </a:r>
              <a:r>
                <a:rPr lang="en-US" sz="1400" b="1" i="1" baseline="-25000" dirty="0" smtClean="0"/>
                <a:t>j+2</a:t>
              </a:r>
              <a:r>
                <a:rPr lang="en-US" sz="1400" b="1" i="1" dirty="0" smtClean="0"/>
                <a:t> </a:t>
              </a:r>
              <a:r>
                <a:rPr lang="en-US" sz="1400" b="1" dirty="0" smtClean="0"/>
                <a:t>: 1   </a:t>
              </a:r>
              <a:endParaRPr lang="en-US" sz="1400" b="1" i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495800" y="3791712"/>
              <a:ext cx="304800" cy="475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ym typeface="Symbol"/>
                </a:rPr>
                <a:t></a:t>
              </a:r>
            </a:p>
            <a:p>
              <a:r>
                <a:rPr lang="en-US" sz="900" b="1" dirty="0" smtClean="0">
                  <a:sym typeface="Symbol"/>
                </a:rPr>
                <a:t></a:t>
              </a:r>
              <a:endParaRPr lang="en-US" sz="900" b="1" dirty="0" smtClean="0"/>
            </a:p>
            <a:p>
              <a:r>
                <a:rPr lang="en-US" sz="900" b="1" dirty="0" smtClean="0">
                  <a:sym typeface="Symbol"/>
                </a:rPr>
                <a:t></a:t>
              </a:r>
              <a:endParaRPr lang="en-US" sz="900" b="1" dirty="0" smtClean="0"/>
            </a:p>
            <a:p>
              <a:endParaRPr lang="en-US" sz="1000" b="1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741843" y="3374316"/>
            <a:ext cx="1434385" cy="479610"/>
            <a:chOff x="1741843" y="3374316"/>
            <a:chExt cx="1434385" cy="479610"/>
          </a:xfrm>
        </p:grpSpPr>
        <p:grpSp>
          <p:nvGrpSpPr>
            <p:cNvPr id="64" name="Group 63"/>
            <p:cNvGrpSpPr/>
            <p:nvPr/>
          </p:nvGrpSpPr>
          <p:grpSpPr>
            <a:xfrm>
              <a:off x="1741843" y="3613674"/>
              <a:ext cx="1306157" cy="240252"/>
              <a:chOff x="2667000" y="3461274"/>
              <a:chExt cx="1306157" cy="240252"/>
            </a:xfrm>
          </p:grpSpPr>
          <p:cxnSp>
            <p:nvCxnSpPr>
              <p:cNvPr id="60" name="Straight Connector 59"/>
              <p:cNvCxnSpPr/>
              <p:nvPr/>
            </p:nvCxnSpPr>
            <p:spPr>
              <a:xfrm>
                <a:off x="2667000" y="3581400"/>
                <a:ext cx="12954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rot="5400000">
                <a:off x="2552700" y="3575574"/>
                <a:ext cx="2286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rot="5400000">
                <a:off x="3858857" y="3587226"/>
                <a:ext cx="2286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TextBox 68"/>
            <p:cNvSpPr txBox="1"/>
            <p:nvPr/>
          </p:nvSpPr>
          <p:spPr>
            <a:xfrm>
              <a:off x="1916652" y="3374316"/>
              <a:ext cx="1259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|</a:t>
              </a:r>
              <a:r>
                <a:rPr lang="en-US" i="1" dirty="0" smtClean="0"/>
                <a:t>Y</a:t>
              </a:r>
              <a:r>
                <a:rPr lang="en-US" i="1" baseline="-25000" dirty="0" smtClean="0"/>
                <a:t>i</a:t>
              </a:r>
              <a:r>
                <a:rPr lang="en-US" dirty="0" smtClean="0"/>
                <a:t> – </a:t>
              </a:r>
              <a:r>
                <a:rPr lang="en-US" i="1" dirty="0" err="1" smtClean="0"/>
                <a:t>P</a:t>
              </a:r>
              <a:r>
                <a:rPr lang="en-US" sz="1600" i="1" dirty="0" err="1" smtClean="0"/>
                <a:t>op</a:t>
              </a:r>
              <a:r>
                <a:rPr lang="en-US" sz="1600" i="1" baseline="-25000" dirty="0" err="1" smtClean="0"/>
                <a:t>i</a:t>
              </a:r>
              <a:r>
                <a:rPr lang="en-US" dirty="0" smtClean="0"/>
                <a:t>|</a:t>
              </a:r>
              <a:r>
                <a:rPr lang="en-US" baseline="-25000" dirty="0" smtClean="0"/>
                <a:t> </a:t>
              </a:r>
              <a:endParaRPr lang="en-US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430358" y="3374316"/>
            <a:ext cx="1306157" cy="479610"/>
            <a:chOff x="4430358" y="3374316"/>
            <a:chExt cx="1306157" cy="479610"/>
          </a:xfrm>
        </p:grpSpPr>
        <p:grpSp>
          <p:nvGrpSpPr>
            <p:cNvPr id="65" name="Group 64"/>
            <p:cNvGrpSpPr/>
            <p:nvPr/>
          </p:nvGrpSpPr>
          <p:grpSpPr>
            <a:xfrm>
              <a:off x="4430358" y="3613674"/>
              <a:ext cx="1306157" cy="240252"/>
              <a:chOff x="2667000" y="3461274"/>
              <a:chExt cx="1306157" cy="240252"/>
            </a:xfrm>
          </p:grpSpPr>
          <p:cxnSp>
            <p:nvCxnSpPr>
              <p:cNvPr id="66" name="Straight Connector 65"/>
              <p:cNvCxnSpPr/>
              <p:nvPr/>
            </p:nvCxnSpPr>
            <p:spPr>
              <a:xfrm>
                <a:off x="2667000" y="3581400"/>
                <a:ext cx="12954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rot="5400000">
                <a:off x="2552700" y="3575574"/>
                <a:ext cx="2286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rot="5400000">
                <a:off x="3858857" y="3587226"/>
                <a:ext cx="2286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/>
            <p:cNvSpPr txBox="1"/>
            <p:nvPr/>
          </p:nvSpPr>
          <p:spPr>
            <a:xfrm>
              <a:off x="4595373" y="3374316"/>
              <a:ext cx="860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|</a:t>
              </a:r>
              <a:r>
                <a:rPr lang="en-US" i="1" dirty="0" smtClean="0"/>
                <a:t>Y</a:t>
              </a:r>
              <a:r>
                <a:rPr lang="en-US" i="1" baseline="-25000" dirty="0" smtClean="0"/>
                <a:t>i</a:t>
              </a:r>
              <a:r>
                <a:rPr lang="en-US" dirty="0" smtClean="0"/>
                <a:t> – </a:t>
              </a:r>
              <a:r>
                <a:rPr lang="en-US" i="1" dirty="0" smtClean="0"/>
                <a:t>M</a:t>
              </a:r>
              <a:r>
                <a:rPr lang="en-US" i="1" baseline="-25000" dirty="0" smtClean="0"/>
                <a:t>i</a:t>
              </a:r>
              <a:r>
                <a:rPr lang="en-US" dirty="0" smtClean="0"/>
                <a:t>|</a:t>
              </a:r>
              <a:r>
                <a:rPr lang="en-US" baseline="-25000" dirty="0" smtClean="0"/>
                <a:t> </a:t>
              </a:r>
              <a:endParaRPr lang="en-US" dirty="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6470326" y="4685517"/>
            <a:ext cx="1971339" cy="1105683"/>
            <a:chOff x="3810000" y="4536141"/>
            <a:chExt cx="1971339" cy="1105683"/>
          </a:xfrm>
        </p:grpSpPr>
        <p:sp>
          <p:nvSpPr>
            <p:cNvPr id="78" name="Freeform 77"/>
            <p:cNvSpPr/>
            <p:nvPr/>
          </p:nvSpPr>
          <p:spPr>
            <a:xfrm>
              <a:off x="3810000" y="4536141"/>
              <a:ext cx="1000461" cy="1100866"/>
            </a:xfrm>
            <a:custGeom>
              <a:avLst/>
              <a:gdLst>
                <a:gd name="connsiteX0" fmla="*/ 0 w 1000461"/>
                <a:gd name="connsiteY0" fmla="*/ 1100866 h 1100866"/>
                <a:gd name="connsiteX1" fmla="*/ 398033 w 1000461"/>
                <a:gd name="connsiteY1" fmla="*/ 993290 h 1100866"/>
                <a:gd name="connsiteX2" fmla="*/ 623943 w 1000461"/>
                <a:gd name="connsiteY2" fmla="*/ 498438 h 1100866"/>
                <a:gd name="connsiteX3" fmla="*/ 710005 w 1000461"/>
                <a:gd name="connsiteY3" fmla="*/ 154193 h 1100866"/>
                <a:gd name="connsiteX4" fmla="*/ 871369 w 1000461"/>
                <a:gd name="connsiteY4" fmla="*/ 25101 h 1100866"/>
                <a:gd name="connsiteX5" fmla="*/ 1000461 w 1000461"/>
                <a:gd name="connsiteY5" fmla="*/ 3586 h 1100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461" h="1100866">
                  <a:moveTo>
                    <a:pt x="0" y="1100866"/>
                  </a:moveTo>
                  <a:cubicBezTo>
                    <a:pt x="147021" y="1097280"/>
                    <a:pt x="294043" y="1093694"/>
                    <a:pt x="398033" y="993290"/>
                  </a:cubicBezTo>
                  <a:cubicBezTo>
                    <a:pt x="502023" y="892886"/>
                    <a:pt x="571948" y="638287"/>
                    <a:pt x="623943" y="498438"/>
                  </a:cubicBezTo>
                  <a:cubicBezTo>
                    <a:pt x="675938" y="358589"/>
                    <a:pt x="668767" y="233082"/>
                    <a:pt x="710005" y="154193"/>
                  </a:cubicBezTo>
                  <a:cubicBezTo>
                    <a:pt x="751243" y="75304"/>
                    <a:pt x="822960" y="50202"/>
                    <a:pt x="871369" y="25101"/>
                  </a:cubicBezTo>
                  <a:cubicBezTo>
                    <a:pt x="919778" y="0"/>
                    <a:pt x="960119" y="1793"/>
                    <a:pt x="1000461" y="3586"/>
                  </a:cubicBez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 78"/>
            <p:cNvSpPr/>
            <p:nvPr/>
          </p:nvSpPr>
          <p:spPr>
            <a:xfrm>
              <a:off x="4780878" y="4540958"/>
              <a:ext cx="1000461" cy="1100866"/>
            </a:xfrm>
            <a:custGeom>
              <a:avLst/>
              <a:gdLst>
                <a:gd name="connsiteX0" fmla="*/ 0 w 1000461"/>
                <a:gd name="connsiteY0" fmla="*/ 1100866 h 1100866"/>
                <a:gd name="connsiteX1" fmla="*/ 398033 w 1000461"/>
                <a:gd name="connsiteY1" fmla="*/ 993290 h 1100866"/>
                <a:gd name="connsiteX2" fmla="*/ 623943 w 1000461"/>
                <a:gd name="connsiteY2" fmla="*/ 498438 h 1100866"/>
                <a:gd name="connsiteX3" fmla="*/ 710005 w 1000461"/>
                <a:gd name="connsiteY3" fmla="*/ 154193 h 1100866"/>
                <a:gd name="connsiteX4" fmla="*/ 871369 w 1000461"/>
                <a:gd name="connsiteY4" fmla="*/ 25101 h 1100866"/>
                <a:gd name="connsiteX5" fmla="*/ 1000461 w 1000461"/>
                <a:gd name="connsiteY5" fmla="*/ 3586 h 1100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461" h="1100866">
                  <a:moveTo>
                    <a:pt x="0" y="1100866"/>
                  </a:moveTo>
                  <a:cubicBezTo>
                    <a:pt x="147021" y="1097280"/>
                    <a:pt x="294043" y="1093694"/>
                    <a:pt x="398033" y="993290"/>
                  </a:cubicBezTo>
                  <a:cubicBezTo>
                    <a:pt x="502023" y="892886"/>
                    <a:pt x="571948" y="638287"/>
                    <a:pt x="623943" y="498438"/>
                  </a:cubicBezTo>
                  <a:cubicBezTo>
                    <a:pt x="675938" y="358589"/>
                    <a:pt x="668767" y="233082"/>
                    <a:pt x="710005" y="154193"/>
                  </a:cubicBezTo>
                  <a:cubicBezTo>
                    <a:pt x="751243" y="75304"/>
                    <a:pt x="822960" y="50202"/>
                    <a:pt x="871369" y="25101"/>
                  </a:cubicBezTo>
                  <a:cubicBezTo>
                    <a:pt x="919778" y="0"/>
                    <a:pt x="960119" y="1793"/>
                    <a:pt x="1000461" y="3586"/>
                  </a:cubicBezTo>
                </a:path>
              </a:pathLst>
            </a:custGeom>
            <a:ln w="38100"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2" name="Straight Arrow Connector 81"/>
          <p:cNvCxnSpPr/>
          <p:nvPr/>
        </p:nvCxnSpPr>
        <p:spPr>
          <a:xfrm>
            <a:off x="6317926" y="5867400"/>
            <a:ext cx="23622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rot="5400000" flipH="1" flipV="1">
            <a:off x="6698926" y="5257800"/>
            <a:ext cx="15240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6927526" y="4191000"/>
                <a:ext cx="14110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Not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𝑀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526" y="4191000"/>
                <a:ext cx="1411027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100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extBox 85"/>
          <p:cNvSpPr txBox="1"/>
          <p:nvPr/>
        </p:nvSpPr>
        <p:spPr>
          <a:xfrm>
            <a:off x="8299150" y="541020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/>
              </a:rPr>
              <a:t></a:t>
            </a:r>
            <a:r>
              <a:rPr lang="en-US" i="1" dirty="0" smtClean="0">
                <a:sym typeface="Symbol"/>
              </a:rPr>
              <a:t>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857633" y="4970181"/>
                <a:ext cx="4234557" cy="6423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𝐷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𝑜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−|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633" y="4970181"/>
                <a:ext cx="4234557" cy="64235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679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85" grpId="0"/>
      <p:bldP spid="86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Attack in our previous paper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Pairwise allele frequencies are other popular published data. Such data contains more information about an individual given the same amount of SNPs. </a:t>
                </a: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i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i="1" dirty="0" smtClean="0"/>
                  <a:t> </a:t>
                </a:r>
                <a:r>
                  <a:rPr lang="en-US" dirty="0" smtClean="0"/>
                  <a:t>is used to measure the distance of an individual to case group and reference </a:t>
                </a:r>
                <a:r>
                  <a:rPr lang="en-US" dirty="0" smtClean="0"/>
                  <a:t>group,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20 </a:t>
                </a:r>
                <a:r>
                  <a:rPr lang="en-US" dirty="0">
                    <a:solidFill>
                      <a:srgbClr val="FF0000"/>
                    </a:solidFill>
                  </a:rPr>
                  <a:t>times more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powerful</a:t>
                </a:r>
                <a:endParaRPr lang="en-US" dirty="0" smtClean="0">
                  <a:solidFill>
                    <a:srgbClr val="FF0000"/>
                  </a:solidFill>
                </a:endParaRPr>
              </a:p>
              <a:p>
                <a:r>
                  <a:rPr lang="en-US" dirty="0" smtClean="0"/>
                  <a:t>Pairwise allele frequencies can also be used to fully recover the matrix.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  <a:blipFill rotWithShape="1">
                <a:blip r:embed="rId2"/>
                <a:stretch>
                  <a:fillRect l="-593" t="-1652" r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67000"/>
            <a:ext cx="8172450" cy="18034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021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SecureGenome is a software tool to evaluate the identification risk of single allele frequencies. </a:t>
                </a:r>
                <a:endParaRPr lang="en-US" dirty="0"/>
              </a:p>
              <a:p>
                <a:pPr lvl="1"/>
                <a:r>
                  <a:rPr lang="en-US" dirty="0" smtClean="0"/>
                  <a:t>It provide an upper bound of the number of SNPs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/>
                  <a:t> that can be exposed.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/>
                  <a:t> is linear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with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𝛽</m:t>
                    </m:r>
                  </m:oMath>
                </a14:m>
                <a:r>
                  <a:rPr lang="en-US" dirty="0" smtClean="0"/>
                  <a:t>. </a:t>
                </a:r>
              </a:p>
              <a:p>
                <a:r>
                  <a:rPr lang="en-US" dirty="0" smtClean="0"/>
                  <a:t>Differential privacy</a:t>
                </a:r>
              </a:p>
              <a:p>
                <a:pPr lvl="1"/>
                <a:r>
                  <a:rPr lang="en-US" dirty="0"/>
                  <a:t>In our case, to achieve differential privacy, we can increase the number of participants in the dataset. </a:t>
                </a:r>
                <a:r>
                  <a:rPr lang="en-US" dirty="0">
                    <a:solidFill>
                      <a:srgbClr val="FF0000"/>
                    </a:solidFill>
                  </a:rPr>
                  <a:t>Cost? Utility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?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267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our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feasibility and complexity of the two attacks on the two types of datasets? We also proposed a preliminary risk scale system to measure the risk of releasing data. </a:t>
            </a:r>
          </a:p>
          <a:p>
            <a:r>
              <a:rPr lang="en-US" dirty="0" smtClean="0"/>
              <a:t>Fundamental understanding of the problem of aggregate data releasing in GWAS study.</a:t>
            </a:r>
          </a:p>
          <a:p>
            <a:r>
              <a:rPr lang="en-US" dirty="0" smtClean="0"/>
              <a:t>Provide a guideline for releasing data.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47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7809</TotalTime>
  <Words>1936</Words>
  <Application>Microsoft Office PowerPoint</Application>
  <PresentationFormat>On-screen Show (4:3)</PresentationFormat>
  <Paragraphs>179</Paragraphs>
  <Slides>31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Clarity</vt:lpstr>
      <vt:lpstr>To Release or Not to Release: Evaluating Information Leaks in Aggregate Human-Genome Data</vt:lpstr>
      <vt:lpstr>Backgrounds Human Genome Project</vt:lpstr>
      <vt:lpstr>GWAS Study</vt:lpstr>
      <vt:lpstr>Terminologies in this Paper</vt:lpstr>
      <vt:lpstr>Typical Data Released</vt:lpstr>
      <vt:lpstr>Homer’s Attack</vt:lpstr>
      <vt:lpstr>The Attack in our previous paper</vt:lpstr>
      <vt:lpstr>Related works</vt:lpstr>
      <vt:lpstr>Goals of our work</vt:lpstr>
      <vt:lpstr>Threat Models</vt:lpstr>
      <vt:lpstr> Identification Threat to Allele Frequencies</vt:lpstr>
      <vt:lpstr>Recovery attack for Pairwise Allele Frequencies</vt:lpstr>
      <vt:lpstr>Formalization of the problem</vt:lpstr>
      <vt:lpstr>Challenges in risk classification</vt:lpstr>
      <vt:lpstr>A risk scale system</vt:lpstr>
      <vt:lpstr>Estimation of the distribution of # of solutions for d </vt:lpstr>
      <vt:lpstr>Approximate the number of solution</vt:lpstr>
      <vt:lpstr>Partial recovery of haplotype matrix</vt:lpstr>
      <vt:lpstr>The impact of human genome</vt:lpstr>
      <vt:lpstr>The impact of human genome structure</vt:lpstr>
      <vt:lpstr>When to release</vt:lpstr>
      <vt:lpstr>When not to release</vt:lpstr>
      <vt:lpstr>Identification Threat to Test Statistics</vt:lpstr>
      <vt:lpstr>How many signs need to be recovered?</vt:lpstr>
      <vt:lpstr>Complexity of releasing statistics</vt:lpstr>
      <vt:lpstr>When to release</vt:lpstr>
      <vt:lpstr>A case study</vt:lpstr>
      <vt:lpstr>When not to release: a new attack</vt:lpstr>
      <vt:lpstr>Summary</vt:lpstr>
      <vt:lpstr>Future work</vt:lpstr>
      <vt:lpstr>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Release or Not to Release: Evaluating Information Leaks in Aggregate Human-Genome Data</dc:title>
  <dc:creator>Xiaoyong Zhou</dc:creator>
  <cp:lastModifiedBy>xzhou</cp:lastModifiedBy>
  <cp:revision>591</cp:revision>
  <dcterms:created xsi:type="dcterms:W3CDTF">2006-08-16T00:00:00Z</dcterms:created>
  <dcterms:modified xsi:type="dcterms:W3CDTF">2011-09-14T08:44:49Z</dcterms:modified>
</cp:coreProperties>
</file>