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notesMasterIdLst>
    <p:notesMasterId r:id="rId31"/>
  </p:notesMasterIdLst>
  <p:sldIdLst>
    <p:sldId id="256" r:id="rId2"/>
    <p:sldId id="395" r:id="rId3"/>
    <p:sldId id="374" r:id="rId4"/>
    <p:sldId id="357" r:id="rId5"/>
    <p:sldId id="396" r:id="rId6"/>
    <p:sldId id="378" r:id="rId7"/>
    <p:sldId id="379" r:id="rId8"/>
    <p:sldId id="380" r:id="rId9"/>
    <p:sldId id="358" r:id="rId10"/>
    <p:sldId id="375" r:id="rId11"/>
    <p:sldId id="383" r:id="rId12"/>
    <p:sldId id="360" r:id="rId13"/>
    <p:sldId id="361" r:id="rId14"/>
    <p:sldId id="362" r:id="rId15"/>
    <p:sldId id="363" r:id="rId16"/>
    <p:sldId id="364" r:id="rId17"/>
    <p:sldId id="387" r:id="rId18"/>
    <p:sldId id="388" r:id="rId19"/>
    <p:sldId id="384" r:id="rId20"/>
    <p:sldId id="398" r:id="rId21"/>
    <p:sldId id="366" r:id="rId22"/>
    <p:sldId id="397" r:id="rId23"/>
    <p:sldId id="390" r:id="rId24"/>
    <p:sldId id="367" r:id="rId25"/>
    <p:sldId id="391" r:id="rId26"/>
    <p:sldId id="393" r:id="rId27"/>
    <p:sldId id="368" r:id="rId28"/>
    <p:sldId id="385" r:id="rId29"/>
    <p:sldId id="37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DF4"/>
    <a:srgbClr val="FFA500"/>
    <a:srgbClr val="00FF00"/>
    <a:srgbClr val="32CD32"/>
    <a:srgbClr val="228B22"/>
    <a:srgbClr val="ADFF2F"/>
    <a:srgbClr val="007F7F"/>
    <a:srgbClr val="00FFFF"/>
    <a:srgbClr val="7F52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9" autoAdjust="0"/>
    <p:restoredTop sz="82048" autoAdjust="0"/>
  </p:normalViewPr>
  <p:slideViewPr>
    <p:cSldViewPr>
      <p:cViewPr varScale="1">
        <p:scale>
          <a:sx n="95" d="100"/>
          <a:sy n="95" d="100"/>
        </p:scale>
        <p:origin x="61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3E1827-130F-451E-AE5C-7A37861932C8}" type="datetimeFigureOut">
              <a:rPr lang="zh-TW" altLang="en-US" smtClean="0"/>
              <a:t>2014/2/24</a:t>
            </a:fld>
            <a:endParaRPr lang="zh-TW"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BCB229-F81A-45BC-9A5B-247BE3D9D149}" type="slidenum">
              <a:rPr lang="zh-TW" altLang="en-US" smtClean="0"/>
              <a:t>‹#›</a:t>
            </a:fld>
            <a:endParaRPr lang="zh-TW" altLang="en-US"/>
          </a:p>
        </p:txBody>
      </p:sp>
    </p:spTree>
    <p:extLst>
      <p:ext uri="{BB962C8B-B14F-4D97-AF65-F5344CB8AC3E}">
        <p14:creationId xmlns:p14="http://schemas.microsoft.com/office/powerpoint/2010/main" val="549397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CB229-F81A-45BC-9A5B-247BE3D9D149}" type="slidenum">
              <a:rPr lang="zh-TW" altLang="en-US" smtClean="0"/>
              <a:t>1</a:t>
            </a:fld>
            <a:endParaRPr lang="zh-TW" altLang="en-US"/>
          </a:p>
        </p:txBody>
      </p:sp>
    </p:spTree>
    <p:extLst>
      <p:ext uri="{BB962C8B-B14F-4D97-AF65-F5344CB8AC3E}">
        <p14:creationId xmlns:p14="http://schemas.microsoft.com/office/powerpoint/2010/main" val="419574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aseline="0" dirty="0" smtClean="0"/>
              <a:t>To do so, we designed and implemented an malicious app </a:t>
            </a:r>
            <a:r>
              <a:rPr lang="en-US" sz="1200" baseline="0" dirty="0" err="1" smtClean="0"/>
              <a:t>Screenmilker</a:t>
            </a:r>
            <a:r>
              <a:rPr lang="en-US" sz="1200" baseline="0" dirty="0" smtClean="0"/>
              <a:t> capable of extracting passwords of banking apps and other sensitive information such as contact list. </a:t>
            </a:r>
          </a:p>
          <a:p>
            <a:endParaRPr lang="en-US" sz="1200" baseline="0" dirty="0" smtClean="0"/>
          </a:p>
          <a:p>
            <a:r>
              <a:rPr lang="en-US" sz="1200" baseline="0" dirty="0" smtClean="0"/>
              <a:t>On high level, </a:t>
            </a:r>
            <a:r>
              <a:rPr lang="en-US" sz="1200" baseline="0" dirty="0" err="1" smtClean="0"/>
              <a:t>screenmilker</a:t>
            </a:r>
            <a:r>
              <a:rPr lang="en-US" sz="1200" baseline="0" dirty="0" smtClean="0"/>
              <a:t> leverage the /</a:t>
            </a:r>
            <a:r>
              <a:rPr lang="en-US" sz="1200" baseline="0" dirty="0" err="1" smtClean="0"/>
              <a:t>proc</a:t>
            </a:r>
            <a:r>
              <a:rPr lang="en-US" sz="1200" baseline="0" dirty="0" smtClean="0"/>
              <a:t> file system to detect the target app’s activities and we use those information to determine when to take screenshots. This help to reduce the footprint of </a:t>
            </a:r>
            <a:r>
              <a:rPr lang="en-US" sz="1200" baseline="0" dirty="0" err="1" smtClean="0"/>
              <a:t>screenmilker</a:t>
            </a:r>
            <a:r>
              <a:rPr lang="en-US" sz="1200" baseline="0" dirty="0" smtClean="0"/>
              <a:t>. </a:t>
            </a:r>
          </a:p>
          <a:p>
            <a:endParaRPr lang="en-US" sz="1200" baseline="0" dirty="0" smtClean="0"/>
          </a:p>
          <a:p>
            <a:r>
              <a:rPr lang="en-US" sz="1200" baseline="0" dirty="0" smtClean="0"/>
              <a:t>After getting the screenshot, we use a lightweight checksum algorithm to extract sensitive data from the screenshots and then send the information to the attacker. </a:t>
            </a:r>
          </a:p>
          <a:p>
            <a:endParaRPr lang="en-US" sz="1200" dirty="0"/>
          </a:p>
        </p:txBody>
      </p:sp>
      <p:sp>
        <p:nvSpPr>
          <p:cNvPr id="4" name="Slide Number Placeholder 3"/>
          <p:cNvSpPr>
            <a:spLocks noGrp="1"/>
          </p:cNvSpPr>
          <p:nvPr>
            <p:ph type="sldNum" sz="quarter" idx="10"/>
          </p:nvPr>
        </p:nvSpPr>
        <p:spPr/>
        <p:txBody>
          <a:bodyPr/>
          <a:lstStyle/>
          <a:p>
            <a:fld id="{6FBCB229-F81A-45BC-9A5B-247BE3D9D149}" type="slidenum">
              <a:rPr lang="zh-TW" altLang="en-US" smtClean="0"/>
              <a:t>12</a:t>
            </a:fld>
            <a:endParaRPr lang="zh-TW" altLang="en-US"/>
          </a:p>
        </p:txBody>
      </p:sp>
    </p:spTree>
    <p:extLst>
      <p:ext uri="{BB962C8B-B14F-4D97-AF65-F5344CB8AC3E}">
        <p14:creationId xmlns:p14="http://schemas.microsoft.com/office/powerpoint/2010/main" val="386573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go to details of how </a:t>
            </a:r>
            <a:r>
              <a:rPr lang="en-US" dirty="0" err="1" smtClean="0"/>
              <a:t>screenmilker</a:t>
            </a:r>
            <a:r>
              <a:rPr lang="en-US" baseline="0" dirty="0" smtClean="0"/>
              <a:t> is built. The first thing we need to do is determining if ADB proxy is available on the phone. </a:t>
            </a:r>
            <a:endParaRPr lang="en-US" dirty="0"/>
          </a:p>
        </p:txBody>
      </p:sp>
      <p:sp>
        <p:nvSpPr>
          <p:cNvPr id="4" name="Slide Number Placeholder 3"/>
          <p:cNvSpPr>
            <a:spLocks noGrp="1"/>
          </p:cNvSpPr>
          <p:nvPr>
            <p:ph type="sldNum" sz="quarter" idx="10"/>
          </p:nvPr>
        </p:nvSpPr>
        <p:spPr/>
        <p:txBody>
          <a:bodyPr/>
          <a:lstStyle/>
          <a:p>
            <a:fld id="{6FBCB229-F81A-45BC-9A5B-247BE3D9D149}" type="slidenum">
              <a:rPr lang="zh-TW" altLang="en-US" smtClean="0"/>
              <a:t>13</a:t>
            </a:fld>
            <a:endParaRPr lang="zh-TW" altLang="en-US"/>
          </a:p>
        </p:txBody>
      </p:sp>
    </p:spTree>
    <p:extLst>
      <p:ext uri="{BB962C8B-B14F-4D97-AF65-F5344CB8AC3E}">
        <p14:creationId xmlns:p14="http://schemas.microsoft.com/office/powerpoint/2010/main" val="3304559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we know screenshots</a:t>
            </a:r>
            <a:r>
              <a:rPr lang="en-US" baseline="0" dirty="0" smtClean="0"/>
              <a:t> proxy is running, we need to know if a valuable target app is </a:t>
            </a:r>
            <a:r>
              <a:rPr lang="en-US" baseline="0" dirty="0" smtClean="0"/>
              <a:t>running and when to take screenshots. </a:t>
            </a:r>
            <a:endParaRPr lang="en-US" dirty="0"/>
          </a:p>
        </p:txBody>
      </p:sp>
      <p:sp>
        <p:nvSpPr>
          <p:cNvPr id="4" name="Slide Number Placeholder 3"/>
          <p:cNvSpPr>
            <a:spLocks noGrp="1"/>
          </p:cNvSpPr>
          <p:nvPr>
            <p:ph type="sldNum" sz="quarter" idx="10"/>
          </p:nvPr>
        </p:nvSpPr>
        <p:spPr/>
        <p:txBody>
          <a:bodyPr/>
          <a:lstStyle/>
          <a:p>
            <a:fld id="{6FBCB229-F81A-45BC-9A5B-247BE3D9D149}" type="slidenum">
              <a:rPr lang="zh-TW" altLang="en-US" smtClean="0"/>
              <a:t>14</a:t>
            </a:fld>
            <a:endParaRPr lang="zh-TW" altLang="en-US"/>
          </a:p>
        </p:txBody>
      </p:sp>
    </p:spTree>
    <p:extLst>
      <p:ext uri="{BB962C8B-B14F-4D97-AF65-F5344CB8AC3E}">
        <p14:creationId xmlns:p14="http://schemas.microsoft.com/office/powerpoint/2010/main" val="3259629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 target apps is running, we need to detect</a:t>
            </a:r>
            <a:r>
              <a:rPr lang="en-US" baseline="0" dirty="0" smtClean="0"/>
              <a:t> the state of the applications, specifically, we need to detect when the user is on the login screen and entering his username and passwords.. </a:t>
            </a:r>
          </a:p>
          <a:p>
            <a:r>
              <a:rPr lang="en-US" baseline="0" dirty="0" smtClean="0"/>
              <a:t>However the passwords is usually masked by dots and at most shows the last character for a very short period of time.  We turn our attention to soft keyboard it self. </a:t>
            </a:r>
            <a:endParaRPr lang="en-US" dirty="0"/>
          </a:p>
        </p:txBody>
      </p:sp>
      <p:sp>
        <p:nvSpPr>
          <p:cNvPr id="4" name="Slide Number Placeholder 3"/>
          <p:cNvSpPr>
            <a:spLocks noGrp="1"/>
          </p:cNvSpPr>
          <p:nvPr>
            <p:ph type="sldNum" sz="quarter" idx="10"/>
          </p:nvPr>
        </p:nvSpPr>
        <p:spPr/>
        <p:txBody>
          <a:bodyPr/>
          <a:lstStyle/>
          <a:p>
            <a:fld id="{6FBCB229-F81A-45BC-9A5B-247BE3D9D149}" type="slidenum">
              <a:rPr lang="zh-TW" altLang="en-US" smtClean="0"/>
              <a:t>15</a:t>
            </a:fld>
            <a:endParaRPr lang="zh-TW" altLang="en-US"/>
          </a:p>
        </p:txBody>
      </p:sp>
    </p:spTree>
    <p:extLst>
      <p:ext uri="{BB962C8B-B14F-4D97-AF65-F5344CB8AC3E}">
        <p14:creationId xmlns:p14="http://schemas.microsoft.com/office/powerpoint/2010/main" val="419649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screenshot</a:t>
            </a:r>
            <a:r>
              <a:rPr lang="en-US" baseline="0" dirty="0" smtClean="0"/>
              <a:t> series when a key is pressed on soft keyboard. First the pressed key is highlighted and a bubble pops up, then the key highlights fade away and the bubble disappears. The bubble last longer than the key high light.  The bubble is a more stable feature. </a:t>
            </a:r>
            <a:endParaRPr lang="en-US" dirty="0"/>
          </a:p>
        </p:txBody>
      </p:sp>
      <p:sp>
        <p:nvSpPr>
          <p:cNvPr id="4" name="Slide Number Placeholder 3"/>
          <p:cNvSpPr>
            <a:spLocks noGrp="1"/>
          </p:cNvSpPr>
          <p:nvPr>
            <p:ph type="sldNum" sz="quarter" idx="10"/>
          </p:nvPr>
        </p:nvSpPr>
        <p:spPr/>
        <p:txBody>
          <a:bodyPr/>
          <a:lstStyle/>
          <a:p>
            <a:fld id="{6FBCB229-F81A-45BC-9A5B-247BE3D9D149}" type="slidenum">
              <a:rPr lang="zh-TW" altLang="en-US" smtClean="0"/>
              <a:t>16</a:t>
            </a:fld>
            <a:endParaRPr lang="zh-TW" altLang="en-US"/>
          </a:p>
        </p:txBody>
      </p:sp>
    </p:spTree>
    <p:extLst>
      <p:ext uri="{BB962C8B-B14F-4D97-AF65-F5344CB8AC3E}">
        <p14:creationId xmlns:p14="http://schemas.microsoft.com/office/powerpoint/2010/main" val="3459170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wan</a:t>
            </a:r>
            <a:r>
              <a:rPr lang="en-US" baseline="0" dirty="0" smtClean="0"/>
              <a:t>t use those bubbles to fingerprint the typing activity. </a:t>
            </a:r>
            <a:endParaRPr lang="en-US" dirty="0" smtClean="0"/>
          </a:p>
          <a:p>
            <a:r>
              <a:rPr lang="en-US" dirty="0" smtClean="0"/>
              <a:t>The</a:t>
            </a:r>
            <a:r>
              <a:rPr lang="en-US" baseline="0" dirty="0" smtClean="0"/>
              <a:t> most indicative area showing which key is pressed is the 4 strips above the keys. So crops those 4 strips to determine which key is pressed. In additions, we capture the SHIFT key state for two purposes: first, we use it to determine weather the user is entering capitalized letter. Second, whenever the user switches to a number keyboard, the SHIFT key will turn into another symbol, so that we are capturing non-letter characters. </a:t>
            </a:r>
            <a:endParaRPr lang="en-US" dirty="0"/>
          </a:p>
        </p:txBody>
      </p:sp>
      <p:sp>
        <p:nvSpPr>
          <p:cNvPr id="4" name="Slide Number Placeholder 3"/>
          <p:cNvSpPr>
            <a:spLocks noGrp="1"/>
          </p:cNvSpPr>
          <p:nvPr>
            <p:ph type="sldNum" sz="quarter" idx="10"/>
          </p:nvPr>
        </p:nvSpPr>
        <p:spPr/>
        <p:txBody>
          <a:bodyPr/>
          <a:lstStyle/>
          <a:p>
            <a:fld id="{6FBCB229-F81A-45BC-9A5B-247BE3D9D149}" type="slidenum">
              <a:rPr lang="zh-TW" altLang="en-US" smtClean="0"/>
              <a:t>17</a:t>
            </a:fld>
            <a:endParaRPr lang="zh-TW" altLang="en-US"/>
          </a:p>
        </p:txBody>
      </p:sp>
    </p:spTree>
    <p:extLst>
      <p:ext uri="{BB962C8B-B14F-4D97-AF65-F5344CB8AC3E}">
        <p14:creationId xmlns:p14="http://schemas.microsoft.com/office/powerpoint/2010/main" val="3296488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cropping</a:t>
            </a:r>
            <a:r>
              <a:rPr lang="en-US" baseline="0" dirty="0" smtClean="0"/>
              <a:t> the image, we use a lightweight hash algorithm aka CRC32 to calculate a hash value for each image. Then we look up the hash value in the pre-calculated hash table to find out which key is pressed. By doing so we successfully extracted the password of high profile banking apps as we show in the evaluation section. </a:t>
            </a:r>
            <a:endParaRPr lang="en-US" dirty="0"/>
          </a:p>
        </p:txBody>
      </p:sp>
      <p:sp>
        <p:nvSpPr>
          <p:cNvPr id="4" name="Slide Number Placeholder 3"/>
          <p:cNvSpPr>
            <a:spLocks noGrp="1"/>
          </p:cNvSpPr>
          <p:nvPr>
            <p:ph type="sldNum" sz="quarter" idx="10"/>
          </p:nvPr>
        </p:nvSpPr>
        <p:spPr/>
        <p:txBody>
          <a:bodyPr/>
          <a:lstStyle/>
          <a:p>
            <a:fld id="{6FBCB229-F81A-45BC-9A5B-247BE3D9D149}" type="slidenum">
              <a:rPr lang="zh-TW" altLang="en-US" smtClean="0"/>
              <a:t>18</a:t>
            </a:fld>
            <a:endParaRPr lang="zh-TW" altLang="en-US"/>
          </a:p>
        </p:txBody>
      </p:sp>
    </p:spTree>
    <p:extLst>
      <p:ext uri="{BB962C8B-B14F-4D97-AF65-F5344CB8AC3E}">
        <p14:creationId xmlns:p14="http://schemas.microsoft.com/office/powerpoint/2010/main" val="2974988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only we can extract password, we can also extract information from contact applications. We use the same approach to determine weather the contact application is running and capture screenshots whenever the user viewing the contact list.  We use a two step approach to extract the information from the contact list. </a:t>
            </a:r>
          </a:p>
          <a:p>
            <a:endParaRPr lang="en-US" baseline="0" dirty="0" smtClean="0"/>
          </a:p>
          <a:p>
            <a:pPr marL="228600" indent="-228600">
              <a:buAutoNum type="arabicPeriod"/>
            </a:pPr>
            <a:r>
              <a:rPr lang="en-US" baseline="0" dirty="0" smtClean="0"/>
              <a:t>We first extract a individual contact item from the list, to do so, we scan the along the vertical bar on the contact list. Use the color of the horizontal blue line as the edge. </a:t>
            </a:r>
          </a:p>
          <a:p>
            <a:pPr marL="228600" indent="-228600">
              <a:buAutoNum type="arabicPeriod"/>
            </a:pPr>
            <a:r>
              <a:rPr lang="en-US" baseline="0" dirty="0" smtClean="0"/>
              <a:t>Then we extract the name and phone number from each item. We scan top-down, left to right detect the edge of the character. </a:t>
            </a:r>
          </a:p>
          <a:p>
            <a:pPr marL="228600" indent="-228600">
              <a:buAutoNum type="arabicPeriod"/>
            </a:pPr>
            <a:r>
              <a:rPr lang="en-US" baseline="0" dirty="0" smtClean="0"/>
              <a:t>We use the same hash method to recognize the character. </a:t>
            </a:r>
          </a:p>
        </p:txBody>
      </p:sp>
      <p:sp>
        <p:nvSpPr>
          <p:cNvPr id="4" name="Slide Number Placeholder 3"/>
          <p:cNvSpPr>
            <a:spLocks noGrp="1"/>
          </p:cNvSpPr>
          <p:nvPr>
            <p:ph type="sldNum" sz="quarter" idx="10"/>
          </p:nvPr>
        </p:nvSpPr>
        <p:spPr/>
        <p:txBody>
          <a:bodyPr/>
          <a:lstStyle/>
          <a:p>
            <a:fld id="{6FBCB229-F81A-45BC-9A5B-247BE3D9D149}" type="slidenum">
              <a:rPr lang="zh-TW" altLang="en-US" smtClean="0"/>
              <a:t>19</a:t>
            </a:fld>
            <a:endParaRPr lang="zh-TW" altLang="en-US"/>
          </a:p>
        </p:txBody>
      </p:sp>
    </p:spTree>
    <p:extLst>
      <p:ext uri="{BB962C8B-B14F-4D97-AF65-F5344CB8AC3E}">
        <p14:creationId xmlns:p14="http://schemas.microsoft.com/office/powerpoint/2010/main" val="1333514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first evaluate the effectiveness</a:t>
            </a:r>
            <a:r>
              <a:rPr lang="en-US" baseline="0" dirty="0" smtClean="0"/>
              <a:t> of </a:t>
            </a:r>
            <a:r>
              <a:rPr lang="en-US" baseline="0" dirty="0" err="1" smtClean="0"/>
              <a:t>Screenmilker</a:t>
            </a:r>
            <a:r>
              <a:rPr lang="en-US" baseline="0" dirty="0" smtClean="0"/>
              <a:t> and then we show the </a:t>
            </a:r>
            <a:r>
              <a:rPr lang="en-US" baseline="0" dirty="0" err="1" smtClean="0"/>
              <a:t>stealthness</a:t>
            </a:r>
            <a:r>
              <a:rPr lang="en-US" baseline="0" dirty="0" smtClean="0"/>
              <a:t> of it. </a:t>
            </a:r>
            <a:endParaRPr lang="en-US" dirty="0"/>
          </a:p>
        </p:txBody>
      </p:sp>
      <p:sp>
        <p:nvSpPr>
          <p:cNvPr id="4" name="Slide Number Placeholder 3"/>
          <p:cNvSpPr>
            <a:spLocks noGrp="1"/>
          </p:cNvSpPr>
          <p:nvPr>
            <p:ph type="sldNum" sz="quarter" idx="10"/>
          </p:nvPr>
        </p:nvSpPr>
        <p:spPr/>
        <p:txBody>
          <a:bodyPr/>
          <a:lstStyle/>
          <a:p>
            <a:fld id="{6FBCB229-F81A-45BC-9A5B-247BE3D9D149}" type="slidenum">
              <a:rPr lang="zh-TW" altLang="en-US" smtClean="0"/>
              <a:t>20</a:t>
            </a:fld>
            <a:endParaRPr lang="zh-TW" altLang="en-US"/>
          </a:p>
        </p:txBody>
      </p:sp>
    </p:spTree>
    <p:extLst>
      <p:ext uri="{BB962C8B-B14F-4D97-AF65-F5344CB8AC3E}">
        <p14:creationId xmlns:p14="http://schemas.microsoft.com/office/powerpoint/2010/main" val="100747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use two approaches to demonstrate the effectiveness of </a:t>
            </a:r>
            <a:r>
              <a:rPr lang="en-US" baseline="0" dirty="0" err="1" smtClean="0"/>
              <a:t>screenmilk</a:t>
            </a:r>
            <a:r>
              <a:rPr lang="en-US" baseline="0" dirty="0" smtClean="0"/>
              <a:t>, we first evaluate the capture ratio of </a:t>
            </a:r>
            <a:r>
              <a:rPr lang="en-US" baseline="0" dirty="0" err="1" smtClean="0"/>
              <a:t>screenmilk</a:t>
            </a:r>
            <a:r>
              <a:rPr lang="en-US" baseline="0" dirty="0" smtClean="0"/>
              <a:t>. The percentage of single keystrokes that we can be reliably determined by </a:t>
            </a:r>
            <a:r>
              <a:rPr lang="en-US" baseline="0" dirty="0" err="1" smtClean="0"/>
              <a:t>screenmilk</a:t>
            </a:r>
            <a:r>
              <a:rPr lang="en-US" baseline="0" dirty="0" smtClean="0"/>
              <a:t>.  </a:t>
            </a:r>
          </a:p>
          <a:p>
            <a:endParaRPr lang="en-US" dirty="0" smtClean="0"/>
          </a:p>
          <a:p>
            <a:r>
              <a:rPr lang="en-US" dirty="0" smtClean="0"/>
              <a:t>We</a:t>
            </a:r>
            <a:r>
              <a:rPr lang="en-US" baseline="0" dirty="0" smtClean="0"/>
              <a:t> further evaluate the effectiveness of extracting real password from real applications. </a:t>
            </a:r>
            <a:endParaRPr lang="en-US" dirty="0"/>
          </a:p>
        </p:txBody>
      </p:sp>
      <p:sp>
        <p:nvSpPr>
          <p:cNvPr id="4" name="Slide Number Placeholder 3"/>
          <p:cNvSpPr>
            <a:spLocks noGrp="1"/>
          </p:cNvSpPr>
          <p:nvPr>
            <p:ph type="sldNum" sz="quarter" idx="10"/>
          </p:nvPr>
        </p:nvSpPr>
        <p:spPr/>
        <p:txBody>
          <a:bodyPr/>
          <a:lstStyle/>
          <a:p>
            <a:fld id="{6FBCB229-F81A-45BC-9A5B-247BE3D9D149}" type="slidenum">
              <a:rPr lang="zh-TW" altLang="en-US" smtClean="0"/>
              <a:t>21</a:t>
            </a:fld>
            <a:endParaRPr lang="zh-TW" altLang="en-US"/>
          </a:p>
        </p:txBody>
      </p:sp>
    </p:spTree>
    <p:extLst>
      <p:ext uri="{BB962C8B-B14F-4D97-AF65-F5344CB8AC3E}">
        <p14:creationId xmlns:p14="http://schemas.microsoft.com/office/powerpoint/2010/main" val="2774569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aseline="0" dirty="0" smtClean="0"/>
              <a:t>Android is designed with security in mind which runs each application in a sand box and application need to ask for permissions to access system resources. </a:t>
            </a:r>
          </a:p>
          <a:p>
            <a:r>
              <a:rPr lang="en-US" sz="1400" baseline="0" dirty="0" smtClean="0"/>
              <a:t>Android need such security mechanism to protect individual app and sensitive data.</a:t>
            </a:r>
          </a:p>
          <a:p>
            <a:endParaRPr lang="en-US" sz="1400" baseline="0" dirty="0" smtClean="0"/>
          </a:p>
          <a:p>
            <a:r>
              <a:rPr lang="en-US" sz="1400" baseline="0" dirty="0" smtClean="0"/>
              <a:t>But such security design prevent third party developers from implementing server highly demanded apps. </a:t>
            </a:r>
          </a:p>
          <a:p>
            <a:r>
              <a:rPr lang="en-US" sz="1400" baseline="0" dirty="0" smtClean="0"/>
              <a:t>For example, Screen shots application need access system </a:t>
            </a:r>
            <a:r>
              <a:rPr lang="en-US" sz="1400" baseline="0" dirty="0" err="1" smtClean="0"/>
              <a:t>framebuffer</a:t>
            </a:r>
            <a:r>
              <a:rPr lang="en-US" sz="1400" baseline="0" dirty="0" smtClean="0"/>
              <a:t>, backup up app need to access the data of other applications, SMS messages. USB tethering app to allow laptop sharing internet connection of the phone. </a:t>
            </a:r>
            <a:endParaRPr lang="en-US" sz="1400" dirty="0"/>
          </a:p>
        </p:txBody>
      </p:sp>
      <p:sp>
        <p:nvSpPr>
          <p:cNvPr id="4" name="Slide Number Placeholder 3"/>
          <p:cNvSpPr>
            <a:spLocks noGrp="1"/>
          </p:cNvSpPr>
          <p:nvPr>
            <p:ph type="sldNum" sz="quarter" idx="10"/>
          </p:nvPr>
        </p:nvSpPr>
        <p:spPr/>
        <p:txBody>
          <a:bodyPr/>
          <a:lstStyle/>
          <a:p>
            <a:fld id="{6FBCB229-F81A-45BC-9A5B-247BE3D9D149}" type="slidenum">
              <a:rPr lang="zh-TW" altLang="en-US" smtClean="0"/>
              <a:t>2</a:t>
            </a:fld>
            <a:endParaRPr lang="zh-TW" altLang="en-US"/>
          </a:p>
        </p:txBody>
      </p:sp>
    </p:spTree>
    <p:extLst>
      <p:ext uri="{BB962C8B-B14F-4D97-AF65-F5344CB8AC3E}">
        <p14:creationId xmlns:p14="http://schemas.microsoft.com/office/powerpoint/2010/main" val="25966914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we know, </a:t>
            </a:r>
            <a:r>
              <a:rPr lang="en-US" baseline="0" dirty="0" err="1" smtClean="0"/>
              <a:t>screenmilk</a:t>
            </a:r>
            <a:r>
              <a:rPr lang="en-US" baseline="0" dirty="0" smtClean="0"/>
              <a:t> can not capture every single key strokes, however for most high profile banking apps, that does not store passwords on the device, </a:t>
            </a:r>
            <a:r>
              <a:rPr lang="en-US" baseline="0" dirty="0" err="1" smtClean="0"/>
              <a:t>screenmilker</a:t>
            </a:r>
            <a:r>
              <a:rPr lang="en-US" baseline="0" dirty="0" smtClean="0"/>
              <a:t> has multiple chances to extract password. </a:t>
            </a:r>
          </a:p>
          <a:p>
            <a:endParaRPr lang="en-US" baseline="0" dirty="0" smtClean="0"/>
          </a:p>
          <a:p>
            <a:r>
              <a:rPr lang="en-US" baseline="0" dirty="0" smtClean="0"/>
              <a:t>With 5 round, we can fully recover the password for sure.</a:t>
            </a:r>
          </a:p>
          <a:p>
            <a:r>
              <a:rPr lang="en-US" baseline="0" dirty="0" smtClean="0"/>
              <a:t>With 3 rounds, we can fully recover the password 90% of the time. </a:t>
            </a:r>
            <a:endParaRPr lang="en-US" dirty="0"/>
          </a:p>
        </p:txBody>
      </p:sp>
      <p:sp>
        <p:nvSpPr>
          <p:cNvPr id="4" name="Slide Number Placeholder 3"/>
          <p:cNvSpPr>
            <a:spLocks noGrp="1"/>
          </p:cNvSpPr>
          <p:nvPr>
            <p:ph type="sldNum" sz="quarter" idx="10"/>
          </p:nvPr>
        </p:nvSpPr>
        <p:spPr/>
        <p:txBody>
          <a:bodyPr/>
          <a:lstStyle/>
          <a:p>
            <a:fld id="{6FBCB229-F81A-45BC-9A5B-247BE3D9D149}" type="slidenum">
              <a:rPr lang="zh-TW" altLang="en-US" smtClean="0"/>
              <a:t>22</a:t>
            </a:fld>
            <a:endParaRPr lang="zh-TW" altLang="en-US"/>
          </a:p>
        </p:txBody>
      </p:sp>
    </p:spTree>
    <p:extLst>
      <p:ext uri="{BB962C8B-B14F-4D97-AF65-F5344CB8AC3E}">
        <p14:creationId xmlns:p14="http://schemas.microsoft.com/office/powerpoint/2010/main" val="2704455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the breakdown of each application, as you can see, we can fully recover the password in under 3 rounds on average. </a:t>
            </a:r>
            <a:endParaRPr lang="en-US" dirty="0"/>
          </a:p>
        </p:txBody>
      </p:sp>
      <p:sp>
        <p:nvSpPr>
          <p:cNvPr id="4" name="Slide Number Placeholder 3"/>
          <p:cNvSpPr>
            <a:spLocks noGrp="1"/>
          </p:cNvSpPr>
          <p:nvPr>
            <p:ph type="sldNum" sz="quarter" idx="10"/>
          </p:nvPr>
        </p:nvSpPr>
        <p:spPr/>
        <p:txBody>
          <a:bodyPr/>
          <a:lstStyle/>
          <a:p>
            <a:fld id="{6FBCB229-F81A-45BC-9A5B-247BE3D9D149}" type="slidenum">
              <a:rPr lang="zh-TW" altLang="en-US" smtClean="0"/>
              <a:t>23</a:t>
            </a:fld>
            <a:endParaRPr lang="zh-TW" altLang="en-US"/>
          </a:p>
        </p:txBody>
      </p:sp>
    </p:spTree>
    <p:extLst>
      <p:ext uri="{BB962C8B-B14F-4D97-AF65-F5344CB8AC3E}">
        <p14:creationId xmlns:p14="http://schemas.microsoft.com/office/powerpoint/2010/main" val="42824935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then evaluate the </a:t>
            </a:r>
            <a:r>
              <a:rPr lang="en-US" dirty="0" err="1" smtClean="0"/>
              <a:t>stealthness</a:t>
            </a:r>
            <a:r>
              <a:rPr lang="en-US" baseline="0" dirty="0" smtClean="0"/>
              <a:t> of </a:t>
            </a:r>
            <a:r>
              <a:rPr lang="en-US" baseline="0" dirty="0" err="1" smtClean="0"/>
              <a:t>screenmilker</a:t>
            </a:r>
            <a:r>
              <a:rPr lang="en-US" baseline="0" dirty="0" smtClean="0"/>
              <a:t>. We first measure the CPU usage of </a:t>
            </a:r>
            <a:r>
              <a:rPr lang="en-US" baseline="0" dirty="0" err="1" smtClean="0"/>
              <a:t>screenmilker</a:t>
            </a:r>
            <a:r>
              <a:rPr lang="en-US" baseline="0" dirty="0" smtClean="0"/>
              <a:t>. Except the time used to take screenshot, which </a:t>
            </a:r>
            <a:r>
              <a:rPr lang="en-US" baseline="0" dirty="0" err="1" smtClean="0"/>
              <a:t>screenmiler</a:t>
            </a:r>
            <a:r>
              <a:rPr lang="en-US" baseline="0" dirty="0" smtClean="0"/>
              <a:t> can not control, the </a:t>
            </a:r>
            <a:r>
              <a:rPr lang="en-US" baseline="0" dirty="0" err="1" smtClean="0"/>
              <a:t>cpu</a:t>
            </a:r>
            <a:r>
              <a:rPr lang="en-US" baseline="0" dirty="0" smtClean="0"/>
              <a:t> run time is low, under 10 milliseconds which is very efficient. </a:t>
            </a:r>
            <a:endParaRPr lang="en-US" dirty="0"/>
          </a:p>
        </p:txBody>
      </p:sp>
      <p:sp>
        <p:nvSpPr>
          <p:cNvPr id="4" name="Slide Number Placeholder 3"/>
          <p:cNvSpPr>
            <a:spLocks noGrp="1"/>
          </p:cNvSpPr>
          <p:nvPr>
            <p:ph type="sldNum" sz="quarter" idx="10"/>
          </p:nvPr>
        </p:nvSpPr>
        <p:spPr/>
        <p:txBody>
          <a:bodyPr/>
          <a:lstStyle/>
          <a:p>
            <a:fld id="{6FBCB229-F81A-45BC-9A5B-247BE3D9D149}" type="slidenum">
              <a:rPr lang="zh-TW" altLang="en-US" smtClean="0"/>
              <a:t>24</a:t>
            </a:fld>
            <a:endParaRPr lang="zh-TW" altLang="en-US"/>
          </a:p>
        </p:txBody>
      </p:sp>
    </p:spTree>
    <p:extLst>
      <p:ext uri="{BB962C8B-B14F-4D97-AF65-F5344CB8AC3E}">
        <p14:creationId xmlns:p14="http://schemas.microsoft.com/office/powerpoint/2010/main" val="2435503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application does not use too much</a:t>
            </a:r>
            <a:r>
              <a:rPr lang="en-US" baseline="0" dirty="0" smtClean="0"/>
              <a:t> memory and can easily mimic other legitimate screenshot applications. </a:t>
            </a:r>
            <a:endParaRPr lang="en-US" dirty="0"/>
          </a:p>
        </p:txBody>
      </p:sp>
      <p:sp>
        <p:nvSpPr>
          <p:cNvPr id="4" name="Slide Number Placeholder 3"/>
          <p:cNvSpPr>
            <a:spLocks noGrp="1"/>
          </p:cNvSpPr>
          <p:nvPr>
            <p:ph type="sldNum" sz="quarter" idx="10"/>
          </p:nvPr>
        </p:nvSpPr>
        <p:spPr/>
        <p:txBody>
          <a:bodyPr/>
          <a:lstStyle/>
          <a:p>
            <a:fld id="{6FBCB229-F81A-45BC-9A5B-247BE3D9D149}" type="slidenum">
              <a:rPr lang="zh-TW" altLang="en-US" smtClean="0"/>
              <a:t>25</a:t>
            </a:fld>
            <a:endParaRPr lang="zh-TW" altLang="en-US"/>
          </a:p>
        </p:txBody>
      </p:sp>
    </p:spTree>
    <p:extLst>
      <p:ext uri="{BB962C8B-B14F-4D97-AF65-F5344CB8AC3E}">
        <p14:creationId xmlns:p14="http://schemas.microsoft.com/office/powerpoint/2010/main" val="38203057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further estimated the power consumption of </a:t>
            </a:r>
            <a:r>
              <a:rPr lang="en-US" baseline="0" dirty="0" err="1" smtClean="0"/>
              <a:t>screenmilker</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6FBCB229-F81A-45BC-9A5B-247BE3D9D149}" type="slidenum">
              <a:rPr lang="zh-TW" altLang="en-US" smtClean="0"/>
              <a:t>26</a:t>
            </a:fld>
            <a:endParaRPr lang="zh-TW" altLang="en-US"/>
          </a:p>
        </p:txBody>
      </p:sp>
    </p:spTree>
    <p:extLst>
      <p:ext uri="{BB962C8B-B14F-4D97-AF65-F5344CB8AC3E}">
        <p14:creationId xmlns:p14="http://schemas.microsoft.com/office/powerpoint/2010/main" val="33669063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use </a:t>
            </a:r>
            <a:r>
              <a:rPr lang="en-US" baseline="0" dirty="0" err="1" smtClean="0"/>
              <a:t>iptables</a:t>
            </a:r>
            <a:r>
              <a:rPr lang="en-US" baseline="0" dirty="0" smtClean="0"/>
              <a:t> to control connections to local socket. By default, we don’t allow any application to communicate with any local servers.  We let the user’s explicitly determine which app can connect to which local server.  We then add </a:t>
            </a:r>
            <a:r>
              <a:rPr lang="en-US" baseline="0" dirty="0" err="1" smtClean="0"/>
              <a:t>iptables</a:t>
            </a:r>
            <a:r>
              <a:rPr lang="en-US" baseline="0" dirty="0" smtClean="0"/>
              <a:t> rules according to the user’s choice.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In addiction to our solution, other approach</a:t>
            </a:r>
            <a:r>
              <a:rPr lang="en-US" altLang="zh-TW" baseline="0" dirty="0" smtClean="0"/>
              <a:t>es are also worth investigation such as SE Android rules or Google can provide </a:t>
            </a:r>
            <a:endParaRPr lang="en-US" dirty="0"/>
          </a:p>
        </p:txBody>
      </p:sp>
      <p:sp>
        <p:nvSpPr>
          <p:cNvPr id="4" name="Slide Number Placeholder 3"/>
          <p:cNvSpPr>
            <a:spLocks noGrp="1"/>
          </p:cNvSpPr>
          <p:nvPr>
            <p:ph type="sldNum" sz="quarter" idx="10"/>
          </p:nvPr>
        </p:nvSpPr>
        <p:spPr/>
        <p:txBody>
          <a:bodyPr/>
          <a:lstStyle/>
          <a:p>
            <a:fld id="{6FBCB229-F81A-45BC-9A5B-247BE3D9D149}" type="slidenum">
              <a:rPr lang="zh-TW" altLang="en-US" smtClean="0"/>
              <a:t>27</a:t>
            </a:fld>
            <a:endParaRPr lang="zh-TW" altLang="en-US"/>
          </a:p>
        </p:txBody>
      </p:sp>
    </p:spTree>
    <p:extLst>
      <p:ext uri="{BB962C8B-B14F-4D97-AF65-F5344CB8AC3E}">
        <p14:creationId xmlns:p14="http://schemas.microsoft.com/office/powerpoint/2010/main" val="42833975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UI elements</a:t>
            </a:r>
            <a:r>
              <a:rPr lang="en-US" baseline="0" dirty="0" smtClean="0"/>
              <a:t> of mobile apps UI are highly predictable and simple image analysis can extract sensitive information. </a:t>
            </a:r>
            <a:endParaRPr lang="en-US" dirty="0"/>
          </a:p>
        </p:txBody>
      </p:sp>
      <p:sp>
        <p:nvSpPr>
          <p:cNvPr id="4" name="Slide Number Placeholder 3"/>
          <p:cNvSpPr>
            <a:spLocks noGrp="1"/>
          </p:cNvSpPr>
          <p:nvPr>
            <p:ph type="sldNum" sz="quarter" idx="10"/>
          </p:nvPr>
        </p:nvSpPr>
        <p:spPr/>
        <p:txBody>
          <a:bodyPr/>
          <a:lstStyle/>
          <a:p>
            <a:fld id="{6FBCB229-F81A-45BC-9A5B-247BE3D9D149}" type="slidenum">
              <a:rPr lang="zh-TW" altLang="en-US" smtClean="0"/>
              <a:t>28</a:t>
            </a:fld>
            <a:endParaRPr lang="zh-TW" altLang="en-US"/>
          </a:p>
        </p:txBody>
      </p:sp>
    </p:spTree>
    <p:extLst>
      <p:ext uri="{BB962C8B-B14F-4D97-AF65-F5344CB8AC3E}">
        <p14:creationId xmlns:p14="http://schemas.microsoft.com/office/powerpoint/2010/main" val="39180523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Does user</a:t>
            </a:r>
            <a:r>
              <a:rPr lang="en-US" baseline="0" dirty="0" smtClean="0"/>
              <a:t> still use such technologies? The have millions downloads and from the most recent comment about rooted screen capture devices, people still complains why the need to root their phones. </a:t>
            </a:r>
          </a:p>
          <a:p>
            <a:pPr marL="228600" indent="-228600">
              <a:buAutoNum type="arabicPeriod"/>
            </a:pPr>
            <a:endParaRPr lang="en-US" baseline="0"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6FBCB229-F81A-45BC-9A5B-247BE3D9D149}" type="slidenum">
              <a:rPr lang="zh-TW" altLang="en-US" smtClean="0"/>
              <a:t>29</a:t>
            </a:fld>
            <a:endParaRPr lang="zh-TW" altLang="en-US"/>
          </a:p>
        </p:txBody>
      </p:sp>
    </p:spTree>
    <p:extLst>
      <p:ext uri="{BB962C8B-B14F-4D97-AF65-F5344CB8AC3E}">
        <p14:creationId xmlns:p14="http://schemas.microsoft.com/office/powerpoint/2010/main" val="2816165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Applications</a:t>
            </a:r>
            <a:r>
              <a:rPr lang="en-US" baseline="0" dirty="0" smtClean="0"/>
              <a:t> with root privileges can do anything on the phone such as accessing sensitive data or install malicious apps. </a:t>
            </a:r>
            <a:endParaRPr lang="en-US" dirty="0"/>
          </a:p>
        </p:txBody>
      </p:sp>
      <p:sp>
        <p:nvSpPr>
          <p:cNvPr id="4" name="Slide Number Placeholder 3"/>
          <p:cNvSpPr>
            <a:spLocks noGrp="1"/>
          </p:cNvSpPr>
          <p:nvPr>
            <p:ph type="sldNum" sz="quarter" idx="10"/>
          </p:nvPr>
        </p:nvSpPr>
        <p:spPr/>
        <p:txBody>
          <a:bodyPr/>
          <a:lstStyle/>
          <a:p>
            <a:fld id="{6FBCB229-F81A-45BC-9A5B-247BE3D9D149}" type="slidenum">
              <a:rPr lang="zh-TW" altLang="en-US" smtClean="0"/>
              <a:t>3</a:t>
            </a:fld>
            <a:endParaRPr lang="zh-TW" altLang="en-US"/>
          </a:p>
        </p:txBody>
      </p:sp>
    </p:spTree>
    <p:extLst>
      <p:ext uri="{BB962C8B-B14F-4D97-AF65-F5344CB8AC3E}">
        <p14:creationId xmlns:p14="http://schemas.microsoft.com/office/powerpoint/2010/main" val="2570572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Most</a:t>
            </a:r>
            <a:r>
              <a:rPr lang="en-US" baseline="0" dirty="0" smtClean="0"/>
              <a:t> developers turns to an legitimate alternatives ADB proxy. </a:t>
            </a:r>
          </a:p>
          <a:p>
            <a:r>
              <a:rPr lang="en-US" dirty="0" smtClean="0"/>
              <a:t>Android provides user with a debugging</a:t>
            </a:r>
            <a:r>
              <a:rPr lang="en-US" baseline="0" dirty="0" smtClean="0"/>
              <a:t> bridge.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http://events.linuxfoundation.org/images/stories/pdf/lf_abs12_kobayashi.pdf</a:t>
            </a:r>
          </a:p>
          <a:p>
            <a:endParaRPr lang="en-US" dirty="0"/>
          </a:p>
        </p:txBody>
      </p:sp>
      <p:sp>
        <p:nvSpPr>
          <p:cNvPr id="4" name="Slide Number Placeholder 3"/>
          <p:cNvSpPr>
            <a:spLocks noGrp="1"/>
          </p:cNvSpPr>
          <p:nvPr>
            <p:ph type="sldNum" sz="quarter" idx="10"/>
          </p:nvPr>
        </p:nvSpPr>
        <p:spPr/>
        <p:txBody>
          <a:bodyPr/>
          <a:lstStyle/>
          <a:p>
            <a:fld id="{6FBCB229-F81A-45BC-9A5B-247BE3D9D149}" type="slidenum">
              <a:rPr lang="zh-TW" altLang="en-US" smtClean="0"/>
              <a:t>4</a:t>
            </a:fld>
            <a:endParaRPr lang="zh-TW" altLang="en-US"/>
          </a:p>
        </p:txBody>
      </p:sp>
    </p:spTree>
    <p:extLst>
      <p:ext uri="{BB962C8B-B14F-4D97-AF65-F5344CB8AC3E}">
        <p14:creationId xmlns:p14="http://schemas.microsoft.com/office/powerpoint/2010/main" val="23460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a:t>
            </a:r>
            <a:r>
              <a:rPr lang="en-US" baseline="0" dirty="0" smtClean="0"/>
              <a:t>ADB Proxy is started, it receives commands from other app and execute those commands on behalf of the app. </a:t>
            </a:r>
          </a:p>
        </p:txBody>
      </p:sp>
      <p:sp>
        <p:nvSpPr>
          <p:cNvPr id="4" name="Slide Number Placeholder 3"/>
          <p:cNvSpPr>
            <a:spLocks noGrp="1"/>
          </p:cNvSpPr>
          <p:nvPr>
            <p:ph type="sldNum" sz="quarter" idx="10"/>
          </p:nvPr>
        </p:nvSpPr>
        <p:spPr/>
        <p:txBody>
          <a:bodyPr/>
          <a:lstStyle/>
          <a:p>
            <a:fld id="{6FBCB229-F81A-45BC-9A5B-247BE3D9D149}" type="slidenum">
              <a:rPr lang="zh-TW" altLang="en-US" smtClean="0"/>
              <a:t>5</a:t>
            </a:fld>
            <a:endParaRPr lang="zh-TW" altLang="en-US"/>
          </a:p>
        </p:txBody>
      </p:sp>
    </p:spTree>
    <p:extLst>
      <p:ext uri="{BB962C8B-B14F-4D97-AF65-F5344CB8AC3E}">
        <p14:creationId xmlns:p14="http://schemas.microsoft.com/office/powerpoint/2010/main" val="1290430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the application can connect to ADB proxy to use some of the privileged capabilities. </a:t>
            </a:r>
            <a:endParaRPr lang="en-US" dirty="0"/>
          </a:p>
        </p:txBody>
      </p:sp>
      <p:sp>
        <p:nvSpPr>
          <p:cNvPr id="4" name="Slide Number Placeholder 3"/>
          <p:cNvSpPr>
            <a:spLocks noGrp="1"/>
          </p:cNvSpPr>
          <p:nvPr>
            <p:ph type="sldNum" sz="quarter" idx="10"/>
          </p:nvPr>
        </p:nvSpPr>
        <p:spPr/>
        <p:txBody>
          <a:bodyPr/>
          <a:lstStyle/>
          <a:p>
            <a:fld id="{6FBCB229-F81A-45BC-9A5B-247BE3D9D149}" type="slidenum">
              <a:rPr lang="zh-TW" altLang="en-US" smtClean="0"/>
              <a:t>8</a:t>
            </a:fld>
            <a:endParaRPr lang="zh-TW" altLang="en-US"/>
          </a:p>
        </p:txBody>
      </p:sp>
    </p:spTree>
    <p:extLst>
      <p:ext uri="{BB962C8B-B14F-4D97-AF65-F5344CB8AC3E}">
        <p14:creationId xmlns:p14="http://schemas.microsoft.com/office/powerpoint/2010/main" val="2446686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Due to the simplicity of ADB proxy installation,</a:t>
            </a:r>
            <a:r>
              <a:rPr lang="en-US" baseline="0" dirty="0" smtClean="0"/>
              <a:t> many apps uses ADB proxy. </a:t>
            </a:r>
          </a:p>
          <a:p>
            <a:endParaRPr lang="en-US" baseline="0" dirty="0" smtClean="0"/>
          </a:p>
        </p:txBody>
      </p:sp>
      <p:sp>
        <p:nvSpPr>
          <p:cNvPr id="4" name="Slide Number Placeholder 3"/>
          <p:cNvSpPr>
            <a:spLocks noGrp="1"/>
          </p:cNvSpPr>
          <p:nvPr>
            <p:ph type="sldNum" sz="quarter" idx="10"/>
          </p:nvPr>
        </p:nvSpPr>
        <p:spPr/>
        <p:txBody>
          <a:bodyPr/>
          <a:lstStyle/>
          <a:p>
            <a:fld id="{6FBCB229-F81A-45BC-9A5B-247BE3D9D149}" type="slidenum">
              <a:rPr lang="zh-TW" altLang="en-US" smtClean="0"/>
              <a:t>9</a:t>
            </a:fld>
            <a:endParaRPr lang="zh-TW" altLang="en-US"/>
          </a:p>
        </p:txBody>
      </p:sp>
    </p:spTree>
    <p:extLst>
      <p:ext uri="{BB962C8B-B14F-4D97-AF65-F5344CB8AC3E}">
        <p14:creationId xmlns:p14="http://schemas.microsoft.com/office/powerpoint/2010/main" val="1372550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popularity of ADB proxy, no</a:t>
            </a:r>
            <a:r>
              <a:rPr lang="en-US" baseline="0" dirty="0" smtClean="0"/>
              <a:t> one studied the security implications of ADB Proxy. </a:t>
            </a:r>
          </a:p>
          <a:p>
            <a:endParaRPr lang="en-US" baseline="0" dirty="0" smtClean="0"/>
          </a:p>
          <a:p>
            <a:r>
              <a:rPr lang="en-US" baseline="0" dirty="0" smtClean="0"/>
              <a:t>We know </a:t>
            </a:r>
            <a:r>
              <a:rPr lang="en-US" altLang="zh-TW" sz="1200" dirty="0" smtClean="0"/>
              <a:t>Android does not provide IPC calls for native executable. The question is how apps connect</a:t>
            </a:r>
            <a:r>
              <a:rPr lang="en-US" altLang="zh-TW" sz="1200" baseline="0" dirty="0" smtClean="0"/>
              <a:t> to ADB proxy</a:t>
            </a:r>
            <a:endParaRPr lang="en-US" altLang="zh-TW" sz="1200" dirty="0" smtClean="0"/>
          </a:p>
          <a:p>
            <a:r>
              <a:rPr lang="en-US" altLang="zh-TW" sz="1200" dirty="0" smtClean="0"/>
              <a:t>We found that apps</a:t>
            </a:r>
            <a:r>
              <a:rPr lang="en-US" altLang="zh-TW" sz="1200" baseline="0" dirty="0" smtClean="0"/>
              <a:t> usually use local socket to connect to ADB proxy. </a:t>
            </a:r>
          </a:p>
          <a:p>
            <a:r>
              <a:rPr lang="en-US" altLang="zh-TW" sz="1200" dirty="0" smtClean="0"/>
              <a:t>Unfortunately, there are no access control for local</a:t>
            </a:r>
            <a:r>
              <a:rPr lang="en-US" altLang="zh-TW" sz="1200" baseline="0" dirty="0" smtClean="0"/>
              <a:t> socket and developers have to manually implement access control to protect the ADB proxy.  Surprisingly, our survey study show that non of those apps implemented sufficient protection. </a:t>
            </a:r>
          </a:p>
          <a:p>
            <a:endParaRPr lang="en-US" altLang="zh-TW"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this paper I will use screenshots proxy as an example to demonstrate the security risk of ADB proxy.</a:t>
            </a:r>
            <a:endParaRPr lang="en-US" dirty="0" smtClean="0"/>
          </a:p>
          <a:p>
            <a:endParaRPr lang="en-US" altLang="zh-TW" sz="1200" dirty="0" smtClean="0"/>
          </a:p>
          <a:p>
            <a:endParaRPr lang="en-US" dirty="0"/>
          </a:p>
        </p:txBody>
      </p:sp>
      <p:sp>
        <p:nvSpPr>
          <p:cNvPr id="4" name="Slide Number Placeholder 3"/>
          <p:cNvSpPr>
            <a:spLocks noGrp="1"/>
          </p:cNvSpPr>
          <p:nvPr>
            <p:ph type="sldNum" sz="quarter" idx="10"/>
          </p:nvPr>
        </p:nvSpPr>
        <p:spPr/>
        <p:txBody>
          <a:bodyPr/>
          <a:lstStyle/>
          <a:p>
            <a:fld id="{6FBCB229-F81A-45BC-9A5B-247BE3D9D149}" type="slidenum">
              <a:rPr lang="zh-TW" altLang="en-US" smtClean="0"/>
              <a:t>10</a:t>
            </a:fld>
            <a:endParaRPr lang="zh-TW" altLang="en-US"/>
          </a:p>
        </p:txBody>
      </p:sp>
    </p:spTree>
    <p:extLst>
      <p:ext uri="{BB962C8B-B14F-4D97-AF65-F5344CB8AC3E}">
        <p14:creationId xmlns:p14="http://schemas.microsoft.com/office/powerpoint/2010/main" val="952397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Naïve attack does not work well. It </a:t>
            </a:r>
            <a:r>
              <a:rPr lang="en-US" baseline="0" dirty="0" smtClean="0"/>
              <a:t>is non-trivial to extract valuable information from those screenshots without being detected by the user. </a:t>
            </a:r>
          </a:p>
          <a:p>
            <a:endParaRPr lang="en-US" baseline="0" dirty="0" smtClean="0"/>
          </a:p>
          <a:p>
            <a:r>
              <a:rPr lang="en-US" baseline="0" dirty="0" smtClean="0"/>
              <a:t>We need to know when to take screenshots and how to efficiently extract sensitive information. </a:t>
            </a:r>
          </a:p>
        </p:txBody>
      </p:sp>
      <p:sp>
        <p:nvSpPr>
          <p:cNvPr id="4" name="Slide Number Placeholder 3"/>
          <p:cNvSpPr>
            <a:spLocks noGrp="1"/>
          </p:cNvSpPr>
          <p:nvPr>
            <p:ph type="sldNum" sz="quarter" idx="10"/>
          </p:nvPr>
        </p:nvSpPr>
        <p:spPr/>
        <p:txBody>
          <a:bodyPr/>
          <a:lstStyle/>
          <a:p>
            <a:fld id="{6FBCB229-F81A-45BC-9A5B-247BE3D9D149}" type="slidenum">
              <a:rPr lang="zh-TW" altLang="en-US" smtClean="0"/>
              <a:t>11</a:t>
            </a:fld>
            <a:endParaRPr lang="zh-TW" altLang="en-US"/>
          </a:p>
        </p:txBody>
      </p:sp>
    </p:spTree>
    <p:extLst>
      <p:ext uri="{BB962C8B-B14F-4D97-AF65-F5344CB8AC3E}">
        <p14:creationId xmlns:p14="http://schemas.microsoft.com/office/powerpoint/2010/main" val="1837261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0DBE81-4AD1-4504-BC45-BCAAC09F6F08}"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Screenmilker</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99739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EBC80A-047F-4C4D-AE9A-007DF97B51E4}"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Screenmilker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64265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358A2E-2CAA-4287-B22A-F34D46FBE80A}"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Screenmilker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0746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98D2DF-EA3A-4D76-9BE7-F4C3B418E166}"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Screenmilker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67459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147B9C-B882-4048-B5E8-F72A3DC4F89C}"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Screenmilker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78698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05B894-B395-4B42-9D66-A6923A5AE853}" type="datetime1">
              <a:rPr lang="en-US" smtClean="0"/>
              <a:t>2/24/2014</a:t>
            </a:fld>
            <a:endParaRPr lang="en-US"/>
          </a:p>
        </p:txBody>
      </p:sp>
      <p:sp>
        <p:nvSpPr>
          <p:cNvPr id="6" name="Footer Placeholder 5"/>
          <p:cNvSpPr>
            <a:spLocks noGrp="1"/>
          </p:cNvSpPr>
          <p:nvPr>
            <p:ph type="ftr" sz="quarter" idx="11"/>
          </p:nvPr>
        </p:nvSpPr>
        <p:spPr/>
        <p:txBody>
          <a:bodyPr/>
          <a:lstStyle/>
          <a:p>
            <a:r>
              <a:rPr lang="en-US" smtClean="0"/>
              <a:t>Screenmilker</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8605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9DB116-EF7B-4BA7-A298-364B6A3EE2E2}" type="datetime1">
              <a:rPr lang="en-US" smtClean="0"/>
              <a:t>2/24/2014</a:t>
            </a:fld>
            <a:endParaRPr lang="en-US"/>
          </a:p>
        </p:txBody>
      </p:sp>
      <p:sp>
        <p:nvSpPr>
          <p:cNvPr id="8" name="Footer Placeholder 7"/>
          <p:cNvSpPr>
            <a:spLocks noGrp="1"/>
          </p:cNvSpPr>
          <p:nvPr>
            <p:ph type="ftr" sz="quarter" idx="11"/>
          </p:nvPr>
        </p:nvSpPr>
        <p:spPr/>
        <p:txBody>
          <a:bodyPr/>
          <a:lstStyle/>
          <a:p>
            <a:r>
              <a:rPr lang="en-US" smtClean="0"/>
              <a:t>Screenmilker</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93530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A50E64-1BCA-4642-8734-9ABD8462D7C1}" type="datetime1">
              <a:rPr lang="en-US" smtClean="0"/>
              <a:t>2/24/2014</a:t>
            </a:fld>
            <a:endParaRPr lang="en-US"/>
          </a:p>
        </p:txBody>
      </p:sp>
      <p:sp>
        <p:nvSpPr>
          <p:cNvPr id="4" name="Footer Placeholder 3"/>
          <p:cNvSpPr>
            <a:spLocks noGrp="1"/>
          </p:cNvSpPr>
          <p:nvPr>
            <p:ph type="ftr" sz="quarter" idx="11"/>
          </p:nvPr>
        </p:nvSpPr>
        <p:spPr/>
        <p:txBody>
          <a:bodyPr/>
          <a:lstStyle/>
          <a:p>
            <a:r>
              <a:rPr lang="en-US" smtClean="0"/>
              <a:t>Screenmilker</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73080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72C5E9-C01A-422D-883E-F91AFFF8D711}" type="datetime1">
              <a:rPr lang="en-US" smtClean="0"/>
              <a:t>2/24/2014</a:t>
            </a:fld>
            <a:endParaRPr lang="en-US"/>
          </a:p>
        </p:txBody>
      </p:sp>
      <p:sp>
        <p:nvSpPr>
          <p:cNvPr id="3" name="Footer Placeholder 2"/>
          <p:cNvSpPr>
            <a:spLocks noGrp="1"/>
          </p:cNvSpPr>
          <p:nvPr>
            <p:ph type="ftr" sz="quarter" idx="11"/>
          </p:nvPr>
        </p:nvSpPr>
        <p:spPr/>
        <p:txBody>
          <a:bodyPr/>
          <a:lstStyle/>
          <a:p>
            <a:r>
              <a:rPr lang="en-US" smtClean="0"/>
              <a:t>Screenmilker</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47299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E7280D-5B76-4B54-856A-95CA95E95B99}" type="datetime1">
              <a:rPr lang="en-US" smtClean="0"/>
              <a:t>2/24/2014</a:t>
            </a:fld>
            <a:endParaRPr lang="en-US"/>
          </a:p>
        </p:txBody>
      </p:sp>
      <p:sp>
        <p:nvSpPr>
          <p:cNvPr id="6" name="Footer Placeholder 5"/>
          <p:cNvSpPr>
            <a:spLocks noGrp="1"/>
          </p:cNvSpPr>
          <p:nvPr>
            <p:ph type="ftr" sz="quarter" idx="11"/>
          </p:nvPr>
        </p:nvSpPr>
        <p:spPr/>
        <p:txBody>
          <a:bodyPr/>
          <a:lstStyle/>
          <a:p>
            <a:r>
              <a:rPr lang="en-US" smtClean="0"/>
              <a:t>Screenmilker</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64582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5F96E1-2CCA-4ECD-B7ED-CA506D3EC19F}" type="datetime1">
              <a:rPr lang="en-US" smtClean="0"/>
              <a:t>2/24/2014</a:t>
            </a:fld>
            <a:endParaRPr lang="en-US"/>
          </a:p>
        </p:txBody>
      </p:sp>
      <p:sp>
        <p:nvSpPr>
          <p:cNvPr id="6" name="Footer Placeholder 5"/>
          <p:cNvSpPr>
            <a:spLocks noGrp="1"/>
          </p:cNvSpPr>
          <p:nvPr>
            <p:ph type="ftr" sz="quarter" idx="11"/>
          </p:nvPr>
        </p:nvSpPr>
        <p:spPr/>
        <p:txBody>
          <a:bodyPr/>
          <a:lstStyle/>
          <a:p>
            <a:r>
              <a:rPr lang="en-US" smtClean="0"/>
              <a:t>Screenmilker</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62158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F99F85D-3201-4220-B8A2-A20DB07BDCAD}" type="datetime1">
              <a:rPr lang="en-US" smtClean="0"/>
              <a:t>2/24/2014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smtClean="0"/>
              <a:t>Screenmilker</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31817123"/>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5.wdp"/></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jpeg"/><Relationship Id="rId5" Type="http://schemas.microsoft.com/office/2007/relationships/hdphoto" Target="../media/hdphoto2.wdp"/><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hdphoto" Target="../media/hdphoto4.wdp"/><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hdphoto" Target="../media/hdphoto4.wdp"/><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13.png"/><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2076451"/>
          </a:xfrm>
        </p:spPr>
        <p:txBody>
          <a:bodyPr>
            <a:noAutofit/>
          </a:bodyPr>
          <a:lstStyle/>
          <a:p>
            <a:r>
              <a:rPr lang="en-US" altLang="zh-TW" sz="5400" b="1" dirty="0" err="1" smtClean="0"/>
              <a:t>Screenmilker</a:t>
            </a:r>
            <a:r>
              <a:rPr lang="en-US" altLang="zh-TW" sz="5400" b="1" dirty="0" smtClean="0"/>
              <a:t>:</a:t>
            </a:r>
            <a:r>
              <a:rPr lang="en-US" altLang="zh-TW" sz="5400" dirty="0" smtClean="0"/>
              <a:t/>
            </a:r>
            <a:br>
              <a:rPr lang="en-US" altLang="zh-TW" sz="5400" dirty="0" smtClean="0"/>
            </a:br>
            <a:r>
              <a:rPr lang="en-US" altLang="zh-TW" sz="5400" dirty="0" smtClean="0"/>
              <a:t>How to Milk Your Android Screen for Secrets</a:t>
            </a:r>
            <a:endParaRPr lang="zh-TW" altLang="en-US" sz="5400" dirty="0"/>
          </a:p>
        </p:txBody>
      </p:sp>
      <p:sp>
        <p:nvSpPr>
          <p:cNvPr id="3" name="Subtitle 2"/>
          <p:cNvSpPr>
            <a:spLocks noGrp="1"/>
          </p:cNvSpPr>
          <p:nvPr>
            <p:ph type="subTitle" idx="1"/>
          </p:nvPr>
        </p:nvSpPr>
        <p:spPr>
          <a:xfrm>
            <a:off x="1085504" y="3331492"/>
            <a:ext cx="6339840" cy="990600"/>
          </a:xfrm>
        </p:spPr>
        <p:txBody>
          <a:bodyPr>
            <a:noAutofit/>
          </a:bodyPr>
          <a:lstStyle/>
          <a:p>
            <a:r>
              <a:rPr lang="en-US" altLang="zh-TW" sz="2400" dirty="0" smtClean="0">
                <a:solidFill>
                  <a:schemeClr val="tx1"/>
                </a:solidFill>
              </a:rPr>
              <a:t>Chia-Chi Lin, </a:t>
            </a:r>
            <a:r>
              <a:rPr lang="en-US" altLang="zh-TW" sz="2400" dirty="0" err="1" smtClean="0">
                <a:solidFill>
                  <a:schemeClr val="tx1"/>
                </a:solidFill>
              </a:rPr>
              <a:t>Hongyang</a:t>
            </a:r>
            <a:r>
              <a:rPr lang="en-US" altLang="zh-TW" sz="2400" dirty="0" smtClean="0">
                <a:solidFill>
                  <a:schemeClr val="tx1"/>
                </a:solidFill>
              </a:rPr>
              <a:t> Li</a:t>
            </a:r>
            <a:r>
              <a:rPr lang="en-US" altLang="zh-TW" sz="2400" baseline="30000" dirty="0">
                <a:solidFill>
                  <a:schemeClr val="tx1"/>
                </a:solidFill>
              </a:rPr>
              <a:t>1</a:t>
            </a:r>
            <a:r>
              <a:rPr lang="en-US" altLang="zh-TW" sz="2400" dirty="0" smtClean="0">
                <a:solidFill>
                  <a:schemeClr val="tx1"/>
                </a:solidFill>
              </a:rPr>
              <a:t>, </a:t>
            </a:r>
          </a:p>
          <a:p>
            <a:r>
              <a:rPr lang="en-US" altLang="zh-TW" sz="2400" b="1" dirty="0" err="1" smtClean="0">
                <a:solidFill>
                  <a:schemeClr val="tx1"/>
                </a:solidFill>
              </a:rPr>
              <a:t>Xiaoyong</a:t>
            </a:r>
            <a:r>
              <a:rPr lang="en-US" altLang="zh-TW" sz="2400" b="1" dirty="0" smtClean="0">
                <a:solidFill>
                  <a:schemeClr val="tx1"/>
                </a:solidFill>
              </a:rPr>
              <a:t> Zhou</a:t>
            </a:r>
            <a:r>
              <a:rPr lang="en-US" altLang="zh-TW" sz="2400" b="1" baseline="30000" dirty="0">
                <a:solidFill>
                  <a:schemeClr val="tx1"/>
                </a:solidFill>
              </a:rPr>
              <a:t>2</a:t>
            </a:r>
            <a:r>
              <a:rPr lang="en-US" altLang="zh-TW" sz="2400" dirty="0" smtClean="0">
                <a:solidFill>
                  <a:schemeClr val="tx1"/>
                </a:solidFill>
              </a:rPr>
              <a:t>, and </a:t>
            </a:r>
            <a:r>
              <a:rPr lang="en-US" altLang="zh-TW" sz="2400" dirty="0" err="1" smtClean="0">
                <a:solidFill>
                  <a:schemeClr val="tx1"/>
                </a:solidFill>
              </a:rPr>
              <a:t>XiaoFeng</a:t>
            </a:r>
            <a:r>
              <a:rPr lang="en-US" altLang="zh-TW" sz="2400" dirty="0" smtClean="0">
                <a:solidFill>
                  <a:schemeClr val="tx1"/>
                </a:solidFill>
              </a:rPr>
              <a:t> Wang</a:t>
            </a:r>
            <a:r>
              <a:rPr lang="en-US" altLang="zh-TW" sz="2400" baseline="30000" dirty="0" smtClean="0">
                <a:solidFill>
                  <a:schemeClr val="tx1"/>
                </a:solidFill>
              </a:rPr>
              <a:t>2</a:t>
            </a:r>
            <a:endParaRPr lang="en-US" altLang="zh-TW" sz="2400" baseline="30000" dirty="0">
              <a:solidFill>
                <a:schemeClr val="tx1"/>
              </a:solidFill>
            </a:endParaRPr>
          </a:p>
        </p:txBody>
      </p:sp>
      <p:sp>
        <p:nvSpPr>
          <p:cNvPr id="4" name="Date Placeholder 3"/>
          <p:cNvSpPr>
            <a:spLocks noGrp="1"/>
          </p:cNvSpPr>
          <p:nvPr>
            <p:ph type="dt" sz="half" idx="10"/>
          </p:nvPr>
        </p:nvSpPr>
        <p:spPr/>
        <p:txBody>
          <a:bodyPr/>
          <a:lstStyle/>
          <a:p>
            <a:fld id="{DEF7193D-D597-4C97-A4DC-D0D30D6D0C72}" type="datetime1">
              <a:rPr lang="en-US" smtClean="0"/>
              <a:t>2/24/2014</a:t>
            </a:fld>
            <a:endParaRPr lang="en-US" dirty="0"/>
          </a:p>
        </p:txBody>
      </p:sp>
      <p:sp>
        <p:nvSpPr>
          <p:cNvPr id="5" name="Footer Placeholder 4"/>
          <p:cNvSpPr>
            <a:spLocks noGrp="1"/>
          </p:cNvSpPr>
          <p:nvPr>
            <p:ph type="ftr" sz="quarter" idx="11"/>
          </p:nvPr>
        </p:nvSpPr>
        <p:spPr/>
        <p:txBody>
          <a:bodyPr/>
          <a:lstStyle/>
          <a:p>
            <a:r>
              <a:rPr lang="en-US" dirty="0" err="1" smtClean="0"/>
              <a:t>Screenmilker</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7" name="TextBox 6"/>
          <p:cNvSpPr txBox="1"/>
          <p:nvPr/>
        </p:nvSpPr>
        <p:spPr>
          <a:xfrm>
            <a:off x="2514599" y="4365287"/>
            <a:ext cx="5048795" cy="707886"/>
          </a:xfrm>
          <a:prstGeom prst="rect">
            <a:avLst/>
          </a:prstGeom>
          <a:noFill/>
        </p:spPr>
        <p:txBody>
          <a:bodyPr wrap="square" rtlCol="0">
            <a:spAutoFit/>
          </a:bodyPr>
          <a:lstStyle/>
          <a:p>
            <a:pPr algn="r"/>
            <a:r>
              <a:rPr lang="en-US" altLang="zh-TW" sz="2000" baseline="30000" dirty="0"/>
              <a:t>1</a:t>
            </a:r>
            <a:r>
              <a:rPr lang="en-US" altLang="zh-TW" sz="2000" i="1" dirty="0"/>
              <a:t>University of Illinois at Urbana-Champaign</a:t>
            </a:r>
          </a:p>
          <a:p>
            <a:pPr algn="r"/>
            <a:r>
              <a:rPr lang="en-US" altLang="zh-TW" sz="2000" baseline="30000" dirty="0"/>
              <a:t>2</a:t>
            </a:r>
            <a:r>
              <a:rPr lang="en-US" altLang="zh-TW" sz="2000" i="1" dirty="0"/>
              <a:t>Indiana University at Bloomington</a:t>
            </a:r>
          </a:p>
        </p:txBody>
      </p:sp>
      <p:pic>
        <p:nvPicPr>
          <p:cNvPr id="1028" name="Picture 4" descr="http://ict.uiuc.edu/railroad/RREC/images/UILogoCL3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5469901"/>
            <a:ext cx="3084714" cy="8393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creditcardpayment.net/wp-content/uploads/2013/12/indiana-university.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0" y="5394879"/>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504905" y="5319394"/>
            <a:ext cx="3837363" cy="1015663"/>
          </a:xfrm>
          <a:prstGeom prst="rect">
            <a:avLst/>
          </a:prstGeom>
          <a:noFill/>
        </p:spPr>
        <p:txBody>
          <a:bodyPr wrap="square" rtlCol="0">
            <a:spAutoFit/>
          </a:bodyPr>
          <a:lstStyle/>
          <a:p>
            <a:r>
              <a:rPr lang="en-US" sz="3600" b="1" dirty="0" smtClean="0">
                <a:latin typeface="Angsana New" panose="02020603050405020304" pitchFamily="18" charset="-34"/>
                <a:cs typeface="Angsana New" panose="02020603050405020304" pitchFamily="18" charset="-34"/>
              </a:rPr>
              <a:t>INDIANA UNIVERSITY</a:t>
            </a:r>
          </a:p>
          <a:p>
            <a:r>
              <a:rPr lang="en-US" sz="2400" b="1" dirty="0">
                <a:latin typeface="Angsana New" panose="02020603050405020304" pitchFamily="18" charset="-34"/>
                <a:cs typeface="Angsana New" panose="02020603050405020304" pitchFamily="18" charset="-34"/>
              </a:rPr>
              <a:t>Bloomington</a:t>
            </a:r>
          </a:p>
        </p:txBody>
      </p:sp>
    </p:spTree>
    <p:extLst>
      <p:ext uri="{BB962C8B-B14F-4D97-AF65-F5344CB8AC3E}">
        <p14:creationId xmlns:p14="http://schemas.microsoft.com/office/powerpoint/2010/main" val="1465824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smtClean="0"/>
              <a:t>Security </a:t>
            </a:r>
            <a:r>
              <a:rPr lang="en-US" altLang="zh-TW" dirty="0" smtClean="0"/>
              <a:t>Implications</a:t>
            </a:r>
            <a:endParaRPr lang="zh-TW" altLang="en-US" dirty="0"/>
          </a:p>
        </p:txBody>
      </p:sp>
      <p:sp>
        <p:nvSpPr>
          <p:cNvPr id="3" name="Content Placeholder 2"/>
          <p:cNvSpPr>
            <a:spLocks noGrp="1"/>
          </p:cNvSpPr>
          <p:nvPr>
            <p:ph idx="1"/>
          </p:nvPr>
        </p:nvSpPr>
        <p:spPr>
          <a:xfrm>
            <a:off x="628649" y="1600201"/>
            <a:ext cx="4863419" cy="4267200"/>
          </a:xfrm>
        </p:spPr>
        <p:txBody>
          <a:bodyPr>
            <a:normAutofit/>
          </a:bodyPr>
          <a:lstStyle/>
          <a:p>
            <a:r>
              <a:rPr lang="en-US" altLang="zh-TW" sz="2800" dirty="0" smtClean="0"/>
              <a:t>No </a:t>
            </a:r>
            <a:r>
              <a:rPr lang="en-US" altLang="zh-TW" sz="2800" dirty="0" smtClean="0"/>
              <a:t>Access Control </a:t>
            </a:r>
            <a:endParaRPr lang="en-US" altLang="zh-TW" sz="2800" dirty="0" smtClean="0"/>
          </a:p>
          <a:p>
            <a:pPr marL="514350" lvl="2">
              <a:spcBef>
                <a:spcPts val="750"/>
              </a:spcBef>
            </a:pPr>
            <a:r>
              <a:rPr lang="en-US" altLang="zh-TW" sz="2200" dirty="0"/>
              <a:t>Local </a:t>
            </a:r>
            <a:r>
              <a:rPr lang="en-US" altLang="zh-TW" sz="2200" dirty="0" smtClean="0"/>
              <a:t>socket</a:t>
            </a:r>
            <a:endParaRPr lang="en-US" altLang="zh-TW" sz="2800" dirty="0"/>
          </a:p>
          <a:p>
            <a:pPr lvl="1"/>
            <a:r>
              <a:rPr lang="en-US" altLang="zh-TW" sz="2400" dirty="0" smtClean="0"/>
              <a:t>Any apps with the INTERNET permission can connect to ADB </a:t>
            </a:r>
            <a:r>
              <a:rPr lang="en-US" altLang="zh-TW" sz="2400" dirty="0" smtClean="0"/>
              <a:t>proxy</a:t>
            </a:r>
          </a:p>
          <a:p>
            <a:r>
              <a:rPr lang="en-US" altLang="zh-TW" sz="2700" dirty="0" smtClean="0"/>
              <a:t>A malicious app could command ADB proxy to</a:t>
            </a:r>
          </a:p>
          <a:p>
            <a:pPr lvl="1"/>
            <a:r>
              <a:rPr lang="en-US" altLang="zh-TW" sz="2400" dirty="0" smtClean="0"/>
              <a:t>Take screenshots</a:t>
            </a:r>
          </a:p>
          <a:p>
            <a:pPr lvl="1"/>
            <a:r>
              <a:rPr lang="en-US" altLang="zh-TW" sz="2400" dirty="0" smtClean="0"/>
              <a:t>Install applications</a:t>
            </a:r>
            <a:endParaRPr lang="en-US" altLang="zh-TW" sz="2400" dirty="0" smtClean="0"/>
          </a:p>
        </p:txBody>
      </p:sp>
      <p:sp>
        <p:nvSpPr>
          <p:cNvPr id="4" name="Date Placeholder 3"/>
          <p:cNvSpPr>
            <a:spLocks noGrp="1"/>
          </p:cNvSpPr>
          <p:nvPr>
            <p:ph type="dt" sz="half" idx="10"/>
          </p:nvPr>
        </p:nvSpPr>
        <p:spPr/>
        <p:txBody>
          <a:bodyPr/>
          <a:lstStyle/>
          <a:p>
            <a:fld id="{63015A6D-E439-4226-9503-83930A1A2991}"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Screenmilker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8" name="Rounded Rectangle 7"/>
          <p:cNvSpPr/>
          <p:nvPr/>
        </p:nvSpPr>
        <p:spPr>
          <a:xfrm>
            <a:off x="5492068" y="1981200"/>
            <a:ext cx="1499282" cy="70484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smtClean="0"/>
              <a:t>App</a:t>
            </a:r>
            <a:endParaRPr lang="en-US" dirty="0"/>
          </a:p>
        </p:txBody>
      </p:sp>
      <p:sp>
        <p:nvSpPr>
          <p:cNvPr id="9" name="Rounded Rectangle 8"/>
          <p:cNvSpPr/>
          <p:nvPr/>
        </p:nvSpPr>
        <p:spPr>
          <a:xfrm>
            <a:off x="5715000" y="3974878"/>
            <a:ext cx="2057400" cy="985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ADB Proxy</a:t>
            </a:r>
            <a:endParaRPr lang="en-US" sz="2800" dirty="0"/>
          </a:p>
        </p:txBody>
      </p:sp>
      <p:cxnSp>
        <p:nvCxnSpPr>
          <p:cNvPr id="11" name="Straight Arrow Connector 10"/>
          <p:cNvCxnSpPr/>
          <p:nvPr/>
        </p:nvCxnSpPr>
        <p:spPr>
          <a:xfrm>
            <a:off x="6250485" y="2686042"/>
            <a:ext cx="19050" cy="1108093"/>
          </a:xfrm>
          <a:prstGeom prst="straightConnector1">
            <a:avLst/>
          </a:prstGeom>
          <a:ln w="50800">
            <a:tailEnd type="stealth" w="lg" len="lg"/>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7239000" y="1981200"/>
            <a:ext cx="1594548" cy="70484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Malicious App</a:t>
            </a:r>
            <a:endParaRPr lang="en-US" sz="2400" dirty="0"/>
          </a:p>
        </p:txBody>
      </p:sp>
      <p:sp>
        <p:nvSpPr>
          <p:cNvPr id="16" name="Freeform 15"/>
          <p:cNvSpPr/>
          <p:nvPr/>
        </p:nvSpPr>
        <p:spPr>
          <a:xfrm>
            <a:off x="6899957" y="2686042"/>
            <a:ext cx="1177244" cy="1098551"/>
          </a:xfrm>
          <a:custGeom>
            <a:avLst/>
            <a:gdLst>
              <a:gd name="connsiteX0" fmla="*/ 1476375 w 1476375"/>
              <a:gd name="connsiteY0" fmla="*/ 0 h 1085850"/>
              <a:gd name="connsiteX1" fmla="*/ 400050 w 1476375"/>
              <a:gd name="connsiteY1" fmla="*/ 295275 h 1085850"/>
              <a:gd name="connsiteX2" fmla="*/ 0 w 1476375"/>
              <a:gd name="connsiteY2" fmla="*/ 1085850 h 1085850"/>
            </a:gdLst>
            <a:ahLst/>
            <a:cxnLst>
              <a:cxn ang="0">
                <a:pos x="connsiteX0" y="connsiteY0"/>
              </a:cxn>
              <a:cxn ang="0">
                <a:pos x="connsiteX1" y="connsiteY1"/>
              </a:cxn>
              <a:cxn ang="0">
                <a:pos x="connsiteX2" y="connsiteY2"/>
              </a:cxn>
            </a:cxnLst>
            <a:rect l="l" t="t" r="r" b="b"/>
            <a:pathLst>
              <a:path w="1476375" h="1085850">
                <a:moveTo>
                  <a:pt x="1476375" y="0"/>
                </a:moveTo>
                <a:cubicBezTo>
                  <a:pt x="1061243" y="57150"/>
                  <a:pt x="646112" y="114300"/>
                  <a:pt x="400050" y="295275"/>
                </a:cubicBezTo>
                <a:cubicBezTo>
                  <a:pt x="153988" y="476250"/>
                  <a:pt x="76994" y="781050"/>
                  <a:pt x="0" y="1085850"/>
                </a:cubicBezTo>
              </a:path>
            </a:pathLst>
          </a:custGeom>
          <a:noFill/>
          <a:ln w="50800">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059784" y="3796610"/>
            <a:ext cx="1007068" cy="33745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t>socket</a:t>
            </a:r>
            <a:endParaRPr lang="en-US" b="1" dirty="0"/>
          </a:p>
        </p:txBody>
      </p:sp>
    </p:spTree>
    <p:extLst>
      <p:ext uri="{BB962C8B-B14F-4D97-AF65-F5344CB8AC3E}">
        <p14:creationId xmlns:p14="http://schemas.microsoft.com/office/powerpoint/2010/main" val="27709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up)">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Naïve attacks are</a:t>
            </a:r>
            <a:r>
              <a:rPr lang="en-US" altLang="zh-TW" dirty="0" smtClean="0"/>
              <a:t> not stealthy</a:t>
            </a:r>
            <a:endParaRPr lang="zh-TW" altLang="en-US" dirty="0"/>
          </a:p>
        </p:txBody>
      </p:sp>
      <p:sp>
        <p:nvSpPr>
          <p:cNvPr id="3" name="Content Placeholder 2"/>
          <p:cNvSpPr>
            <a:spLocks noGrp="1"/>
          </p:cNvSpPr>
          <p:nvPr>
            <p:ph idx="1"/>
          </p:nvPr>
        </p:nvSpPr>
        <p:spPr/>
        <p:txBody>
          <a:bodyPr/>
          <a:lstStyle/>
          <a:p>
            <a:r>
              <a:rPr lang="en-US" altLang="zh-TW" dirty="0" smtClean="0"/>
              <a:t>Streaming pictures to adversary </a:t>
            </a:r>
            <a:r>
              <a:rPr lang="en-US" altLang="zh-TW" dirty="0" smtClean="0"/>
              <a:t>consumes </a:t>
            </a:r>
            <a:r>
              <a:rPr lang="en-US" altLang="zh-TW" dirty="0" smtClean="0"/>
              <a:t>too </a:t>
            </a:r>
            <a:r>
              <a:rPr lang="en-US" altLang="zh-TW" dirty="0" smtClean="0"/>
              <a:t>much </a:t>
            </a:r>
            <a:r>
              <a:rPr lang="en-US" altLang="zh-TW" dirty="0" smtClean="0"/>
              <a:t>bandwidth</a:t>
            </a:r>
          </a:p>
          <a:p>
            <a:endParaRPr lang="en-US" altLang="zh-TW" dirty="0" smtClean="0"/>
          </a:p>
          <a:p>
            <a:r>
              <a:rPr lang="en-US" altLang="zh-TW" dirty="0" smtClean="0"/>
              <a:t>Running </a:t>
            </a:r>
            <a:r>
              <a:rPr lang="en-US" altLang="zh-TW" dirty="0" smtClean="0"/>
              <a:t>OCR locally uses too much CPU and memory</a:t>
            </a:r>
          </a:p>
        </p:txBody>
      </p:sp>
      <p:sp>
        <p:nvSpPr>
          <p:cNvPr id="4" name="Date Placeholder 3"/>
          <p:cNvSpPr>
            <a:spLocks noGrp="1"/>
          </p:cNvSpPr>
          <p:nvPr>
            <p:ph type="dt" sz="half" idx="10"/>
          </p:nvPr>
        </p:nvSpPr>
        <p:spPr/>
        <p:txBody>
          <a:bodyPr/>
          <a:lstStyle/>
          <a:p>
            <a:fld id="{6A4EEE52-863A-433B-825B-368444712922}"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Screenmilker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375" y="3538538"/>
            <a:ext cx="4286250" cy="3000375"/>
          </a:xfrm>
          <a:prstGeom prst="rect">
            <a:avLst/>
          </a:prstGeom>
        </p:spPr>
      </p:pic>
      <p:sp>
        <p:nvSpPr>
          <p:cNvPr id="9" name="Rectangle 8"/>
          <p:cNvSpPr/>
          <p:nvPr/>
        </p:nvSpPr>
        <p:spPr>
          <a:xfrm>
            <a:off x="4953000" y="4267200"/>
            <a:ext cx="3429000" cy="830997"/>
          </a:xfrm>
          <a:prstGeom prst="rect">
            <a:avLst/>
          </a:prstGeom>
        </p:spPr>
        <p:txBody>
          <a:bodyPr wrap="square">
            <a:spAutoFit/>
          </a:bodyPr>
          <a:lstStyle/>
          <a:p>
            <a:pPr algn="ctr"/>
            <a:r>
              <a:rPr lang="en-US" altLang="zh-TW" sz="1600" dirty="0">
                <a:latin typeface="Bookman Old Style" panose="02050604050505020204" pitchFamily="18" charset="0"/>
              </a:rPr>
              <a:t>For a 2-Mbps Upload Bandwidth, Only 2 Screenshots Can Be Sent Out Every Second</a:t>
            </a:r>
            <a:endParaRPr lang="zh-TW" altLang="en-US" sz="1600" dirty="0">
              <a:latin typeface="Bookman Old Style" panose="02050604050505020204" pitchFamily="18" charset="0"/>
            </a:endParaRPr>
          </a:p>
        </p:txBody>
      </p:sp>
    </p:spTree>
    <p:extLst>
      <p:ext uri="{BB962C8B-B14F-4D97-AF65-F5344CB8AC3E}">
        <p14:creationId xmlns:p14="http://schemas.microsoft.com/office/powerpoint/2010/main" val="1380080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Our Attack</a:t>
            </a:r>
            <a:endParaRPr lang="zh-TW" altLang="en-US" dirty="0"/>
          </a:p>
        </p:txBody>
      </p:sp>
      <p:sp>
        <p:nvSpPr>
          <p:cNvPr id="4" name="Date Placeholder 3"/>
          <p:cNvSpPr>
            <a:spLocks noGrp="1"/>
          </p:cNvSpPr>
          <p:nvPr>
            <p:ph type="dt" sz="half" idx="10"/>
          </p:nvPr>
        </p:nvSpPr>
        <p:spPr/>
        <p:txBody>
          <a:bodyPr/>
          <a:lstStyle/>
          <a:p>
            <a:fld id="{19DF57F5-2370-4EE1-B17D-F48EECE7575D}"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Screenmilker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Rounded Rectangle 6"/>
          <p:cNvSpPr/>
          <p:nvPr/>
        </p:nvSpPr>
        <p:spPr>
          <a:xfrm>
            <a:off x="3500950" y="2155871"/>
            <a:ext cx="2232248" cy="1287760"/>
          </a:xfrm>
          <a:prstGeom prst="roundRect">
            <a:avLst/>
          </a:prstGeom>
          <a:ln w="25400"/>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2800" dirty="0" smtClean="0">
                <a:solidFill>
                  <a:schemeClr val="tx1"/>
                </a:solidFill>
              </a:rPr>
              <a:t>Runtime Situation Detection</a:t>
            </a:r>
            <a:endParaRPr lang="zh-TW" altLang="en-US" sz="2800" dirty="0">
              <a:solidFill>
                <a:schemeClr val="tx1"/>
              </a:solidFill>
            </a:endParaRPr>
          </a:p>
        </p:txBody>
      </p:sp>
      <p:sp>
        <p:nvSpPr>
          <p:cNvPr id="8" name="Rounded Rectangle 7"/>
          <p:cNvSpPr/>
          <p:nvPr/>
        </p:nvSpPr>
        <p:spPr>
          <a:xfrm>
            <a:off x="3510475" y="3908813"/>
            <a:ext cx="2232248" cy="1287760"/>
          </a:xfrm>
          <a:prstGeom prst="roundRect">
            <a:avLst/>
          </a:prstGeom>
          <a:ln w="25400"/>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2800" dirty="0">
                <a:solidFill>
                  <a:schemeClr val="tx1"/>
                </a:solidFill>
              </a:rPr>
              <a:t>Real-Time Data Extraction</a:t>
            </a:r>
            <a:endParaRPr lang="zh-TW" altLang="en-US" sz="2800" dirty="0">
              <a:solidFill>
                <a:schemeClr val="tx1"/>
              </a:solidFill>
            </a:endParaRPr>
          </a:p>
        </p:txBody>
      </p:sp>
      <p:sp>
        <p:nvSpPr>
          <p:cNvPr id="10" name="Rectangle 9"/>
          <p:cNvSpPr/>
          <p:nvPr/>
        </p:nvSpPr>
        <p:spPr>
          <a:xfrm>
            <a:off x="781050" y="3973706"/>
            <a:ext cx="2058888" cy="1157973"/>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TW" sz="2800" dirty="0">
                <a:solidFill>
                  <a:schemeClr val="tx1"/>
                </a:solidFill>
              </a:rPr>
              <a:t>Screenshot </a:t>
            </a:r>
            <a:r>
              <a:rPr lang="en-US" altLang="zh-TW" sz="2800" dirty="0" smtClean="0">
                <a:solidFill>
                  <a:schemeClr val="tx1"/>
                </a:solidFill>
              </a:rPr>
              <a:t>ADB Proxy</a:t>
            </a:r>
            <a:endParaRPr lang="zh-TW" altLang="en-US" sz="2800" dirty="0">
              <a:solidFill>
                <a:schemeClr val="tx1"/>
              </a:solidFill>
            </a:endParaRPr>
          </a:p>
        </p:txBody>
      </p:sp>
      <p:sp>
        <p:nvSpPr>
          <p:cNvPr id="11" name="Oval 10"/>
          <p:cNvSpPr/>
          <p:nvPr/>
        </p:nvSpPr>
        <p:spPr>
          <a:xfrm>
            <a:off x="228600" y="2340942"/>
            <a:ext cx="2592288" cy="915410"/>
          </a:xfrm>
          <a:prstGeom prst="ellipse">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wrap="none" lIns="90000" rtlCol="0" anchor="ctr"/>
          <a:lstStyle/>
          <a:p>
            <a:pPr algn="ctr"/>
            <a:r>
              <a:rPr lang="en-US" altLang="zh-TW" sz="2800" dirty="0" smtClean="0">
                <a:solidFill>
                  <a:schemeClr val="tx1"/>
                </a:solidFill>
              </a:rPr>
              <a:t>/</a:t>
            </a:r>
            <a:r>
              <a:rPr lang="en-US" altLang="zh-TW" sz="2800" dirty="0" err="1" smtClean="0">
                <a:solidFill>
                  <a:schemeClr val="tx1"/>
                </a:solidFill>
              </a:rPr>
              <a:t>proc</a:t>
            </a:r>
            <a:r>
              <a:rPr lang="en-US" altLang="zh-TW" sz="2800" dirty="0" smtClean="0">
                <a:solidFill>
                  <a:schemeClr val="tx1"/>
                </a:solidFill>
              </a:rPr>
              <a:t>/[</a:t>
            </a:r>
            <a:r>
              <a:rPr lang="en-US" altLang="zh-TW" sz="2800" dirty="0" err="1" smtClean="0">
                <a:solidFill>
                  <a:schemeClr val="tx1"/>
                </a:solidFill>
              </a:rPr>
              <a:t>pid</a:t>
            </a:r>
            <a:r>
              <a:rPr lang="en-US" altLang="zh-TW" sz="2800" dirty="0" smtClean="0">
                <a:solidFill>
                  <a:schemeClr val="tx1"/>
                </a:solidFill>
              </a:rPr>
              <a:t>]/stat</a:t>
            </a:r>
            <a:endParaRPr lang="zh-TW" altLang="en-US" sz="2800" dirty="0">
              <a:solidFill>
                <a:schemeClr val="tx1"/>
              </a:solidFill>
            </a:endParaRPr>
          </a:p>
        </p:txBody>
      </p:sp>
      <p:sp>
        <p:nvSpPr>
          <p:cNvPr id="12" name="Cloud 11"/>
          <p:cNvSpPr/>
          <p:nvPr/>
        </p:nvSpPr>
        <p:spPr>
          <a:xfrm>
            <a:off x="6457950" y="3908813"/>
            <a:ext cx="2592288" cy="1287760"/>
          </a:xfrm>
          <a:prstGeom prst="cloud">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smtClean="0">
                <a:solidFill>
                  <a:schemeClr val="tx1"/>
                </a:solidFill>
              </a:rPr>
              <a:t>Internet</a:t>
            </a:r>
            <a:endParaRPr lang="zh-TW" altLang="en-US" sz="2800" dirty="0">
              <a:solidFill>
                <a:schemeClr val="tx1"/>
              </a:solidFill>
            </a:endParaRPr>
          </a:p>
        </p:txBody>
      </p:sp>
      <p:sp>
        <p:nvSpPr>
          <p:cNvPr id="13" name="TextBox 12"/>
          <p:cNvSpPr txBox="1"/>
          <p:nvPr/>
        </p:nvSpPr>
        <p:spPr>
          <a:xfrm>
            <a:off x="3125136" y="1437660"/>
            <a:ext cx="3002926" cy="523220"/>
          </a:xfrm>
          <a:prstGeom prst="rect">
            <a:avLst/>
          </a:prstGeom>
          <a:noFill/>
        </p:spPr>
        <p:txBody>
          <a:bodyPr wrap="square" rtlCol="0">
            <a:spAutoFit/>
          </a:bodyPr>
          <a:lstStyle/>
          <a:p>
            <a:pPr algn="ctr"/>
            <a:r>
              <a:rPr lang="en-US" altLang="zh-TW" sz="2800" dirty="0" err="1" smtClean="0"/>
              <a:t>Screenmilker</a:t>
            </a:r>
            <a:r>
              <a:rPr lang="en-US" altLang="zh-TW" sz="2800" dirty="0" smtClean="0"/>
              <a:t> App</a:t>
            </a:r>
            <a:endParaRPr lang="zh-TW" altLang="en-US" sz="2800" dirty="0"/>
          </a:p>
        </p:txBody>
      </p:sp>
      <p:cxnSp>
        <p:nvCxnSpPr>
          <p:cNvPr id="14" name="Straight Arrow Connector 13"/>
          <p:cNvCxnSpPr>
            <a:stCxn id="11" idx="6"/>
            <a:endCxn id="7" idx="1"/>
          </p:cNvCxnSpPr>
          <p:nvPr/>
        </p:nvCxnSpPr>
        <p:spPr>
          <a:xfrm>
            <a:off x="2820888" y="2798647"/>
            <a:ext cx="680062" cy="110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12" idx="2"/>
          </p:cNvCxnSpPr>
          <p:nvPr/>
        </p:nvCxnSpPr>
        <p:spPr>
          <a:xfrm>
            <a:off x="5742723" y="4552693"/>
            <a:ext cx="723268"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a:endCxn id="8" idx="0"/>
          </p:cNvCxnSpPr>
          <p:nvPr/>
        </p:nvCxnSpPr>
        <p:spPr>
          <a:xfrm>
            <a:off x="4617074" y="3443631"/>
            <a:ext cx="9525" cy="46518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3"/>
            <a:endCxn id="8" idx="1"/>
          </p:cNvCxnSpPr>
          <p:nvPr/>
        </p:nvCxnSpPr>
        <p:spPr>
          <a:xfrm>
            <a:off x="2839938" y="4552693"/>
            <a:ext cx="670537" cy="0"/>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276600" y="1960880"/>
            <a:ext cx="2667000" cy="3677920"/>
          </a:xfrm>
          <a:prstGeom prst="rect">
            <a:avLst/>
          </a:prstGeom>
          <a:noFill/>
          <a:ln w="38100">
            <a:solidFill>
              <a:schemeClr val="accent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TextBox 2"/>
          <p:cNvSpPr txBox="1"/>
          <p:nvPr/>
        </p:nvSpPr>
        <p:spPr>
          <a:xfrm>
            <a:off x="7040853" y="2488064"/>
            <a:ext cx="1426481" cy="523220"/>
          </a:xfrm>
          <a:prstGeom prst="rect">
            <a:avLst/>
          </a:prstGeom>
          <a:noFill/>
        </p:spPr>
        <p:txBody>
          <a:bodyPr wrap="none" rtlCol="0">
            <a:spAutoFit/>
          </a:bodyPr>
          <a:lstStyle/>
          <a:p>
            <a:r>
              <a:rPr lang="en-US" sz="2800" dirty="0" smtClean="0"/>
              <a:t>Attacker</a:t>
            </a:r>
            <a:endParaRPr lang="en-US" sz="2800" dirty="0"/>
          </a:p>
        </p:txBody>
      </p:sp>
      <p:cxnSp>
        <p:nvCxnSpPr>
          <p:cNvPr id="18" name="Straight Arrow Connector 17"/>
          <p:cNvCxnSpPr>
            <a:stCxn id="12" idx="3"/>
          </p:cNvCxnSpPr>
          <p:nvPr/>
        </p:nvCxnSpPr>
        <p:spPr>
          <a:xfrm flipV="1">
            <a:off x="7754094" y="3067314"/>
            <a:ext cx="0" cy="91512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558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Detect Screenshot Proxy</a:t>
            </a:r>
            <a:endParaRPr lang="zh-TW" altLang="en-US" dirty="0"/>
          </a:p>
        </p:txBody>
      </p:sp>
      <p:sp>
        <p:nvSpPr>
          <p:cNvPr id="3" name="Content Placeholder 2"/>
          <p:cNvSpPr>
            <a:spLocks noGrp="1"/>
          </p:cNvSpPr>
          <p:nvPr>
            <p:ph idx="1"/>
          </p:nvPr>
        </p:nvSpPr>
        <p:spPr/>
        <p:txBody>
          <a:bodyPr/>
          <a:lstStyle/>
          <a:p>
            <a:r>
              <a:rPr lang="en-US" altLang="zh-TW" dirty="0" smtClean="0"/>
              <a:t>Build a database of screenshot apps</a:t>
            </a:r>
          </a:p>
          <a:p>
            <a:endParaRPr lang="en-US" altLang="zh-TW" dirty="0" smtClean="0"/>
          </a:p>
          <a:p>
            <a:r>
              <a:rPr lang="en-US" altLang="zh-TW" dirty="0" smtClean="0"/>
              <a:t>Use </a:t>
            </a:r>
            <a:r>
              <a:rPr lang="en-US" altLang="zh-TW" dirty="0" smtClean="0"/>
              <a:t>cal</a:t>
            </a:r>
            <a:r>
              <a:rPr lang="en-US" altLang="zh-TW" dirty="0" smtClean="0"/>
              <a:t>l </a:t>
            </a:r>
            <a:r>
              <a:rPr lang="en-US" altLang="zh-TW" b="1" i="1" dirty="0" err="1" smtClean="0">
                <a:solidFill>
                  <a:srgbClr val="FF0000"/>
                </a:solidFill>
              </a:rPr>
              <a:t>PackageManager</a:t>
            </a:r>
            <a:r>
              <a:rPr lang="en-US" altLang="zh-TW" dirty="0" smtClean="0">
                <a:solidFill>
                  <a:srgbClr val="FF0000"/>
                </a:solidFill>
              </a:rPr>
              <a:t> </a:t>
            </a:r>
            <a:r>
              <a:rPr lang="en-US" altLang="zh-TW" dirty="0" smtClean="0"/>
              <a:t>to get the list of apps on the device</a:t>
            </a:r>
          </a:p>
          <a:p>
            <a:endParaRPr lang="en-US" altLang="zh-TW" dirty="0" smtClean="0"/>
          </a:p>
          <a:p>
            <a:r>
              <a:rPr lang="en-US" altLang="zh-TW" dirty="0" smtClean="0"/>
              <a:t>Alternatively, scan TCP ports ADB proxies use</a:t>
            </a:r>
            <a:endParaRPr lang="zh-TW" altLang="en-US" dirty="0"/>
          </a:p>
        </p:txBody>
      </p:sp>
      <p:sp>
        <p:nvSpPr>
          <p:cNvPr id="4" name="Date Placeholder 3"/>
          <p:cNvSpPr>
            <a:spLocks noGrp="1"/>
          </p:cNvSpPr>
          <p:nvPr>
            <p:ph type="dt" sz="half" idx="10"/>
          </p:nvPr>
        </p:nvSpPr>
        <p:spPr/>
        <p:txBody>
          <a:bodyPr/>
          <a:lstStyle/>
          <a:p>
            <a:fld id="{CD2E355F-EEDA-48E3-A914-C3BCB25908D5}"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Screenmilker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backgroundRemoval t="0" b="90000" l="9728" r="100000">
                        <a14:foregroundMark x1="50195" y1="14667" x2="40467" y2="18667"/>
                        <a14:foregroundMark x1="40467" y1="19667" x2="30739" y2="28000"/>
                        <a14:foregroundMark x1="29572" y1="28333" x2="24514" y2="40333"/>
                        <a14:foregroundMark x1="24125" y1="40333" x2="19455" y2="52000"/>
                        <a14:foregroundMark x1="19455" y1="52667" x2="22957" y2="68667"/>
                        <a14:foregroundMark x1="22957" y1="69333" x2="48249" y2="81333"/>
                        <a14:foregroundMark x1="49416" y1="82000" x2="67315" y2="81667"/>
                        <a14:foregroundMark x1="67315" y1="81667" x2="81712" y2="52000"/>
                        <a14:foregroundMark x1="80545" y1="52333" x2="78599" y2="45333"/>
                        <a14:foregroundMark x1="89494" y1="45333" x2="85603" y2="45667"/>
                        <a14:foregroundMark x1="85992" y1="45667" x2="99222" y2="66667"/>
                        <a14:foregroundMark x1="76265" y1="60667" x2="80934" y2="51000"/>
                        <a14:foregroundMark x1="49027" y1="14333" x2="53307" y2="4333"/>
                        <a14:foregroundMark x1="53307" y1="5000" x2="63035" y2="0"/>
                        <a14:backgroundMark x1="68482" y1="82000" x2="83658" y2="46333"/>
                        <a14:backgroundMark x1="83268" y1="47667" x2="86770" y2="47333"/>
                        <a14:backgroundMark x1="86770" y1="47667" x2="99611" y2="67667"/>
                        <a14:backgroundMark x1="40467" y1="16667" x2="49027" y2="10000"/>
                        <a14:backgroundMark x1="49027" y1="10000" x2="59144" y2="0"/>
                        <a14:backgroundMark x1="95331" y1="1000" x2="99611" y2="4000"/>
                      </a14:backgroundRemoval>
                    </a14:imgEffect>
                  </a14:imgLayer>
                </a14:imgProps>
              </a:ext>
              <a:ext uri="{28A0092B-C50C-407E-A947-70E740481C1C}">
                <a14:useLocalDpi xmlns:a14="http://schemas.microsoft.com/office/drawing/2010/main" val="0"/>
              </a:ext>
            </a:extLst>
          </a:blip>
          <a:stretch>
            <a:fillRect/>
          </a:stretch>
        </p:blipFill>
        <p:spPr>
          <a:xfrm>
            <a:off x="6690493" y="4161505"/>
            <a:ext cx="1983607" cy="2315495"/>
          </a:xfrm>
          <a:prstGeom prst="rect">
            <a:avLst/>
          </a:prstGeom>
        </p:spPr>
      </p:pic>
    </p:spTree>
    <p:extLst>
      <p:ext uri="{BB962C8B-B14F-4D97-AF65-F5344CB8AC3E}">
        <p14:creationId xmlns:p14="http://schemas.microsoft.com/office/powerpoint/2010/main" val="17322156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z="3600" dirty="0" smtClean="0">
                <a:solidFill>
                  <a:schemeClr val="tx1"/>
                </a:solidFill>
              </a:rPr>
              <a:t>Runtime Situation Detection</a:t>
            </a:r>
            <a:endParaRPr lang="zh-TW" altLang="en-US" sz="3600" dirty="0">
              <a:solidFill>
                <a:schemeClr val="tx1"/>
              </a:solidFill>
            </a:endParaRPr>
          </a:p>
        </p:txBody>
      </p:sp>
      <p:sp>
        <p:nvSpPr>
          <p:cNvPr id="3" name="Content Placeholder 2"/>
          <p:cNvSpPr>
            <a:spLocks noGrp="1"/>
          </p:cNvSpPr>
          <p:nvPr>
            <p:ph idx="1"/>
          </p:nvPr>
        </p:nvSpPr>
        <p:spPr>
          <a:xfrm>
            <a:off x="628650" y="1825625"/>
            <a:ext cx="8210550" cy="4351338"/>
          </a:xfrm>
        </p:spPr>
        <p:txBody>
          <a:bodyPr>
            <a:normAutofit/>
          </a:bodyPr>
          <a:lstStyle/>
          <a:p>
            <a:r>
              <a:rPr lang="en-US" altLang="zh-TW" sz="2400" dirty="0" smtClean="0"/>
              <a:t>Detect target apps (e.g., banking apps) through </a:t>
            </a:r>
            <a:r>
              <a:rPr lang="en-US" altLang="zh-TW" sz="2400" dirty="0" err="1" smtClean="0">
                <a:solidFill>
                  <a:srgbClr val="FF0000"/>
                </a:solidFill>
                <a:latin typeface="Consolas" panose="020B0609020204030204" pitchFamily="49" charset="0"/>
                <a:cs typeface="Consolas" panose="020B0609020204030204" pitchFamily="49" charset="0"/>
              </a:rPr>
              <a:t>PackageManager</a:t>
            </a:r>
            <a:endParaRPr lang="en-US" altLang="zh-TW" sz="2400" dirty="0" smtClean="0">
              <a:solidFill>
                <a:srgbClr val="FF0000"/>
              </a:solidFill>
              <a:latin typeface="Consolas" panose="020B0609020204030204" pitchFamily="49" charset="0"/>
              <a:cs typeface="Consolas" panose="020B0609020204030204" pitchFamily="49" charset="0"/>
            </a:endParaRPr>
          </a:p>
          <a:p>
            <a:r>
              <a:rPr lang="en-US" altLang="zh-TW" sz="2400" dirty="0" smtClean="0"/>
              <a:t>Probe </a:t>
            </a:r>
            <a:r>
              <a:rPr lang="en-US" altLang="zh-TW" sz="2400" b="1" i="1" dirty="0" smtClean="0">
                <a:solidFill>
                  <a:srgbClr val="FF0000"/>
                </a:solidFill>
              </a:rPr>
              <a:t>/</a:t>
            </a:r>
            <a:r>
              <a:rPr lang="en-US" altLang="zh-TW" sz="2400" b="1" i="1" dirty="0" err="1" smtClean="0">
                <a:solidFill>
                  <a:srgbClr val="FF0000"/>
                </a:solidFill>
              </a:rPr>
              <a:t>proc</a:t>
            </a:r>
            <a:r>
              <a:rPr lang="en-US" altLang="zh-TW" sz="2400" b="1" i="1" dirty="0" smtClean="0">
                <a:solidFill>
                  <a:srgbClr val="FF0000"/>
                </a:solidFill>
              </a:rPr>
              <a:t>/[</a:t>
            </a:r>
            <a:r>
              <a:rPr lang="en-US" altLang="zh-TW" sz="2400" b="1" i="1" dirty="0" err="1" smtClean="0">
                <a:solidFill>
                  <a:srgbClr val="FF0000"/>
                </a:solidFill>
              </a:rPr>
              <a:t>pid</a:t>
            </a:r>
            <a:r>
              <a:rPr lang="en-US" altLang="zh-TW" sz="2400" b="1" i="1" dirty="0">
                <a:solidFill>
                  <a:srgbClr val="FF0000"/>
                </a:solidFill>
              </a:rPr>
              <a:t>]</a:t>
            </a:r>
            <a:r>
              <a:rPr lang="en-US" altLang="zh-TW" sz="2400" b="1" i="1" dirty="0" smtClean="0">
                <a:solidFill>
                  <a:srgbClr val="FF0000"/>
                </a:solidFill>
              </a:rPr>
              <a:t>/stat</a:t>
            </a:r>
            <a:r>
              <a:rPr lang="en-US" altLang="zh-TW" sz="2400" b="1" dirty="0" smtClean="0">
                <a:solidFill>
                  <a:srgbClr val="FF0000"/>
                </a:solidFill>
              </a:rPr>
              <a:t> </a:t>
            </a:r>
            <a:r>
              <a:rPr lang="en-US" altLang="zh-TW" sz="2400" dirty="0" smtClean="0"/>
              <a:t>to monitor apps’ activities</a:t>
            </a:r>
          </a:p>
          <a:p>
            <a:pPr lvl="1"/>
            <a:r>
              <a:rPr lang="en-US" altLang="zh-TW" sz="2000" dirty="0" smtClean="0"/>
              <a:t>Check the </a:t>
            </a:r>
            <a:r>
              <a:rPr lang="en-US" altLang="zh-TW" sz="2000" dirty="0" err="1" smtClean="0"/>
              <a:t>cpu</a:t>
            </a:r>
            <a:r>
              <a:rPr lang="en-US" altLang="zh-TW" sz="2000" dirty="0" smtClean="0"/>
              <a:t> </a:t>
            </a:r>
            <a:r>
              <a:rPr lang="en-US" altLang="zh-TW" sz="2000" dirty="0" err="1" smtClean="0">
                <a:latin typeface="Consolas" panose="020B0609020204030204" pitchFamily="49" charset="0"/>
                <a:cs typeface="Consolas" panose="020B0609020204030204" pitchFamily="49" charset="0"/>
              </a:rPr>
              <a:t>utime</a:t>
            </a:r>
            <a:r>
              <a:rPr lang="en-US" altLang="zh-TW" sz="2000" dirty="0" smtClean="0"/>
              <a:t> change of target app</a:t>
            </a:r>
          </a:p>
          <a:p>
            <a:r>
              <a:rPr lang="en-US" altLang="zh-TW" sz="2400" dirty="0" smtClean="0"/>
              <a:t>Monitor the soft keyboard app to identify whether user is</a:t>
            </a:r>
            <a:br>
              <a:rPr lang="en-US" altLang="zh-TW" sz="2400" dirty="0" smtClean="0"/>
            </a:br>
            <a:r>
              <a:rPr lang="en-US" altLang="zh-TW" sz="2400" dirty="0" smtClean="0"/>
              <a:t>typing on the soft keyboard</a:t>
            </a:r>
          </a:p>
          <a:p>
            <a:pPr lvl="1"/>
            <a:r>
              <a:rPr lang="en-US" sz="2000" dirty="0" err="1" smtClean="0"/>
              <a:t>com.google.android.inputmethod.latin</a:t>
            </a:r>
            <a:endParaRPr lang="en-US" altLang="zh-TW" sz="2000" dirty="0" smtClean="0"/>
          </a:p>
        </p:txBody>
      </p:sp>
      <p:sp>
        <p:nvSpPr>
          <p:cNvPr id="4" name="Date Placeholder 3"/>
          <p:cNvSpPr>
            <a:spLocks noGrp="1"/>
          </p:cNvSpPr>
          <p:nvPr>
            <p:ph type="dt" sz="half" idx="10"/>
          </p:nvPr>
        </p:nvSpPr>
        <p:spPr/>
        <p:txBody>
          <a:bodyPr/>
          <a:lstStyle/>
          <a:p>
            <a:fld id="{CB09E897-23D9-4C00-AA3D-0F71E67A9EC8}"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Screenmilker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2816" y="4191000"/>
            <a:ext cx="2562534" cy="1708356"/>
          </a:xfrm>
          <a:prstGeom prst="rect">
            <a:avLst/>
          </a:prstGeom>
        </p:spPr>
      </p:pic>
    </p:spTree>
    <p:extLst>
      <p:ext uri="{BB962C8B-B14F-4D97-AF65-F5344CB8AC3E}">
        <p14:creationId xmlns:p14="http://schemas.microsoft.com/office/powerpoint/2010/main" val="29754143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Detecting Application States</a:t>
            </a:r>
            <a:endParaRPr lang="zh-TW" altLang="en-US" dirty="0"/>
          </a:p>
        </p:txBody>
      </p:sp>
      <p:sp>
        <p:nvSpPr>
          <p:cNvPr id="9" name="Content Placeholder 8"/>
          <p:cNvSpPr>
            <a:spLocks noGrp="1"/>
          </p:cNvSpPr>
          <p:nvPr>
            <p:ph sz="half" idx="1"/>
          </p:nvPr>
        </p:nvSpPr>
        <p:spPr>
          <a:xfrm>
            <a:off x="628650" y="1825625"/>
            <a:ext cx="3886200" cy="2289175"/>
          </a:xfrm>
        </p:spPr>
        <p:txBody>
          <a:bodyPr/>
          <a:lstStyle/>
          <a:p>
            <a:pPr marL="457200" indent="-457200">
              <a:buFont typeface="+mj-lt"/>
              <a:buAutoNum type="arabicPeriod"/>
            </a:pPr>
            <a:r>
              <a:rPr lang="en-US" altLang="zh-TW" dirty="0" smtClean="0"/>
              <a:t>Get Screen Orientation</a:t>
            </a:r>
          </a:p>
          <a:p>
            <a:pPr marL="457200" indent="-457200">
              <a:buFont typeface="+mj-lt"/>
              <a:buAutoNum type="arabicPeriod"/>
            </a:pPr>
            <a:r>
              <a:rPr lang="en-US" altLang="zh-TW" dirty="0" smtClean="0"/>
              <a:t>Take screenshots</a:t>
            </a:r>
          </a:p>
          <a:p>
            <a:pPr marL="457200" indent="-457200">
              <a:buFont typeface="+mj-lt"/>
              <a:buAutoNum type="arabicPeriod"/>
            </a:pPr>
            <a:r>
              <a:rPr lang="en-US" altLang="zh-TW" dirty="0" smtClean="0"/>
              <a:t>Extract title bar</a:t>
            </a:r>
          </a:p>
          <a:p>
            <a:pPr marL="457200" indent="-457200">
              <a:buFont typeface="+mj-lt"/>
              <a:buAutoNum type="arabicPeriod"/>
            </a:pPr>
            <a:r>
              <a:rPr lang="en-US" altLang="zh-TW" dirty="0" smtClean="0"/>
              <a:t>Match the title bar against app state database</a:t>
            </a:r>
            <a:endParaRPr lang="en-US" altLang="zh-TW" dirty="0"/>
          </a:p>
        </p:txBody>
      </p:sp>
      <p:sp>
        <p:nvSpPr>
          <p:cNvPr id="4" name="Date Placeholder 3"/>
          <p:cNvSpPr>
            <a:spLocks noGrp="1"/>
          </p:cNvSpPr>
          <p:nvPr>
            <p:ph type="dt" sz="half" idx="10"/>
          </p:nvPr>
        </p:nvSpPr>
        <p:spPr/>
        <p:txBody>
          <a:bodyPr/>
          <a:lstStyle/>
          <a:p>
            <a:fld id="{2462FF56-51CF-4779-AEA9-22E2693F1BC1}"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Screenmilker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3326" y="1752600"/>
            <a:ext cx="3845024" cy="4005233"/>
          </a:xfrm>
          <a:prstGeom prst="rect">
            <a:avLst/>
          </a:prstGeom>
        </p:spPr>
      </p:pic>
      <p:sp>
        <p:nvSpPr>
          <p:cNvPr id="8" name="Rounded Rectangle 7"/>
          <p:cNvSpPr/>
          <p:nvPr/>
        </p:nvSpPr>
        <p:spPr>
          <a:xfrm>
            <a:off x="4742028" y="2034259"/>
            <a:ext cx="3868572" cy="1199015"/>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Rounded Rectangle 2"/>
          <p:cNvSpPr/>
          <p:nvPr/>
        </p:nvSpPr>
        <p:spPr>
          <a:xfrm>
            <a:off x="4876800" y="4114800"/>
            <a:ext cx="1905000" cy="533400"/>
          </a:xfrm>
          <a:prstGeom prst="round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9898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Real-Time Keystroke Analysis</a:t>
            </a:r>
            <a:endParaRPr lang="zh-TW" altLang="en-US" dirty="0"/>
          </a:p>
        </p:txBody>
      </p:sp>
      <p:sp>
        <p:nvSpPr>
          <p:cNvPr id="4" name="Date Placeholder 3"/>
          <p:cNvSpPr>
            <a:spLocks noGrp="1"/>
          </p:cNvSpPr>
          <p:nvPr>
            <p:ph type="dt" sz="half" idx="10"/>
          </p:nvPr>
        </p:nvSpPr>
        <p:spPr/>
        <p:txBody>
          <a:bodyPr/>
          <a:lstStyle/>
          <a:p>
            <a:fld id="{D159B0AE-747D-47F1-BCFA-9F99790084A1}"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Screenmilker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362" y="2667000"/>
            <a:ext cx="2513454" cy="1728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4689" y="2667000"/>
            <a:ext cx="2513455" cy="17280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7017" y="2667000"/>
            <a:ext cx="2513455" cy="1728000"/>
          </a:xfrm>
          <a:prstGeom prst="rect">
            <a:avLst/>
          </a:prstGeom>
        </p:spPr>
      </p:pic>
      <p:sp>
        <p:nvSpPr>
          <p:cNvPr id="10" name="Right Arrow 9"/>
          <p:cNvSpPr/>
          <p:nvPr/>
        </p:nvSpPr>
        <p:spPr>
          <a:xfrm>
            <a:off x="2946259" y="3422940"/>
            <a:ext cx="360040" cy="216119"/>
          </a:xfrm>
          <a:prstGeom prst="rightArrow">
            <a:avLst/>
          </a:prstGeom>
          <a:gradFill>
            <a:gsLst>
              <a:gs pos="0">
                <a:schemeClr val="accent5">
                  <a:lumMod val="60000"/>
                  <a:lumOff val="40000"/>
                </a:schemeClr>
              </a:gs>
              <a:gs pos="50000">
                <a:schemeClr val="accent5">
                  <a:lumMod val="75000"/>
                </a:schemeClr>
              </a:gs>
              <a:gs pos="100000">
                <a:schemeClr val="accent5">
                  <a:lumMod val="50000"/>
                </a:schemeClr>
              </a:gs>
            </a:gsLst>
            <a:lin ang="5400000" scaled="0"/>
          </a:gra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3200">
              <a:latin typeface="Bookman Old Style" panose="02050604050505020204" pitchFamily="18" charset="0"/>
            </a:endParaRPr>
          </a:p>
        </p:txBody>
      </p:sp>
      <p:sp>
        <p:nvSpPr>
          <p:cNvPr id="11" name="Right Arrow 10"/>
          <p:cNvSpPr/>
          <p:nvPr/>
        </p:nvSpPr>
        <p:spPr>
          <a:xfrm>
            <a:off x="5900564" y="3422940"/>
            <a:ext cx="360040" cy="216119"/>
          </a:xfrm>
          <a:prstGeom prst="rightArrow">
            <a:avLst/>
          </a:prstGeom>
          <a:gradFill>
            <a:gsLst>
              <a:gs pos="0">
                <a:schemeClr val="accent5">
                  <a:lumMod val="60000"/>
                  <a:lumOff val="40000"/>
                </a:schemeClr>
              </a:gs>
              <a:gs pos="50000">
                <a:schemeClr val="accent5">
                  <a:lumMod val="75000"/>
                </a:schemeClr>
              </a:gs>
              <a:gs pos="100000">
                <a:schemeClr val="accent5">
                  <a:lumMod val="50000"/>
                </a:schemeClr>
              </a:gs>
            </a:gsLst>
            <a:lin ang="5400000" scaled="0"/>
          </a:gra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3200">
              <a:latin typeface="Bookman Old Style" panose="02050604050505020204" pitchFamily="18" charset="0"/>
            </a:endParaRPr>
          </a:p>
        </p:txBody>
      </p:sp>
    </p:spTree>
    <p:extLst>
      <p:ext uri="{BB962C8B-B14F-4D97-AF65-F5344CB8AC3E}">
        <p14:creationId xmlns:p14="http://schemas.microsoft.com/office/powerpoint/2010/main" val="13424932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smtClean="0"/>
              <a:t>Fingerprinting the Soft Keyboard</a:t>
            </a:r>
            <a:endParaRPr lang="zh-TW" altLang="en-US" dirty="0"/>
          </a:p>
        </p:txBody>
      </p:sp>
      <p:sp>
        <p:nvSpPr>
          <p:cNvPr id="4" name="Date Placeholder 3"/>
          <p:cNvSpPr>
            <a:spLocks noGrp="1"/>
          </p:cNvSpPr>
          <p:nvPr>
            <p:ph type="dt" sz="half" idx="10"/>
          </p:nvPr>
        </p:nvSpPr>
        <p:spPr/>
        <p:txBody>
          <a:bodyPr/>
          <a:lstStyle/>
          <a:p>
            <a:fld id="{46D53A8A-B6E6-4DE6-89FA-E14A43939950}"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Screenmilker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1761" y="1905000"/>
            <a:ext cx="5548997" cy="3814935"/>
          </a:xfrm>
          <a:prstGeom prst="rect">
            <a:avLst/>
          </a:prstGeom>
        </p:spPr>
      </p:pic>
      <p:sp>
        <p:nvSpPr>
          <p:cNvPr id="8" name="Rounded Rectangle 7"/>
          <p:cNvSpPr/>
          <p:nvPr/>
        </p:nvSpPr>
        <p:spPr>
          <a:xfrm>
            <a:off x="1796844" y="2209800"/>
            <a:ext cx="5553914" cy="100935"/>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ounded Rectangle 8"/>
          <p:cNvSpPr/>
          <p:nvPr/>
        </p:nvSpPr>
        <p:spPr>
          <a:xfrm>
            <a:off x="1796844" y="2997045"/>
            <a:ext cx="5553914" cy="100935"/>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Rounded Rectangle 9"/>
          <p:cNvSpPr/>
          <p:nvPr/>
        </p:nvSpPr>
        <p:spPr>
          <a:xfrm>
            <a:off x="1796844" y="3856711"/>
            <a:ext cx="5553914" cy="100935"/>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Rounded Rectangle 10"/>
          <p:cNvSpPr/>
          <p:nvPr/>
        </p:nvSpPr>
        <p:spPr>
          <a:xfrm>
            <a:off x="1817018" y="4024924"/>
            <a:ext cx="695782" cy="635893"/>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Rounded Rectangle 11"/>
          <p:cNvSpPr/>
          <p:nvPr/>
        </p:nvSpPr>
        <p:spPr>
          <a:xfrm>
            <a:off x="1802270" y="4718424"/>
            <a:ext cx="5548488" cy="100935"/>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0981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Determining the Keystroke</a:t>
            </a:r>
            <a:endParaRPr lang="zh-TW" altLang="en-US" dirty="0"/>
          </a:p>
        </p:txBody>
      </p:sp>
      <p:sp>
        <p:nvSpPr>
          <p:cNvPr id="4" name="Date Placeholder 3"/>
          <p:cNvSpPr>
            <a:spLocks noGrp="1"/>
          </p:cNvSpPr>
          <p:nvPr>
            <p:ph type="dt" sz="half" idx="10"/>
          </p:nvPr>
        </p:nvSpPr>
        <p:spPr/>
        <p:txBody>
          <a:bodyPr/>
          <a:lstStyle/>
          <a:p>
            <a:fld id="{1B50983D-81F8-4349-94A2-5DEDB5B75BE2}"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Screenmilker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grpSp>
        <p:nvGrpSpPr>
          <p:cNvPr id="7" name="Group 6"/>
          <p:cNvGrpSpPr/>
          <p:nvPr/>
        </p:nvGrpSpPr>
        <p:grpSpPr>
          <a:xfrm>
            <a:off x="304800" y="2971800"/>
            <a:ext cx="1812032" cy="934564"/>
            <a:chOff x="4896867" y="2852936"/>
            <a:chExt cx="1600200" cy="678128"/>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6867" y="2852936"/>
              <a:ext cx="1600200" cy="16669"/>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96867" y="3068960"/>
              <a:ext cx="1600200" cy="1666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96867" y="3297791"/>
              <a:ext cx="1600200" cy="16669"/>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30872" y="3364376"/>
              <a:ext cx="183356" cy="166688"/>
            </a:xfrm>
            <a:prstGeom prst="rect">
              <a:avLst/>
            </a:prstGeom>
          </p:spPr>
        </p:pic>
      </p:grpSp>
      <p:sp>
        <p:nvSpPr>
          <p:cNvPr id="12" name="Right Arrow 11"/>
          <p:cNvSpPr/>
          <p:nvPr/>
        </p:nvSpPr>
        <p:spPr>
          <a:xfrm>
            <a:off x="2404156" y="3225873"/>
            <a:ext cx="576064" cy="362250"/>
          </a:xfrm>
          <a:prstGeom prst="rightArrow">
            <a:avLst/>
          </a:prstGeom>
          <a:gradFill>
            <a:gsLst>
              <a:gs pos="0">
                <a:schemeClr val="accent5">
                  <a:lumMod val="60000"/>
                  <a:lumOff val="40000"/>
                </a:schemeClr>
              </a:gs>
              <a:gs pos="50000">
                <a:schemeClr val="accent5">
                  <a:lumMod val="75000"/>
                </a:schemeClr>
              </a:gs>
              <a:gs pos="100000">
                <a:schemeClr val="accent5">
                  <a:lumMod val="50000"/>
                </a:schemeClr>
              </a:gs>
            </a:gsLst>
            <a:lin ang="5400000" scaled="0"/>
          </a:gra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3200">
              <a:latin typeface="Bookman Old Style" panose="02050604050505020204" pitchFamily="18" charset="0"/>
            </a:endParaRPr>
          </a:p>
        </p:txBody>
      </p:sp>
      <p:sp>
        <p:nvSpPr>
          <p:cNvPr id="14" name="TextBox 13"/>
          <p:cNvSpPr txBox="1"/>
          <p:nvPr/>
        </p:nvSpPr>
        <p:spPr>
          <a:xfrm>
            <a:off x="2710334" y="3206943"/>
            <a:ext cx="2318866" cy="400110"/>
          </a:xfrm>
          <a:prstGeom prst="rect">
            <a:avLst/>
          </a:prstGeom>
          <a:noFill/>
        </p:spPr>
        <p:txBody>
          <a:bodyPr wrap="square" rtlCol="0">
            <a:spAutoFit/>
          </a:bodyPr>
          <a:lstStyle>
            <a:defPPr>
              <a:defRPr lang="en-US"/>
            </a:defPPr>
            <a:lvl1pPr algn="ctr">
              <a:defRPr sz="2800"/>
            </a:lvl1pPr>
          </a:lstStyle>
          <a:p>
            <a:r>
              <a:rPr lang="en-US" altLang="zh-TW" sz="2000" dirty="0"/>
              <a:t>222054093</a:t>
            </a:r>
            <a:endParaRPr lang="zh-TW" altLang="en-US" dirty="0"/>
          </a:p>
        </p:txBody>
      </p:sp>
      <p:graphicFrame>
        <p:nvGraphicFramePr>
          <p:cNvPr id="19" name="Table 18"/>
          <p:cNvGraphicFramePr>
            <a:graphicFrameLocks noGrp="1"/>
          </p:cNvGraphicFramePr>
          <p:nvPr>
            <p:extLst>
              <p:ext uri="{D42A27DB-BD31-4B8C-83A1-F6EECF244321}">
                <p14:modId xmlns:p14="http://schemas.microsoft.com/office/powerpoint/2010/main" val="3858308595"/>
              </p:ext>
            </p:extLst>
          </p:nvPr>
        </p:nvGraphicFramePr>
        <p:xfrm>
          <a:off x="5638800" y="2438400"/>
          <a:ext cx="3220899" cy="1981200"/>
        </p:xfrm>
        <a:graphic>
          <a:graphicData uri="http://schemas.openxmlformats.org/drawingml/2006/table">
            <a:tbl>
              <a:tblPr firstRow="1" bandRow="1">
                <a:tableStyleId>{5C22544A-7EE6-4342-B048-85BDC9FD1C3A}</a:tableStyleId>
              </a:tblPr>
              <a:tblGrid>
                <a:gridCol w="1647889"/>
                <a:gridCol w="1573010"/>
              </a:tblGrid>
              <a:tr h="362373">
                <a:tc>
                  <a:txBody>
                    <a:bodyPr/>
                    <a:lstStyle/>
                    <a:p>
                      <a:r>
                        <a:rPr lang="en-US" altLang="zh-TW" sz="2000" dirty="0" smtClean="0"/>
                        <a:t>CRC32</a:t>
                      </a:r>
                      <a:r>
                        <a:rPr lang="en-US" altLang="zh-TW" sz="2000" baseline="0" dirty="0" smtClean="0"/>
                        <a:t> Value</a:t>
                      </a:r>
                      <a:endParaRPr lang="zh-TW" altLang="en-US" sz="2000" dirty="0"/>
                    </a:p>
                  </a:txBody>
                  <a:tcPr/>
                </a:tc>
                <a:tc>
                  <a:txBody>
                    <a:bodyPr/>
                    <a:lstStyle/>
                    <a:p>
                      <a:r>
                        <a:rPr lang="en-US" altLang="zh-TW" sz="2000" dirty="0" smtClean="0"/>
                        <a:t>Keystroke</a:t>
                      </a:r>
                      <a:endParaRPr lang="zh-TW" altLang="en-US" sz="2000" dirty="0"/>
                    </a:p>
                  </a:txBody>
                  <a:tcPr/>
                </a:tc>
              </a:tr>
              <a:tr h="362373">
                <a:tc>
                  <a:txBody>
                    <a:bodyPr/>
                    <a:lstStyle/>
                    <a:p>
                      <a:r>
                        <a:rPr lang="en-US" altLang="zh-TW" sz="2000" dirty="0" smtClean="0"/>
                        <a:t>222054093</a:t>
                      </a:r>
                      <a:endParaRPr lang="zh-TW" altLang="en-US" sz="2000" dirty="0"/>
                    </a:p>
                  </a:txBody>
                  <a:tcPr/>
                </a:tc>
                <a:tc>
                  <a:txBody>
                    <a:bodyPr/>
                    <a:lstStyle/>
                    <a:p>
                      <a:r>
                        <a:rPr lang="en-US" altLang="zh-TW" sz="2000" dirty="0" smtClean="0"/>
                        <a:t>a</a:t>
                      </a:r>
                      <a:endParaRPr lang="zh-TW" altLang="en-US" sz="2000" dirty="0"/>
                    </a:p>
                  </a:txBody>
                  <a:tcPr/>
                </a:tc>
              </a:tr>
              <a:tr h="362373">
                <a:tc>
                  <a:txBody>
                    <a:bodyPr/>
                    <a:lstStyle/>
                    <a:p>
                      <a:r>
                        <a:rPr lang="en-US" altLang="zh-TW" sz="2000" dirty="0" smtClean="0"/>
                        <a:t>8599545</a:t>
                      </a:r>
                      <a:endParaRPr lang="zh-TW" altLang="en-US" sz="2000" dirty="0"/>
                    </a:p>
                  </a:txBody>
                  <a:tcPr/>
                </a:tc>
                <a:tc>
                  <a:txBody>
                    <a:bodyPr/>
                    <a:lstStyle/>
                    <a:p>
                      <a:r>
                        <a:rPr lang="en-US" altLang="zh-TW" sz="2000" dirty="0" smtClean="0"/>
                        <a:t>b</a:t>
                      </a:r>
                      <a:endParaRPr lang="zh-TW" altLang="en-US" sz="2000" dirty="0"/>
                    </a:p>
                  </a:txBody>
                  <a:tcPr/>
                </a:tc>
              </a:tr>
              <a:tr h="362373">
                <a:tc>
                  <a:txBody>
                    <a:bodyPr/>
                    <a:lstStyle/>
                    <a:p>
                      <a:r>
                        <a:rPr lang="en-US" altLang="zh-TW" sz="2000" dirty="0" smtClean="0"/>
                        <a:t>4181574192</a:t>
                      </a:r>
                      <a:endParaRPr lang="zh-TW" altLang="en-US" sz="2000" dirty="0"/>
                    </a:p>
                  </a:txBody>
                  <a:tcPr/>
                </a:tc>
                <a:tc>
                  <a:txBody>
                    <a:bodyPr/>
                    <a:lstStyle/>
                    <a:p>
                      <a:r>
                        <a:rPr lang="en-US" altLang="zh-TW" sz="2000" dirty="0" smtClean="0"/>
                        <a:t>c</a:t>
                      </a:r>
                      <a:endParaRPr lang="zh-TW" altLang="en-US" sz="2000" dirty="0"/>
                    </a:p>
                  </a:txBody>
                  <a:tcPr/>
                </a:tc>
              </a:tr>
              <a:tr h="362373">
                <a:tc>
                  <a:txBody>
                    <a:bodyPr/>
                    <a:lstStyle/>
                    <a:p>
                      <a:r>
                        <a:rPr lang="en-US" altLang="zh-TW" sz="2000" dirty="0" smtClean="0"/>
                        <a:t>…</a:t>
                      </a:r>
                      <a:endParaRPr lang="zh-TW" altLang="en-US" sz="2000" dirty="0"/>
                    </a:p>
                  </a:txBody>
                  <a:tcPr/>
                </a:tc>
                <a:tc>
                  <a:txBody>
                    <a:bodyPr/>
                    <a:lstStyle/>
                    <a:p>
                      <a:r>
                        <a:rPr lang="en-US" altLang="zh-TW" sz="2000" dirty="0" smtClean="0"/>
                        <a:t>…</a:t>
                      </a:r>
                      <a:endParaRPr lang="zh-TW" altLang="en-US" sz="2000" dirty="0"/>
                    </a:p>
                  </a:txBody>
                  <a:tcPr/>
                </a:tc>
              </a:tr>
            </a:tbl>
          </a:graphicData>
        </a:graphic>
      </p:graphicFrame>
      <p:sp>
        <p:nvSpPr>
          <p:cNvPr id="20" name="Right Arrow 19"/>
          <p:cNvSpPr/>
          <p:nvPr/>
        </p:nvSpPr>
        <p:spPr>
          <a:xfrm>
            <a:off x="4791950" y="3225873"/>
            <a:ext cx="576064" cy="362250"/>
          </a:xfrm>
          <a:prstGeom prst="rightArrow">
            <a:avLst/>
          </a:prstGeom>
          <a:gradFill>
            <a:gsLst>
              <a:gs pos="0">
                <a:schemeClr val="accent5">
                  <a:lumMod val="60000"/>
                  <a:lumOff val="40000"/>
                </a:schemeClr>
              </a:gs>
              <a:gs pos="50000">
                <a:schemeClr val="accent5">
                  <a:lumMod val="75000"/>
                </a:schemeClr>
              </a:gs>
              <a:gs pos="100000">
                <a:schemeClr val="accent5">
                  <a:lumMod val="50000"/>
                </a:schemeClr>
              </a:gs>
            </a:gsLst>
            <a:lin ang="5400000" scaled="0"/>
          </a:gra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3200">
              <a:latin typeface="Bookman Old Style" panose="02050604050505020204" pitchFamily="18" charset="0"/>
            </a:endParaRPr>
          </a:p>
        </p:txBody>
      </p:sp>
      <p:cxnSp>
        <p:nvCxnSpPr>
          <p:cNvPr id="13" name="Straight Connector 12"/>
          <p:cNvCxnSpPr/>
          <p:nvPr/>
        </p:nvCxnSpPr>
        <p:spPr>
          <a:xfrm>
            <a:off x="304800" y="3962149"/>
            <a:ext cx="181203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555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Real-Time Contact Collection</a:t>
            </a:r>
            <a:endParaRPr lang="zh-TW" altLang="en-US" dirty="0"/>
          </a:p>
        </p:txBody>
      </p:sp>
      <p:sp>
        <p:nvSpPr>
          <p:cNvPr id="4" name="Date Placeholder 3"/>
          <p:cNvSpPr>
            <a:spLocks noGrp="1"/>
          </p:cNvSpPr>
          <p:nvPr>
            <p:ph type="dt" sz="half" idx="10"/>
          </p:nvPr>
        </p:nvSpPr>
        <p:spPr/>
        <p:txBody>
          <a:bodyPr/>
          <a:lstStyle/>
          <a:p>
            <a:fld id="{A6845CEE-94A8-43EF-82F2-D371A5C32FCB}"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Screenmilker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pic>
        <p:nvPicPr>
          <p:cNvPr id="7" name="Picture 2"/>
          <p:cNvPicPr>
            <a:picLocks noChangeAspect="1" noChangeArrowheads="1"/>
          </p:cNvPicPr>
          <p:nvPr/>
        </p:nvPicPr>
        <p:blipFill>
          <a:blip r:embed="rId3" cstate="print"/>
          <a:srcRect/>
          <a:stretch>
            <a:fillRect/>
          </a:stretch>
        </p:blipFill>
        <p:spPr bwMode="auto">
          <a:xfrm>
            <a:off x="381000" y="1690689"/>
            <a:ext cx="3311363" cy="3109911"/>
          </a:xfrm>
          <a:prstGeom prst="rect">
            <a:avLst/>
          </a:prstGeom>
          <a:noFill/>
          <a:ln w="9525">
            <a:noFill/>
            <a:miter lim="800000"/>
            <a:headEnd/>
            <a:tailEnd/>
          </a:ln>
        </p:spPr>
      </p:pic>
      <p:cxnSp>
        <p:nvCxnSpPr>
          <p:cNvPr id="8" name="Straight Connector 7"/>
          <p:cNvCxnSpPr/>
          <p:nvPr/>
        </p:nvCxnSpPr>
        <p:spPr>
          <a:xfrm>
            <a:off x="1219200" y="2438400"/>
            <a:ext cx="0" cy="236220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4"/>
          <a:stretch>
            <a:fillRect/>
          </a:stretch>
        </p:blipFill>
        <p:spPr>
          <a:xfrm>
            <a:off x="330840" y="2362200"/>
            <a:ext cx="3411682" cy="1021774"/>
          </a:xfrm>
          <a:prstGeom prst="rect">
            <a:avLst/>
          </a:prstGeom>
        </p:spPr>
      </p:pic>
      <p:sp>
        <p:nvSpPr>
          <p:cNvPr id="12" name="Rectangle 11"/>
          <p:cNvSpPr/>
          <p:nvPr/>
        </p:nvSpPr>
        <p:spPr>
          <a:xfrm>
            <a:off x="6153150" y="1738314"/>
            <a:ext cx="762000" cy="2905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5"/>
          <a:stretch>
            <a:fillRect/>
          </a:stretch>
        </p:blipFill>
        <p:spPr>
          <a:xfrm>
            <a:off x="5486400" y="3676650"/>
            <a:ext cx="2667000" cy="1230923"/>
          </a:xfrm>
          <a:prstGeom prst="rect">
            <a:avLst/>
          </a:prstGeom>
        </p:spPr>
      </p:pic>
      <p:cxnSp>
        <p:nvCxnSpPr>
          <p:cNvPr id="14" name="Straight Connector 13"/>
          <p:cNvCxnSpPr/>
          <p:nvPr/>
        </p:nvCxnSpPr>
        <p:spPr>
          <a:xfrm>
            <a:off x="5352184" y="3676650"/>
            <a:ext cx="0" cy="1230923"/>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486400" y="3505200"/>
            <a:ext cx="266700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562600" y="3810000"/>
            <a:ext cx="590550" cy="9144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5404962" y="5578878"/>
            <a:ext cx="905825" cy="584775"/>
          </a:xfrm>
          <a:prstGeom prst="rect">
            <a:avLst/>
          </a:prstGeom>
          <a:noFill/>
        </p:spPr>
        <p:txBody>
          <a:bodyPr wrap="none" rtlCol="0">
            <a:spAutoFit/>
          </a:bodyPr>
          <a:lstStyle/>
          <a:p>
            <a:r>
              <a:rPr lang="en-US" sz="3200" dirty="0" smtClean="0"/>
              <a:t>CRC</a:t>
            </a:r>
            <a:endParaRPr lang="en-US" sz="3200" dirty="0"/>
          </a:p>
        </p:txBody>
      </p:sp>
      <p:cxnSp>
        <p:nvCxnSpPr>
          <p:cNvPr id="43" name="Straight Arrow Connector 42"/>
          <p:cNvCxnSpPr>
            <a:stCxn id="40" idx="2"/>
            <a:endCxn id="41" idx="0"/>
          </p:cNvCxnSpPr>
          <p:nvPr/>
        </p:nvCxnSpPr>
        <p:spPr>
          <a:xfrm>
            <a:off x="5857875" y="4724400"/>
            <a:ext cx="0" cy="85447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11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par>
                          <p:cTn id="12" fill="hold">
                            <p:stCondLst>
                              <p:cond delay="0"/>
                            </p:stCondLst>
                            <p:childTnLst>
                              <p:par>
                                <p:cTn id="13" presetID="63" presetClass="path" presetSubtype="0" accel="50000" decel="50000" fill="hold" nodeType="afterEffect">
                                  <p:stCondLst>
                                    <p:cond delay="0"/>
                                  </p:stCondLst>
                                  <p:childTnLst>
                                    <p:animMotion origin="layout" path="M 5.55556E-7 -1.48148E-6 L 0.5441 -0.10116 " pathEditMode="relative" rAng="0" ptsTypes="AA">
                                      <p:cBhvr>
                                        <p:cTn id="14" dur="2000" fill="hold"/>
                                        <p:tgtEl>
                                          <p:spTgt spid="3"/>
                                        </p:tgtEl>
                                        <p:attrNameLst>
                                          <p:attrName>ppt_x</p:attrName>
                                          <p:attrName>ppt_y</p:attrName>
                                        </p:attrNameLst>
                                      </p:cBhvr>
                                      <p:rCtr x="27205" y="-5069"/>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par>
                          <p:cTn id="31" fill="hold">
                            <p:stCondLst>
                              <p:cond delay="0"/>
                            </p:stCondLst>
                            <p:childTnLst>
                              <p:par>
                                <p:cTn id="32" presetID="63" presetClass="path" presetSubtype="0" accel="50000" decel="50000" fill="hold" nodeType="afterEffect">
                                  <p:stCondLst>
                                    <p:cond delay="0"/>
                                  </p:stCondLst>
                                  <p:childTnLst>
                                    <p:animMotion origin="layout" path="M -3.05556E-6 -4.44444E-6 L 0.30643 0.00394 " pathEditMode="relative" rAng="0" ptsTypes="AA">
                                      <p:cBhvr>
                                        <p:cTn id="33" dur="2000" fill="hold"/>
                                        <p:tgtEl>
                                          <p:spTgt spid="14"/>
                                        </p:tgtEl>
                                        <p:attrNameLst>
                                          <p:attrName>ppt_x</p:attrName>
                                          <p:attrName>ppt_y</p:attrName>
                                        </p:attrNameLst>
                                      </p:cBhvr>
                                      <p:rCtr x="15313" y="185"/>
                                    </p:animMotion>
                                  </p:childTnLst>
                                </p:cTn>
                              </p:par>
                              <p:par>
                                <p:cTn id="34" presetID="42" presetClass="path" presetSubtype="0" accel="50000" decel="50000" fill="hold" nodeType="withEffect">
                                  <p:stCondLst>
                                    <p:cond delay="0"/>
                                  </p:stCondLst>
                                  <p:childTnLst>
                                    <p:animMotion origin="layout" path="M -3.33333E-6 -1.11111E-6 L 0.00417 0.2044 " pathEditMode="relative" rAng="0" ptsTypes="AA">
                                      <p:cBhvr>
                                        <p:cTn id="35" dur="2000" fill="hold"/>
                                        <p:tgtEl>
                                          <p:spTgt spid="18"/>
                                        </p:tgtEl>
                                        <p:attrNameLst>
                                          <p:attrName>ppt_x</p:attrName>
                                          <p:attrName>ppt_y</p:attrName>
                                        </p:attrNameLst>
                                      </p:cBhvr>
                                      <p:rCtr x="208" y="10208"/>
                                    </p:animMotion>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up)">
                                      <p:cBhvr>
                                        <p:cTn id="44" dur="500"/>
                                        <p:tgtEl>
                                          <p:spTgt spid="43"/>
                                        </p:tgtEl>
                                      </p:cBhvr>
                                    </p:animEffec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0" grpId="0" animBg="1"/>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145542" cy="1325563"/>
          </a:xfrm>
        </p:spPr>
        <p:txBody>
          <a:bodyPr/>
          <a:lstStyle/>
          <a:p>
            <a:r>
              <a:rPr lang="en-US" dirty="0" smtClean="0"/>
              <a:t>Android Security VS. App Demands</a:t>
            </a:r>
            <a:endParaRPr lang="en-US" dirty="0"/>
          </a:p>
        </p:txBody>
      </p:sp>
      <p:sp>
        <p:nvSpPr>
          <p:cNvPr id="4" name="Date Placeholder 3"/>
          <p:cNvSpPr>
            <a:spLocks noGrp="1"/>
          </p:cNvSpPr>
          <p:nvPr>
            <p:ph type="dt" sz="half" idx="10"/>
          </p:nvPr>
        </p:nvSpPr>
        <p:spPr/>
        <p:txBody>
          <a:bodyPr/>
          <a:lstStyle/>
          <a:p>
            <a:fld id="{4CFC8B1C-60C4-458C-AF3B-86BD1BE231E1}"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Screenmilker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pic>
        <p:nvPicPr>
          <p:cNvPr id="2050" name="Picture 2" descr="http://img.archiexpo.com/images_ae/photo-g/sandboxes-playgrounds-55991-43430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377" y="3592653"/>
            <a:ext cx="4354592" cy="2667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encrypted-tbn3.gstatic.com/images?q=tbn:ANd9GcQcDFB0uQoJxkDTKhujh8hCrOIZc6WsEjMQcIX9GL_XG4LcMl4V"/>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foregroundMark x1="50532" y1="29104" x2="50532" y2="29104"/>
                        <a14:foregroundMark x1="15957" y1="52985" x2="15957" y2="52985"/>
                        <a14:foregroundMark x1="81915" y1="46642" x2="81915" y2="46642"/>
                      </a14:backgroundRemoval>
                    </a14:imgEffect>
                  </a14:imgLayer>
                </a14:imgProps>
              </a:ext>
              <a:ext uri="{28A0092B-C50C-407E-A947-70E740481C1C}">
                <a14:useLocalDpi xmlns:a14="http://schemas.microsoft.com/office/drawing/2010/main" val="0"/>
              </a:ext>
            </a:extLst>
          </a:blip>
          <a:srcRect/>
          <a:stretch>
            <a:fillRect/>
          </a:stretch>
        </p:blipFill>
        <p:spPr bwMode="auto">
          <a:xfrm>
            <a:off x="5491275" y="2939942"/>
            <a:ext cx="1524000" cy="2172509"/>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8"/>
          <p:cNvSpPr/>
          <p:nvPr/>
        </p:nvSpPr>
        <p:spPr>
          <a:xfrm>
            <a:off x="7119942" y="3870744"/>
            <a:ext cx="1569720" cy="552489"/>
          </a:xfrm>
          <a:custGeom>
            <a:avLst/>
            <a:gdLst>
              <a:gd name="connsiteX0" fmla="*/ 0 w 1569720"/>
              <a:gd name="connsiteY0" fmla="*/ 552489 h 552489"/>
              <a:gd name="connsiteX1" fmla="*/ 335280 w 1569720"/>
              <a:gd name="connsiteY1" fmla="*/ 3849 h 552489"/>
              <a:gd name="connsiteX2" fmla="*/ 868680 w 1569720"/>
              <a:gd name="connsiteY2" fmla="*/ 308649 h 552489"/>
              <a:gd name="connsiteX3" fmla="*/ 1569720 w 1569720"/>
              <a:gd name="connsiteY3" fmla="*/ 316269 h 552489"/>
            </a:gdLst>
            <a:ahLst/>
            <a:cxnLst>
              <a:cxn ang="0">
                <a:pos x="connsiteX0" y="connsiteY0"/>
              </a:cxn>
              <a:cxn ang="0">
                <a:pos x="connsiteX1" y="connsiteY1"/>
              </a:cxn>
              <a:cxn ang="0">
                <a:pos x="connsiteX2" y="connsiteY2"/>
              </a:cxn>
              <a:cxn ang="0">
                <a:pos x="connsiteX3" y="connsiteY3"/>
              </a:cxn>
            </a:cxnLst>
            <a:rect l="l" t="t" r="r" b="b"/>
            <a:pathLst>
              <a:path w="1569720" h="552489">
                <a:moveTo>
                  <a:pt x="0" y="552489"/>
                </a:moveTo>
                <a:cubicBezTo>
                  <a:pt x="95250" y="298489"/>
                  <a:pt x="190500" y="44489"/>
                  <a:pt x="335280" y="3849"/>
                </a:cubicBezTo>
                <a:cubicBezTo>
                  <a:pt x="480060" y="-36791"/>
                  <a:pt x="662940" y="256579"/>
                  <a:pt x="868680" y="308649"/>
                </a:cubicBezTo>
                <a:cubicBezTo>
                  <a:pt x="1074420" y="360719"/>
                  <a:pt x="1322070" y="338494"/>
                  <a:pt x="1569720" y="316269"/>
                </a:cubicBezTo>
              </a:path>
            </a:pathLst>
          </a:custGeom>
          <a:noFill/>
          <a:ln w="38100" cmpd="sng">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6411282" y="5138471"/>
            <a:ext cx="1493520" cy="938043"/>
          </a:xfrm>
          <a:custGeom>
            <a:avLst/>
            <a:gdLst>
              <a:gd name="connsiteX0" fmla="*/ 0 w 1493520"/>
              <a:gd name="connsiteY0" fmla="*/ 191283 h 938043"/>
              <a:gd name="connsiteX1" fmla="*/ 525780 w 1493520"/>
              <a:gd name="connsiteY1" fmla="*/ 23643 h 938043"/>
              <a:gd name="connsiteX2" fmla="*/ 1051560 w 1493520"/>
              <a:gd name="connsiteY2" fmla="*/ 648483 h 938043"/>
              <a:gd name="connsiteX3" fmla="*/ 1493520 w 1493520"/>
              <a:gd name="connsiteY3" fmla="*/ 938043 h 938043"/>
            </a:gdLst>
            <a:ahLst/>
            <a:cxnLst>
              <a:cxn ang="0">
                <a:pos x="connsiteX0" y="connsiteY0"/>
              </a:cxn>
              <a:cxn ang="0">
                <a:pos x="connsiteX1" y="connsiteY1"/>
              </a:cxn>
              <a:cxn ang="0">
                <a:pos x="connsiteX2" y="connsiteY2"/>
              </a:cxn>
              <a:cxn ang="0">
                <a:pos x="connsiteX3" y="connsiteY3"/>
              </a:cxn>
            </a:cxnLst>
            <a:rect l="l" t="t" r="r" b="b"/>
            <a:pathLst>
              <a:path w="1493520" h="938043">
                <a:moveTo>
                  <a:pt x="0" y="191283"/>
                </a:moveTo>
                <a:cubicBezTo>
                  <a:pt x="175260" y="69363"/>
                  <a:pt x="350520" y="-52557"/>
                  <a:pt x="525780" y="23643"/>
                </a:cubicBezTo>
                <a:cubicBezTo>
                  <a:pt x="701040" y="99843"/>
                  <a:pt x="890270" y="496083"/>
                  <a:pt x="1051560" y="648483"/>
                </a:cubicBezTo>
                <a:cubicBezTo>
                  <a:pt x="1212850" y="800883"/>
                  <a:pt x="1353185" y="869463"/>
                  <a:pt x="1493520" y="938043"/>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3925581" y="4647899"/>
            <a:ext cx="1409700" cy="954566"/>
          </a:xfrm>
          <a:custGeom>
            <a:avLst/>
            <a:gdLst>
              <a:gd name="connsiteX0" fmla="*/ 1409700 w 1409700"/>
              <a:gd name="connsiteY0" fmla="*/ 146846 h 954566"/>
              <a:gd name="connsiteX1" fmla="*/ 975360 w 1409700"/>
              <a:gd name="connsiteY1" fmla="*/ 40166 h 954566"/>
              <a:gd name="connsiteX2" fmla="*/ 449580 w 1409700"/>
              <a:gd name="connsiteY2" fmla="*/ 741206 h 954566"/>
              <a:gd name="connsiteX3" fmla="*/ 0 w 1409700"/>
              <a:gd name="connsiteY3" fmla="*/ 954566 h 954566"/>
            </a:gdLst>
            <a:ahLst/>
            <a:cxnLst>
              <a:cxn ang="0">
                <a:pos x="connsiteX0" y="connsiteY0"/>
              </a:cxn>
              <a:cxn ang="0">
                <a:pos x="connsiteX1" y="connsiteY1"/>
              </a:cxn>
              <a:cxn ang="0">
                <a:pos x="connsiteX2" y="connsiteY2"/>
              </a:cxn>
              <a:cxn ang="0">
                <a:pos x="connsiteX3" y="connsiteY3"/>
              </a:cxn>
            </a:cxnLst>
            <a:rect l="l" t="t" r="r" b="b"/>
            <a:pathLst>
              <a:path w="1409700" h="954566">
                <a:moveTo>
                  <a:pt x="1409700" y="146846"/>
                </a:moveTo>
                <a:cubicBezTo>
                  <a:pt x="1272540" y="43976"/>
                  <a:pt x="1135380" y="-58894"/>
                  <a:pt x="975360" y="40166"/>
                </a:cubicBezTo>
                <a:cubicBezTo>
                  <a:pt x="815340" y="139226"/>
                  <a:pt x="612140" y="588806"/>
                  <a:pt x="449580" y="741206"/>
                </a:cubicBezTo>
                <a:cubicBezTo>
                  <a:pt x="287020" y="893606"/>
                  <a:pt x="143510" y="924086"/>
                  <a:pt x="0" y="954566"/>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32523" y="1721300"/>
            <a:ext cx="7444677" cy="1446550"/>
          </a:xfrm>
          <a:prstGeom prst="rect">
            <a:avLst/>
          </a:prstGeom>
          <a:noFill/>
        </p:spPr>
        <p:txBody>
          <a:bodyPr wrap="square" rtlCol="0">
            <a:spAutoFit/>
          </a:bodyPr>
          <a:lstStyle/>
          <a:p>
            <a:r>
              <a:rPr lang="en-US" sz="2800" b="1" dirty="0" smtClean="0"/>
              <a:t>Android security design</a:t>
            </a:r>
          </a:p>
          <a:p>
            <a:pPr marL="285750" indent="-285750">
              <a:buFont typeface="Arial" panose="020B0604020202020204" pitchFamily="34" charset="0"/>
              <a:buChar char="•"/>
            </a:pPr>
            <a:r>
              <a:rPr lang="en-US" sz="2000" b="1" dirty="0" smtClean="0"/>
              <a:t>No</a:t>
            </a:r>
            <a:r>
              <a:rPr lang="en-US" sz="2000" dirty="0" smtClean="0"/>
              <a:t> Direct </a:t>
            </a:r>
            <a:r>
              <a:rPr lang="en-US" sz="2000" dirty="0"/>
              <a:t>access system </a:t>
            </a:r>
            <a:r>
              <a:rPr lang="en-US" sz="2000" dirty="0" smtClean="0"/>
              <a:t>resources</a:t>
            </a:r>
          </a:p>
          <a:p>
            <a:pPr marL="285750" indent="-285750">
              <a:buFont typeface="Arial" panose="020B0604020202020204" pitchFamily="34" charset="0"/>
              <a:buChar char="•"/>
            </a:pPr>
            <a:r>
              <a:rPr lang="en-US" sz="2000" b="1" dirty="0" smtClean="0"/>
              <a:t>No</a:t>
            </a:r>
            <a:r>
              <a:rPr lang="en-US" sz="2000" dirty="0" smtClean="0"/>
              <a:t> R</a:t>
            </a:r>
            <a:r>
              <a:rPr lang="en-US" sz="2000" dirty="0" smtClean="0"/>
              <a:t>eading/Writing </a:t>
            </a:r>
            <a:r>
              <a:rPr lang="en-US" sz="2000" dirty="0" smtClean="0"/>
              <a:t>outside it’s own directory</a:t>
            </a:r>
          </a:p>
          <a:p>
            <a:pPr marL="285750" indent="-285750">
              <a:buFont typeface="Arial" panose="020B0604020202020204" pitchFamily="34" charset="0"/>
              <a:buChar char="•"/>
            </a:pPr>
            <a:r>
              <a:rPr lang="en-US" sz="2000" b="1" dirty="0" smtClean="0"/>
              <a:t>No</a:t>
            </a:r>
            <a:r>
              <a:rPr lang="en-US" sz="2000" dirty="0" smtClean="0"/>
              <a:t> installing/uninstalling </a:t>
            </a:r>
            <a:r>
              <a:rPr lang="en-US" sz="2000" dirty="0" smtClean="0"/>
              <a:t>other apps</a:t>
            </a:r>
          </a:p>
        </p:txBody>
      </p:sp>
      <p:sp>
        <p:nvSpPr>
          <p:cNvPr id="22" name="TextBox 21"/>
          <p:cNvSpPr txBox="1"/>
          <p:nvPr/>
        </p:nvSpPr>
        <p:spPr>
          <a:xfrm>
            <a:off x="628650" y="3336232"/>
            <a:ext cx="4724400" cy="1446550"/>
          </a:xfrm>
          <a:prstGeom prst="rect">
            <a:avLst/>
          </a:prstGeom>
          <a:noFill/>
        </p:spPr>
        <p:txBody>
          <a:bodyPr wrap="square" rtlCol="0">
            <a:spAutoFit/>
          </a:bodyPr>
          <a:lstStyle/>
          <a:p>
            <a:r>
              <a:rPr lang="en-US" sz="2800" b="1" dirty="0" smtClean="0"/>
              <a:t>User’s/developer’s demands</a:t>
            </a:r>
          </a:p>
          <a:p>
            <a:pPr marL="285750" indent="-285750">
              <a:buFont typeface="Arial" panose="020B0604020202020204" pitchFamily="34" charset="0"/>
              <a:buChar char="•"/>
            </a:pPr>
            <a:r>
              <a:rPr lang="en-US" sz="2000" dirty="0" smtClean="0"/>
              <a:t>Capture screen</a:t>
            </a:r>
          </a:p>
          <a:p>
            <a:pPr marL="285750" indent="-285750">
              <a:buFont typeface="Arial" panose="020B0604020202020204" pitchFamily="34" charset="0"/>
              <a:buChar char="•"/>
            </a:pPr>
            <a:r>
              <a:rPr lang="en-US" sz="2000" dirty="0" smtClean="0"/>
              <a:t>Backup</a:t>
            </a:r>
          </a:p>
          <a:p>
            <a:pPr marL="285750" indent="-285750">
              <a:buFont typeface="Arial" panose="020B0604020202020204" pitchFamily="34" charset="0"/>
              <a:buChar char="•"/>
            </a:pPr>
            <a:r>
              <a:rPr lang="en-US" sz="2000" dirty="0" smtClean="0"/>
              <a:t>USB Tethering</a:t>
            </a:r>
            <a:endParaRPr lang="en-US" sz="2000" dirty="0"/>
          </a:p>
        </p:txBody>
      </p:sp>
      <p:pic>
        <p:nvPicPr>
          <p:cNvPr id="47" name="Picture 46"/>
          <p:cNvPicPr>
            <a:picLocks noChangeAspect="1"/>
          </p:cNvPicPr>
          <p:nvPr/>
        </p:nvPicPr>
        <p:blipFill>
          <a:blip r:embed="rId6"/>
          <a:stretch>
            <a:fillRect/>
          </a:stretch>
        </p:blipFill>
        <p:spPr>
          <a:xfrm>
            <a:off x="3578871" y="4874643"/>
            <a:ext cx="693420" cy="531322"/>
          </a:xfrm>
          <a:prstGeom prst="rect">
            <a:avLst/>
          </a:prstGeom>
        </p:spPr>
      </p:pic>
      <p:pic>
        <p:nvPicPr>
          <p:cNvPr id="2056" name="Picture 8" descr="GO Backup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67476" y="3518437"/>
            <a:ext cx="518160" cy="5181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8"/>
          <a:stretch>
            <a:fillRect/>
          </a:stretch>
        </p:blipFill>
        <p:spPr>
          <a:xfrm>
            <a:off x="8082037" y="5478102"/>
            <a:ext cx="837016" cy="781551"/>
          </a:xfrm>
          <a:prstGeom prst="rect">
            <a:avLst/>
          </a:prstGeom>
        </p:spPr>
      </p:pic>
    </p:spTree>
    <p:extLst>
      <p:ext uri="{BB962C8B-B14F-4D97-AF65-F5344CB8AC3E}">
        <p14:creationId xmlns:p14="http://schemas.microsoft.com/office/powerpoint/2010/main" val="65519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right)">
                                      <p:cBhvr>
                                        <p:cTn id="11" dur="500"/>
                                        <p:tgtEl>
                                          <p:spTgt spid="12"/>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0"/>
                                          </p:stCondLst>
                                        </p:cTn>
                                        <p:tgtEl>
                                          <p:spTgt spid="20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par>
                                <p:cTn id="32" presetID="1" presetClass="entr" presetSubtype="0" fill="hold" nodeType="withEffect">
                                  <p:stCondLst>
                                    <p:cond delay="0"/>
                                  </p:stCondLst>
                                  <p:childTnLst>
                                    <p:set>
                                      <p:cBhvr>
                                        <p:cTn id="33" dur="1" fill="hold">
                                          <p:stCondLst>
                                            <p:cond delay="0"/>
                                          </p:stCondLst>
                                        </p:cTn>
                                        <p:tgtEl>
                                          <p:spTgt spid="22">
                                            <p:txEl>
                                              <p:pRg st="3" end="3"/>
                                            </p:txEl>
                                          </p:spTgt>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2514600"/>
            <a:ext cx="3352800" cy="1325563"/>
          </a:xfrm>
        </p:spPr>
        <p:txBody>
          <a:bodyPr/>
          <a:lstStyle/>
          <a:p>
            <a:r>
              <a:rPr lang="en-US" sz="4000" dirty="0" smtClean="0"/>
              <a:t>Evaluations</a:t>
            </a:r>
            <a:endParaRPr lang="en-US" dirty="0"/>
          </a:p>
        </p:txBody>
      </p:sp>
      <p:sp>
        <p:nvSpPr>
          <p:cNvPr id="4" name="Date Placeholder 3"/>
          <p:cNvSpPr>
            <a:spLocks noGrp="1"/>
          </p:cNvSpPr>
          <p:nvPr>
            <p:ph type="dt" sz="half" idx="10"/>
          </p:nvPr>
        </p:nvSpPr>
        <p:spPr/>
        <p:txBody>
          <a:bodyPr/>
          <a:lstStyle/>
          <a:p>
            <a:fld id="{D198D2DF-EA3A-4D76-9BE7-F4C3B418E166}"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Screenmilker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6823191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Effectiveness: Single Key Stroke Capture Ratio</a:t>
            </a:r>
            <a:endParaRPr lang="zh-TW" altLang="en-US"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66800" y="2302511"/>
            <a:ext cx="5791200" cy="4053840"/>
          </a:xfrm>
        </p:spPr>
      </p:pic>
      <p:sp>
        <p:nvSpPr>
          <p:cNvPr id="4" name="Date Placeholder 3"/>
          <p:cNvSpPr>
            <a:spLocks noGrp="1"/>
          </p:cNvSpPr>
          <p:nvPr>
            <p:ph type="dt" sz="half" idx="10"/>
          </p:nvPr>
        </p:nvSpPr>
        <p:spPr/>
        <p:txBody>
          <a:bodyPr/>
          <a:lstStyle/>
          <a:p>
            <a:fld id="{22B656C3-C9E4-417F-AC18-CE02EA08038A}"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Screenmilker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3" name="Rectangle 2"/>
          <p:cNvSpPr/>
          <p:nvPr/>
        </p:nvSpPr>
        <p:spPr>
          <a:xfrm>
            <a:off x="628650" y="1503920"/>
            <a:ext cx="6686550" cy="738664"/>
          </a:xfrm>
          <a:prstGeom prst="rect">
            <a:avLst/>
          </a:prstGeom>
        </p:spPr>
        <p:txBody>
          <a:bodyPr wrap="square">
            <a:spAutoFit/>
          </a:bodyPr>
          <a:lstStyle/>
          <a:p>
            <a:r>
              <a:rPr lang="en-US" altLang="zh-TW" sz="2100" dirty="0" smtClean="0"/>
              <a:t>Capture </a:t>
            </a:r>
            <a:r>
              <a:rPr lang="en-US" altLang="zh-TW" sz="2100" dirty="0"/>
              <a:t>Ratio Increases From </a:t>
            </a:r>
            <a:r>
              <a:rPr lang="en-US" altLang="zh-TW" sz="2100" dirty="0" smtClean="0"/>
              <a:t>27% </a:t>
            </a:r>
            <a:r>
              <a:rPr lang="en-US" altLang="zh-TW" sz="2100" dirty="0"/>
              <a:t>to </a:t>
            </a:r>
            <a:r>
              <a:rPr lang="en-US" altLang="zh-TW" sz="2100" dirty="0" smtClean="0"/>
              <a:t>76% </a:t>
            </a:r>
            <a:r>
              <a:rPr lang="en-US" altLang="zh-TW" sz="2100" dirty="0"/>
              <a:t>as the Screenshot Rate Increases</a:t>
            </a:r>
            <a:endParaRPr lang="zh-TW" altLang="en-US" sz="2100" dirty="0"/>
          </a:p>
        </p:txBody>
      </p:sp>
    </p:spTree>
    <p:extLst>
      <p:ext uri="{BB962C8B-B14F-4D97-AF65-F5344CB8AC3E}">
        <p14:creationId xmlns:p14="http://schemas.microsoft.com/office/powerpoint/2010/main" val="39084728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Extraction</a:t>
            </a:r>
            <a:endParaRPr lang="en-US" dirty="0"/>
          </a:p>
        </p:txBody>
      </p:sp>
      <p:sp>
        <p:nvSpPr>
          <p:cNvPr id="3" name="Content Placeholder 2"/>
          <p:cNvSpPr>
            <a:spLocks noGrp="1"/>
          </p:cNvSpPr>
          <p:nvPr>
            <p:ph idx="1"/>
          </p:nvPr>
        </p:nvSpPr>
        <p:spPr>
          <a:xfrm>
            <a:off x="657225" y="1524000"/>
            <a:ext cx="7886700" cy="2441575"/>
          </a:xfrm>
        </p:spPr>
        <p:txBody>
          <a:bodyPr>
            <a:normAutofit/>
          </a:bodyPr>
          <a:lstStyle/>
          <a:p>
            <a:r>
              <a:rPr lang="en-US" dirty="0" smtClean="0"/>
              <a:t>Experiment setup</a:t>
            </a:r>
          </a:p>
          <a:p>
            <a:pPr lvl="1"/>
            <a:r>
              <a:rPr lang="en-US" dirty="0" smtClean="0"/>
              <a:t>10-character passwords</a:t>
            </a:r>
          </a:p>
          <a:p>
            <a:pPr lvl="1"/>
            <a:r>
              <a:rPr lang="en-US" dirty="0" smtClean="0"/>
              <a:t>5 banking apps [American Express, Chase, Citi, PayPal and Wells Fargo]</a:t>
            </a:r>
          </a:p>
          <a:p>
            <a:pPr lvl="1"/>
            <a:r>
              <a:rPr lang="en-US" dirty="0" smtClean="0"/>
              <a:t>40 password entering for each app</a:t>
            </a:r>
          </a:p>
          <a:p>
            <a:r>
              <a:rPr lang="en-US" dirty="0" smtClean="0"/>
              <a:t>How many rounds to recover a password?</a:t>
            </a:r>
          </a:p>
          <a:p>
            <a:pPr lvl="1"/>
            <a:r>
              <a:rPr lang="en-US" dirty="0" err="1" smtClean="0"/>
              <a:t>Screenmilker</a:t>
            </a:r>
            <a:r>
              <a:rPr lang="en-US" dirty="0" smtClean="0"/>
              <a:t> may miss the moment for some keystrokes</a:t>
            </a:r>
            <a:endParaRPr lang="en-US" dirty="0"/>
          </a:p>
        </p:txBody>
      </p:sp>
      <p:sp>
        <p:nvSpPr>
          <p:cNvPr id="4" name="Date Placeholder 3"/>
          <p:cNvSpPr>
            <a:spLocks noGrp="1"/>
          </p:cNvSpPr>
          <p:nvPr>
            <p:ph type="dt" sz="half" idx="10"/>
          </p:nvPr>
        </p:nvSpPr>
        <p:spPr/>
        <p:txBody>
          <a:bodyPr/>
          <a:lstStyle/>
          <a:p>
            <a:fld id="{2897EA6E-8A94-4151-B935-BD6BEEB7B881}"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Screenmilker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pic>
        <p:nvPicPr>
          <p:cNvPr id="7" name="Picture 6"/>
          <p:cNvPicPr>
            <a:picLocks noChangeAspect="1"/>
          </p:cNvPicPr>
          <p:nvPr/>
        </p:nvPicPr>
        <p:blipFill>
          <a:blip r:embed="rId3"/>
          <a:stretch>
            <a:fillRect/>
          </a:stretch>
        </p:blipFill>
        <p:spPr>
          <a:xfrm>
            <a:off x="3055746" y="3809999"/>
            <a:ext cx="4893489" cy="3033765"/>
          </a:xfrm>
          <a:prstGeom prst="rect">
            <a:avLst/>
          </a:prstGeom>
        </p:spPr>
      </p:pic>
    </p:spTree>
    <p:extLst>
      <p:ext uri="{BB962C8B-B14F-4D97-AF65-F5344CB8AC3E}">
        <p14:creationId xmlns:p14="http://schemas.microsoft.com/office/powerpoint/2010/main" val="24167140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smtClean="0"/>
              <a:t>Rounds to Extract Entire Password</a:t>
            </a:r>
            <a:endParaRPr lang="zh-TW" alt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10596286"/>
              </p:ext>
            </p:extLst>
          </p:nvPr>
        </p:nvGraphicFramePr>
        <p:xfrm>
          <a:off x="457200" y="1602000"/>
          <a:ext cx="7543800" cy="3535680"/>
        </p:xfrm>
        <a:graphic>
          <a:graphicData uri="http://schemas.openxmlformats.org/drawingml/2006/table">
            <a:tbl>
              <a:tblPr firstRow="1" bandRow="1">
                <a:tableStyleId>{5C22544A-7EE6-4342-B048-85BDC9FD1C3A}</a:tableStyleId>
              </a:tblPr>
              <a:tblGrid>
                <a:gridCol w="4038600"/>
                <a:gridCol w="3505200"/>
              </a:tblGrid>
              <a:tr h="773343">
                <a:tc>
                  <a:txBody>
                    <a:bodyPr/>
                    <a:lstStyle/>
                    <a:p>
                      <a:r>
                        <a:rPr lang="en-US" altLang="zh-TW" sz="2800" dirty="0" smtClean="0">
                          <a:latin typeface="Bookman Old Style" panose="02050604050505020204" pitchFamily="18" charset="0"/>
                        </a:rPr>
                        <a:t>App</a:t>
                      </a:r>
                      <a:endParaRPr lang="zh-TW" altLang="en-US" sz="2800" dirty="0">
                        <a:latin typeface="Bookman Old Style" panose="02050604050505020204" pitchFamily="18" charset="0"/>
                      </a:endParaRPr>
                    </a:p>
                  </a:txBody>
                  <a:tcPr/>
                </a:tc>
                <a:tc>
                  <a:txBody>
                    <a:bodyPr/>
                    <a:lstStyle/>
                    <a:p>
                      <a:r>
                        <a:rPr lang="en-US" altLang="zh-TW" sz="2800" dirty="0" smtClean="0">
                          <a:latin typeface="Bookman Old Style" panose="02050604050505020204" pitchFamily="18" charset="0"/>
                        </a:rPr>
                        <a:t>Average</a:t>
                      </a:r>
                      <a:r>
                        <a:rPr lang="en-US" altLang="zh-TW" sz="2800" baseline="0" dirty="0" smtClean="0">
                          <a:latin typeface="Bookman Old Style" panose="02050604050505020204" pitchFamily="18" charset="0"/>
                        </a:rPr>
                        <a:t> Number of Rounds</a:t>
                      </a:r>
                      <a:endParaRPr lang="zh-TW" altLang="en-US" sz="2800" dirty="0">
                        <a:latin typeface="Bookman Old Style" panose="02050604050505020204" pitchFamily="18" charset="0"/>
                      </a:endParaRPr>
                    </a:p>
                  </a:txBody>
                  <a:tcPr/>
                </a:tc>
              </a:tr>
              <a:tr h="424091">
                <a:tc>
                  <a:txBody>
                    <a:bodyPr/>
                    <a:lstStyle/>
                    <a:p>
                      <a:r>
                        <a:rPr lang="en-US" altLang="zh-TW" sz="2800" dirty="0" smtClean="0">
                          <a:latin typeface="Bookman Old Style" panose="02050604050505020204" pitchFamily="18" charset="0"/>
                        </a:rPr>
                        <a:t>American Express US</a:t>
                      </a:r>
                      <a:endParaRPr lang="zh-TW" altLang="en-US" sz="2800" dirty="0">
                        <a:latin typeface="Bookman Old Style" panose="02050604050505020204" pitchFamily="18" charset="0"/>
                      </a:endParaRPr>
                    </a:p>
                  </a:txBody>
                  <a:tcPr/>
                </a:tc>
                <a:tc>
                  <a:txBody>
                    <a:bodyPr/>
                    <a:lstStyle/>
                    <a:p>
                      <a:r>
                        <a:rPr lang="en-US" altLang="zh-TW" sz="2800" dirty="0" smtClean="0">
                          <a:latin typeface="Bookman Old Style" panose="02050604050505020204" pitchFamily="18" charset="0"/>
                        </a:rPr>
                        <a:t>2.625</a:t>
                      </a:r>
                      <a:endParaRPr lang="zh-TW" altLang="en-US" sz="2800" dirty="0">
                        <a:latin typeface="Bookman Old Style" panose="02050604050505020204" pitchFamily="18" charset="0"/>
                      </a:endParaRPr>
                    </a:p>
                  </a:txBody>
                  <a:tcPr/>
                </a:tc>
              </a:tr>
              <a:tr h="424091">
                <a:tc>
                  <a:txBody>
                    <a:bodyPr/>
                    <a:lstStyle/>
                    <a:p>
                      <a:r>
                        <a:rPr lang="en-US" altLang="zh-TW" sz="2800" dirty="0" smtClean="0">
                          <a:latin typeface="Bookman Old Style" panose="02050604050505020204" pitchFamily="18" charset="0"/>
                        </a:rPr>
                        <a:t>Citi Mobile</a:t>
                      </a:r>
                      <a:endParaRPr lang="zh-TW" altLang="en-US" sz="2800" dirty="0">
                        <a:latin typeface="Bookman Old Style" panose="02050604050505020204" pitchFamily="18" charset="0"/>
                      </a:endParaRPr>
                    </a:p>
                  </a:txBody>
                  <a:tcPr/>
                </a:tc>
                <a:tc>
                  <a:txBody>
                    <a:bodyPr/>
                    <a:lstStyle/>
                    <a:p>
                      <a:r>
                        <a:rPr lang="en-US" altLang="zh-TW" sz="2800" dirty="0" smtClean="0">
                          <a:latin typeface="Bookman Old Style" panose="02050604050505020204" pitchFamily="18" charset="0"/>
                        </a:rPr>
                        <a:t>2.525</a:t>
                      </a:r>
                      <a:endParaRPr lang="zh-TW" altLang="en-US" sz="2800" dirty="0">
                        <a:latin typeface="Bookman Old Style" panose="02050604050505020204" pitchFamily="18" charset="0"/>
                      </a:endParaRPr>
                    </a:p>
                  </a:txBody>
                  <a:tcPr/>
                </a:tc>
              </a:tr>
              <a:tr h="424091">
                <a:tc>
                  <a:txBody>
                    <a:bodyPr/>
                    <a:lstStyle/>
                    <a:p>
                      <a:r>
                        <a:rPr lang="en-US" altLang="zh-TW" sz="2800" dirty="0" smtClean="0">
                          <a:latin typeface="Bookman Old Style" panose="02050604050505020204" pitchFamily="18" charset="0"/>
                        </a:rPr>
                        <a:t>Chase Mobile</a:t>
                      </a:r>
                      <a:endParaRPr lang="zh-TW" altLang="en-US" sz="2800" dirty="0">
                        <a:latin typeface="Bookman Old Style" panose="02050604050505020204" pitchFamily="18" charset="0"/>
                      </a:endParaRPr>
                    </a:p>
                  </a:txBody>
                  <a:tcPr/>
                </a:tc>
                <a:tc>
                  <a:txBody>
                    <a:bodyPr/>
                    <a:lstStyle/>
                    <a:p>
                      <a:r>
                        <a:rPr lang="en-US" altLang="zh-TW" sz="2800" dirty="0" smtClean="0">
                          <a:latin typeface="Bookman Old Style" panose="02050604050505020204" pitchFamily="18" charset="0"/>
                        </a:rPr>
                        <a:t>2.325</a:t>
                      </a:r>
                      <a:endParaRPr lang="zh-TW" altLang="en-US" sz="2800" dirty="0">
                        <a:latin typeface="Bookman Old Style" panose="02050604050505020204" pitchFamily="18" charset="0"/>
                      </a:endParaRPr>
                    </a:p>
                  </a:txBody>
                  <a:tcPr/>
                </a:tc>
              </a:tr>
              <a:tr h="424091">
                <a:tc>
                  <a:txBody>
                    <a:bodyPr/>
                    <a:lstStyle/>
                    <a:p>
                      <a:r>
                        <a:rPr lang="en-US" altLang="zh-TW" sz="2800" dirty="0" smtClean="0">
                          <a:latin typeface="Bookman Old Style" panose="02050604050505020204" pitchFamily="18" charset="0"/>
                        </a:rPr>
                        <a:t>PayPal</a:t>
                      </a:r>
                      <a:endParaRPr lang="zh-TW" altLang="en-US" sz="2800" dirty="0">
                        <a:latin typeface="Bookman Old Style" panose="02050604050505020204" pitchFamily="18" charset="0"/>
                      </a:endParaRPr>
                    </a:p>
                  </a:txBody>
                  <a:tcPr/>
                </a:tc>
                <a:tc>
                  <a:txBody>
                    <a:bodyPr/>
                    <a:lstStyle/>
                    <a:p>
                      <a:r>
                        <a:rPr lang="en-US" altLang="zh-TW" sz="2800" dirty="0" smtClean="0">
                          <a:latin typeface="Bookman Old Style" panose="02050604050505020204" pitchFamily="18" charset="0"/>
                        </a:rPr>
                        <a:t>2.75</a:t>
                      </a:r>
                      <a:endParaRPr lang="zh-TW" altLang="en-US" sz="2800" dirty="0">
                        <a:latin typeface="Bookman Old Style" panose="02050604050505020204" pitchFamily="18" charset="0"/>
                      </a:endParaRPr>
                    </a:p>
                  </a:txBody>
                  <a:tcPr/>
                </a:tc>
              </a:tr>
              <a:tr h="424091">
                <a:tc>
                  <a:txBody>
                    <a:bodyPr/>
                    <a:lstStyle/>
                    <a:p>
                      <a:r>
                        <a:rPr lang="en-US" altLang="zh-TW" sz="2800" dirty="0" smtClean="0">
                          <a:latin typeface="Bookman Old Style" panose="02050604050505020204" pitchFamily="18" charset="0"/>
                        </a:rPr>
                        <a:t>Wells Fargo Mobile</a:t>
                      </a:r>
                      <a:endParaRPr lang="zh-TW" altLang="en-US" sz="2800" dirty="0">
                        <a:latin typeface="Bookman Old Style" panose="02050604050505020204" pitchFamily="18" charset="0"/>
                      </a:endParaRPr>
                    </a:p>
                  </a:txBody>
                  <a:tcPr/>
                </a:tc>
                <a:tc>
                  <a:txBody>
                    <a:bodyPr/>
                    <a:lstStyle/>
                    <a:p>
                      <a:r>
                        <a:rPr lang="en-US" altLang="zh-TW" sz="2800" dirty="0" smtClean="0">
                          <a:latin typeface="Bookman Old Style" panose="02050604050505020204" pitchFamily="18" charset="0"/>
                        </a:rPr>
                        <a:t>2.45</a:t>
                      </a:r>
                      <a:endParaRPr lang="zh-TW" altLang="en-US" sz="2800" dirty="0">
                        <a:latin typeface="Bookman Old Style" panose="02050604050505020204" pitchFamily="18" charset="0"/>
                      </a:endParaRPr>
                    </a:p>
                  </a:txBody>
                  <a:tcPr/>
                </a:tc>
              </a:tr>
            </a:tbl>
          </a:graphicData>
        </a:graphic>
      </p:graphicFrame>
      <p:sp>
        <p:nvSpPr>
          <p:cNvPr id="4" name="Date Placeholder 3"/>
          <p:cNvSpPr>
            <a:spLocks noGrp="1"/>
          </p:cNvSpPr>
          <p:nvPr>
            <p:ph type="dt" sz="half" idx="10"/>
          </p:nvPr>
        </p:nvSpPr>
        <p:spPr/>
        <p:txBody>
          <a:bodyPr/>
          <a:lstStyle/>
          <a:p>
            <a:fld id="{1B2CC445-9E61-43FB-9DEA-533697556FA1}"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Screenmilker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0830990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CPU run time</a:t>
            </a:r>
            <a:endParaRPr lang="zh-TW" alt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18251669"/>
              </p:ext>
            </p:extLst>
          </p:nvPr>
        </p:nvGraphicFramePr>
        <p:xfrm>
          <a:off x="628650" y="1825625"/>
          <a:ext cx="7886700" cy="3688080"/>
        </p:xfrm>
        <a:graphic>
          <a:graphicData uri="http://schemas.openxmlformats.org/drawingml/2006/table">
            <a:tbl>
              <a:tblPr firstRow="1" bandRow="1">
                <a:tableStyleId>{5C22544A-7EE6-4342-B048-85BDC9FD1C3A}</a:tableStyleId>
              </a:tblPr>
              <a:tblGrid>
                <a:gridCol w="1504950"/>
                <a:gridCol w="4264025"/>
                <a:gridCol w="2117725"/>
              </a:tblGrid>
              <a:tr h="370840">
                <a:tc>
                  <a:txBody>
                    <a:bodyPr/>
                    <a:lstStyle/>
                    <a:p>
                      <a:endParaRPr lang="zh-TW" altLang="en-US" sz="2000" dirty="0">
                        <a:latin typeface="Bookman Old Style" panose="02050604050505020204" pitchFamily="18" charset="0"/>
                      </a:endParaRPr>
                    </a:p>
                  </a:txBody>
                  <a:tcPr marL="87630" marR="87630"/>
                </a:tc>
                <a:tc>
                  <a:txBody>
                    <a:bodyPr/>
                    <a:lstStyle/>
                    <a:p>
                      <a:r>
                        <a:rPr lang="en-US" altLang="zh-TW" sz="2000" dirty="0" smtClean="0">
                          <a:latin typeface="Bookman Old Style" panose="02050604050505020204" pitchFamily="18" charset="0"/>
                        </a:rPr>
                        <a:t>Extraction Function</a:t>
                      </a:r>
                      <a:endParaRPr lang="zh-TW" altLang="en-US" sz="2000" dirty="0">
                        <a:latin typeface="Bookman Old Style" panose="02050604050505020204" pitchFamily="18" charset="0"/>
                      </a:endParaRPr>
                    </a:p>
                  </a:txBody>
                  <a:tcPr marL="87630" marR="87630"/>
                </a:tc>
                <a:tc>
                  <a:txBody>
                    <a:bodyPr/>
                    <a:lstStyle/>
                    <a:p>
                      <a:r>
                        <a:rPr lang="en-US" altLang="zh-TW" sz="2000" dirty="0" smtClean="0">
                          <a:latin typeface="Bookman Old Style" panose="02050604050505020204" pitchFamily="18" charset="0"/>
                        </a:rPr>
                        <a:t>Time [</a:t>
                      </a:r>
                      <a:r>
                        <a:rPr lang="en-US" altLang="zh-TW" sz="2000" dirty="0" err="1" smtClean="0">
                          <a:latin typeface="Bookman Old Style" panose="02050604050505020204" pitchFamily="18" charset="0"/>
                        </a:rPr>
                        <a:t>ms</a:t>
                      </a:r>
                      <a:r>
                        <a:rPr lang="en-US" altLang="zh-TW" sz="2000" dirty="0" smtClean="0">
                          <a:latin typeface="Bookman Old Style" panose="02050604050505020204" pitchFamily="18" charset="0"/>
                        </a:rPr>
                        <a:t>]</a:t>
                      </a:r>
                      <a:endParaRPr lang="zh-TW" altLang="en-US" sz="2000" dirty="0">
                        <a:latin typeface="Bookman Old Style" panose="02050604050505020204" pitchFamily="18" charset="0"/>
                      </a:endParaRPr>
                    </a:p>
                  </a:txBody>
                  <a:tcPr marL="87630" marR="87630"/>
                </a:tc>
              </a:tr>
              <a:tr h="370840">
                <a:tc rowSpan="2">
                  <a:txBody>
                    <a:bodyPr/>
                    <a:lstStyle/>
                    <a:p>
                      <a:r>
                        <a:rPr lang="en-US" altLang="zh-TW" sz="2000" dirty="0" smtClean="0">
                          <a:latin typeface="Bookman Old Style" panose="02050604050505020204" pitchFamily="18" charset="0"/>
                        </a:rPr>
                        <a:t>General</a:t>
                      </a:r>
                      <a:endParaRPr lang="zh-TW" altLang="en-US" sz="2000" dirty="0">
                        <a:latin typeface="Bookman Old Style" panose="02050604050505020204" pitchFamily="18" charset="0"/>
                      </a:endParaRPr>
                    </a:p>
                  </a:txBody>
                  <a:tcPr marL="87630" marR="87630"/>
                </a:tc>
                <a:tc>
                  <a:txBody>
                    <a:bodyPr/>
                    <a:lstStyle/>
                    <a:p>
                      <a:r>
                        <a:rPr lang="en-US" altLang="zh-TW" sz="2000" b="1" dirty="0" smtClean="0">
                          <a:latin typeface="Bookman Old Style" panose="02050604050505020204" pitchFamily="18" charset="0"/>
                        </a:rPr>
                        <a:t>Initialize Hash Table [one time]</a:t>
                      </a:r>
                      <a:endParaRPr lang="zh-TW" altLang="en-US" sz="2000" b="1" dirty="0">
                        <a:latin typeface="Bookman Old Style" panose="02050604050505020204" pitchFamily="18" charset="0"/>
                      </a:endParaRPr>
                    </a:p>
                  </a:txBody>
                  <a:tcPr marL="87630" marR="87630"/>
                </a:tc>
                <a:tc>
                  <a:txBody>
                    <a:bodyPr/>
                    <a:lstStyle/>
                    <a:p>
                      <a:r>
                        <a:rPr lang="en-US" altLang="zh-TW" sz="2000" dirty="0" smtClean="0">
                          <a:latin typeface="Bookman Old Style" panose="02050604050505020204" pitchFamily="18" charset="0"/>
                        </a:rPr>
                        <a:t>1.389</a:t>
                      </a:r>
                      <a:endParaRPr lang="zh-TW" altLang="en-US" sz="2000" dirty="0">
                        <a:latin typeface="Bookman Old Style" panose="02050604050505020204" pitchFamily="18" charset="0"/>
                      </a:endParaRPr>
                    </a:p>
                  </a:txBody>
                  <a:tcPr marL="87630" marR="87630"/>
                </a:tc>
              </a:tr>
              <a:tr h="370840">
                <a:tc vMerge="1">
                  <a:txBody>
                    <a:bodyPr/>
                    <a:lstStyle/>
                    <a:p>
                      <a:endParaRPr lang="zh-TW" altLang="en-US" dirty="0"/>
                    </a:p>
                  </a:txBody>
                  <a:tcPr/>
                </a:tc>
                <a:tc>
                  <a:txBody>
                    <a:bodyPr/>
                    <a:lstStyle/>
                    <a:p>
                      <a:r>
                        <a:rPr lang="en-US" altLang="zh-TW" sz="2000" dirty="0" smtClean="0">
                          <a:latin typeface="Bookman Old Style" panose="02050604050505020204" pitchFamily="18" charset="0"/>
                        </a:rPr>
                        <a:t>Take a Screenshot</a:t>
                      </a:r>
                    </a:p>
                    <a:p>
                      <a:r>
                        <a:rPr lang="en-US" altLang="zh-TW" sz="2000" dirty="0" smtClean="0">
                          <a:latin typeface="Bookman Old Style" panose="02050604050505020204" pitchFamily="18" charset="0"/>
                        </a:rPr>
                        <a:t>[not</a:t>
                      </a:r>
                      <a:r>
                        <a:rPr lang="en-US" altLang="zh-TW" sz="2000" baseline="0" dirty="0" smtClean="0">
                          <a:latin typeface="Bookman Old Style" panose="02050604050505020204" pitchFamily="18" charset="0"/>
                        </a:rPr>
                        <a:t> controllable by </a:t>
                      </a:r>
                      <a:r>
                        <a:rPr lang="en-US" altLang="zh-TW" sz="2000" baseline="0" dirty="0" err="1" smtClean="0">
                          <a:latin typeface="Bookman Old Style" panose="02050604050505020204" pitchFamily="18" charset="0"/>
                        </a:rPr>
                        <a:t>Screenmilker</a:t>
                      </a:r>
                      <a:r>
                        <a:rPr lang="en-US" altLang="zh-TW" sz="2000" baseline="0" dirty="0" smtClean="0">
                          <a:latin typeface="Bookman Old Style" panose="02050604050505020204" pitchFamily="18" charset="0"/>
                        </a:rPr>
                        <a:t>]</a:t>
                      </a:r>
                      <a:endParaRPr lang="zh-TW" altLang="en-US" sz="2000" dirty="0">
                        <a:latin typeface="Bookman Old Style" panose="02050604050505020204" pitchFamily="18" charset="0"/>
                      </a:endParaRPr>
                    </a:p>
                  </a:txBody>
                  <a:tcPr marL="87630" marR="87630"/>
                </a:tc>
                <a:tc>
                  <a:txBody>
                    <a:bodyPr/>
                    <a:lstStyle/>
                    <a:p>
                      <a:r>
                        <a:rPr lang="en-US" altLang="zh-TW" sz="2000" kern="1200" dirty="0" smtClean="0">
                          <a:solidFill>
                            <a:schemeClr val="dk1"/>
                          </a:solidFill>
                          <a:latin typeface="Bookman Old Style" panose="02050604050505020204" pitchFamily="18" charset="0"/>
                          <a:ea typeface="+mn-ea"/>
                          <a:cs typeface="+mn-cs"/>
                        </a:rPr>
                        <a:t>161.314</a:t>
                      </a:r>
                      <a:endParaRPr lang="zh-TW" altLang="en-US" sz="2000" kern="1200" dirty="0">
                        <a:solidFill>
                          <a:schemeClr val="dk1"/>
                        </a:solidFill>
                        <a:latin typeface="Bookman Old Style" panose="02050604050505020204" pitchFamily="18" charset="0"/>
                        <a:ea typeface="+mn-ea"/>
                        <a:cs typeface="+mn-cs"/>
                      </a:endParaRPr>
                    </a:p>
                  </a:txBody>
                  <a:tcPr marL="87630" marR="87630"/>
                </a:tc>
              </a:tr>
              <a:tr h="370840">
                <a:tc rowSpan="2">
                  <a:txBody>
                    <a:bodyPr/>
                    <a:lstStyle/>
                    <a:p>
                      <a:r>
                        <a:rPr lang="en-US" altLang="zh-TW" sz="2000" kern="1200" dirty="0" smtClean="0">
                          <a:solidFill>
                            <a:schemeClr val="dk1"/>
                          </a:solidFill>
                          <a:latin typeface="Bookman Old Style" panose="02050604050505020204" pitchFamily="18" charset="0"/>
                          <a:ea typeface="+mn-ea"/>
                          <a:cs typeface="+mn-cs"/>
                        </a:rPr>
                        <a:t>Keystroke Extraction</a:t>
                      </a:r>
                      <a:endParaRPr lang="zh-TW" altLang="en-US" sz="2000" kern="1200" dirty="0">
                        <a:solidFill>
                          <a:schemeClr val="dk1"/>
                        </a:solidFill>
                        <a:latin typeface="Bookman Old Style" panose="02050604050505020204" pitchFamily="18" charset="0"/>
                        <a:ea typeface="+mn-ea"/>
                        <a:cs typeface="+mn-cs"/>
                      </a:endParaRPr>
                    </a:p>
                  </a:txBody>
                  <a:tcPr marL="87630" marR="87630">
                    <a:solidFill>
                      <a:srgbClr val="E9EDF4"/>
                    </a:solidFill>
                  </a:tcPr>
                </a:tc>
                <a:tc>
                  <a:txBody>
                    <a:bodyPr/>
                    <a:lstStyle/>
                    <a:p>
                      <a:r>
                        <a:rPr lang="en-US" altLang="zh-TW" sz="2000" b="1" dirty="0" smtClean="0">
                          <a:latin typeface="Bookman Old Style" panose="02050604050505020204" pitchFamily="18" charset="0"/>
                        </a:rPr>
                        <a:t>Fingerprint the Image Features</a:t>
                      </a:r>
                      <a:endParaRPr lang="zh-TW" altLang="en-US" sz="2000" b="1" dirty="0">
                        <a:latin typeface="Bookman Old Style" panose="02050604050505020204" pitchFamily="18" charset="0"/>
                      </a:endParaRPr>
                    </a:p>
                  </a:txBody>
                  <a:tcPr marL="87630" marR="87630"/>
                </a:tc>
                <a:tc>
                  <a:txBody>
                    <a:bodyPr/>
                    <a:lstStyle/>
                    <a:p>
                      <a:r>
                        <a:rPr lang="en-US" altLang="zh-TW" sz="2000" dirty="0" smtClean="0">
                          <a:latin typeface="Bookman Old Style" panose="02050604050505020204" pitchFamily="18" charset="0"/>
                        </a:rPr>
                        <a:t>0.388</a:t>
                      </a:r>
                      <a:endParaRPr lang="zh-TW" altLang="en-US" sz="2000" dirty="0">
                        <a:latin typeface="Bookman Old Style" panose="02050604050505020204" pitchFamily="18" charset="0"/>
                      </a:endParaRPr>
                    </a:p>
                  </a:txBody>
                  <a:tcPr marL="87630" marR="87630"/>
                </a:tc>
              </a:tr>
              <a:tr h="370840">
                <a:tc vMerge="1">
                  <a:txBody>
                    <a:bodyPr/>
                    <a:lstStyle/>
                    <a:p>
                      <a:endParaRPr lang="zh-TW" altLang="en-US" dirty="0"/>
                    </a:p>
                  </a:txBody>
                  <a:tcPr/>
                </a:tc>
                <a:tc>
                  <a:txBody>
                    <a:bodyPr/>
                    <a:lstStyle/>
                    <a:p>
                      <a:r>
                        <a:rPr lang="en-US" altLang="zh-TW" sz="2000" b="1" dirty="0" smtClean="0">
                          <a:latin typeface="Bookman Old Style" panose="02050604050505020204" pitchFamily="18" charset="0"/>
                        </a:rPr>
                        <a:t>Lookup Hash</a:t>
                      </a:r>
                      <a:r>
                        <a:rPr lang="en-US" altLang="zh-TW" sz="2000" b="1" baseline="0" dirty="0" smtClean="0">
                          <a:latin typeface="Bookman Old Style" panose="02050604050505020204" pitchFamily="18" charset="0"/>
                        </a:rPr>
                        <a:t> Table</a:t>
                      </a:r>
                      <a:endParaRPr lang="zh-TW" altLang="en-US" sz="2000" b="1" dirty="0">
                        <a:latin typeface="Bookman Old Style" panose="02050604050505020204" pitchFamily="18" charset="0"/>
                      </a:endParaRPr>
                    </a:p>
                  </a:txBody>
                  <a:tcPr marL="87630" marR="87630"/>
                </a:tc>
                <a:tc>
                  <a:txBody>
                    <a:bodyPr/>
                    <a:lstStyle/>
                    <a:p>
                      <a:r>
                        <a:rPr lang="en-US" altLang="zh-TW" sz="2000" dirty="0" smtClean="0">
                          <a:latin typeface="Bookman Old Style" panose="02050604050505020204" pitchFamily="18" charset="0"/>
                        </a:rPr>
                        <a:t>0.220</a:t>
                      </a:r>
                      <a:endParaRPr lang="zh-TW" altLang="en-US" sz="2000" dirty="0">
                        <a:latin typeface="Bookman Old Style" panose="02050604050505020204" pitchFamily="18" charset="0"/>
                      </a:endParaRPr>
                    </a:p>
                  </a:txBody>
                  <a:tcPr marL="87630" marR="87630"/>
                </a:tc>
              </a:tr>
              <a:tr h="370840">
                <a:tc rowSpan="2">
                  <a:txBody>
                    <a:bodyPr/>
                    <a:lstStyle/>
                    <a:p>
                      <a:r>
                        <a:rPr lang="en-US" altLang="zh-TW" sz="2000" dirty="0" smtClean="0">
                          <a:latin typeface="Bookman Old Style" panose="02050604050505020204" pitchFamily="18" charset="0"/>
                        </a:rPr>
                        <a:t>Contact Collection</a:t>
                      </a:r>
                      <a:endParaRPr lang="zh-TW" altLang="en-US" sz="2000" dirty="0">
                        <a:latin typeface="Bookman Old Style" panose="02050604050505020204" pitchFamily="18" charset="0"/>
                      </a:endParaRPr>
                    </a:p>
                  </a:txBody>
                  <a:tcPr marL="87630" marR="87630"/>
                </a:tc>
                <a:tc>
                  <a:txBody>
                    <a:bodyPr/>
                    <a:lstStyle/>
                    <a:p>
                      <a:r>
                        <a:rPr lang="en-US" altLang="zh-TW" sz="2000" b="1" dirty="0" smtClean="0">
                          <a:latin typeface="Bookman Old Style" panose="02050604050505020204" pitchFamily="18" charset="0"/>
                        </a:rPr>
                        <a:t>Obtain Position</a:t>
                      </a:r>
                      <a:r>
                        <a:rPr lang="en-US" altLang="zh-TW" sz="2000" b="1" baseline="0" dirty="0" smtClean="0">
                          <a:latin typeface="Bookman Old Style" panose="02050604050505020204" pitchFamily="18" charset="0"/>
                        </a:rPr>
                        <a:t> of Text</a:t>
                      </a:r>
                      <a:endParaRPr lang="zh-TW" altLang="en-US" sz="2000" b="1" dirty="0">
                        <a:latin typeface="Bookman Old Style" panose="02050604050505020204" pitchFamily="18" charset="0"/>
                      </a:endParaRPr>
                    </a:p>
                  </a:txBody>
                  <a:tcPr marL="87630" marR="87630"/>
                </a:tc>
                <a:tc>
                  <a:txBody>
                    <a:bodyPr/>
                    <a:lstStyle/>
                    <a:p>
                      <a:r>
                        <a:rPr lang="en-US" altLang="zh-TW" sz="2000" dirty="0" smtClean="0">
                          <a:latin typeface="Bookman Old Style" panose="02050604050505020204" pitchFamily="18" charset="0"/>
                        </a:rPr>
                        <a:t>3.018</a:t>
                      </a:r>
                      <a:endParaRPr lang="zh-TW" altLang="en-US" sz="2000" dirty="0">
                        <a:latin typeface="Bookman Old Style" panose="02050604050505020204" pitchFamily="18" charset="0"/>
                      </a:endParaRPr>
                    </a:p>
                  </a:txBody>
                  <a:tcPr marL="87630" marR="87630"/>
                </a:tc>
              </a:tr>
              <a:tr h="370840">
                <a:tc vMerge="1">
                  <a:txBody>
                    <a:bodyPr/>
                    <a:lstStyle/>
                    <a:p>
                      <a:endParaRPr lang="zh-TW" altLang="en-US" dirty="0"/>
                    </a:p>
                  </a:txBody>
                  <a:tcPr/>
                </a:tc>
                <a:tc>
                  <a:txBody>
                    <a:bodyPr/>
                    <a:lstStyle/>
                    <a:p>
                      <a:r>
                        <a:rPr lang="en-US" altLang="zh-TW" sz="2000" b="1" dirty="0" smtClean="0">
                          <a:latin typeface="Bookman Old Style" panose="02050604050505020204" pitchFamily="18" charset="0"/>
                        </a:rPr>
                        <a:t>Segment and Map Text</a:t>
                      </a:r>
                      <a:endParaRPr lang="zh-TW" altLang="en-US" sz="2000" b="1" dirty="0">
                        <a:latin typeface="Bookman Old Style" panose="02050604050505020204" pitchFamily="18" charset="0"/>
                      </a:endParaRPr>
                    </a:p>
                  </a:txBody>
                  <a:tcPr marL="87630" marR="87630"/>
                </a:tc>
                <a:tc>
                  <a:txBody>
                    <a:bodyPr/>
                    <a:lstStyle/>
                    <a:p>
                      <a:r>
                        <a:rPr lang="en-US" altLang="zh-TW" sz="2000" dirty="0" smtClean="0">
                          <a:latin typeface="Bookman Old Style" panose="02050604050505020204" pitchFamily="18" charset="0"/>
                        </a:rPr>
                        <a:t>2.916</a:t>
                      </a:r>
                      <a:endParaRPr lang="zh-TW" altLang="en-US" sz="2000" dirty="0">
                        <a:latin typeface="Bookman Old Style" panose="02050604050505020204" pitchFamily="18" charset="0"/>
                      </a:endParaRPr>
                    </a:p>
                  </a:txBody>
                  <a:tcPr marL="87630" marR="87630"/>
                </a:tc>
              </a:tr>
            </a:tbl>
          </a:graphicData>
        </a:graphic>
      </p:graphicFrame>
      <p:sp>
        <p:nvSpPr>
          <p:cNvPr id="4" name="Date Placeholder 3"/>
          <p:cNvSpPr>
            <a:spLocks noGrp="1"/>
          </p:cNvSpPr>
          <p:nvPr>
            <p:ph type="dt" sz="half" idx="10"/>
          </p:nvPr>
        </p:nvSpPr>
        <p:spPr/>
        <p:txBody>
          <a:bodyPr/>
          <a:lstStyle/>
          <a:p>
            <a:fld id="{881556C9-8A01-47BA-AFB3-AF15FEB7D39E}"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Screenmilker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2008554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Memory Consumption</a:t>
            </a:r>
            <a:endParaRPr lang="zh-TW" alt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572487600"/>
              </p:ext>
            </p:extLst>
          </p:nvPr>
        </p:nvGraphicFramePr>
        <p:xfrm>
          <a:off x="628650" y="1825625"/>
          <a:ext cx="7886701" cy="4450080"/>
        </p:xfrm>
        <a:graphic>
          <a:graphicData uri="http://schemas.openxmlformats.org/drawingml/2006/table">
            <a:tbl>
              <a:tblPr firstRow="1" bandRow="1">
                <a:tableStyleId>{5C22544A-7EE6-4342-B048-85BDC9FD1C3A}</a:tableStyleId>
              </a:tblPr>
              <a:tblGrid>
                <a:gridCol w="4308475"/>
                <a:gridCol w="3578226"/>
              </a:tblGrid>
              <a:tr h="370840">
                <a:tc>
                  <a:txBody>
                    <a:bodyPr/>
                    <a:lstStyle/>
                    <a:p>
                      <a:r>
                        <a:rPr lang="en-US" altLang="zh-TW" dirty="0" smtClean="0">
                          <a:latin typeface="Bookman Old Style" panose="02050604050505020204" pitchFamily="18" charset="0"/>
                        </a:rPr>
                        <a:t>App</a:t>
                      </a:r>
                      <a:endParaRPr lang="zh-TW" altLang="en-US" dirty="0">
                        <a:latin typeface="Bookman Old Style" panose="02050604050505020204" pitchFamily="18" charset="0"/>
                      </a:endParaRPr>
                    </a:p>
                  </a:txBody>
                  <a:tcPr marL="87630" marR="87630"/>
                </a:tc>
                <a:tc>
                  <a:txBody>
                    <a:bodyPr/>
                    <a:lstStyle/>
                    <a:p>
                      <a:r>
                        <a:rPr lang="en-US" altLang="zh-TW" dirty="0" smtClean="0">
                          <a:latin typeface="Bookman Old Style" panose="02050604050505020204" pitchFamily="18" charset="0"/>
                        </a:rPr>
                        <a:t>Memory [Kbytes]</a:t>
                      </a:r>
                      <a:endParaRPr lang="zh-TW" altLang="en-US" dirty="0">
                        <a:latin typeface="Bookman Old Style" panose="02050604050505020204" pitchFamily="18" charset="0"/>
                      </a:endParaRPr>
                    </a:p>
                  </a:txBody>
                  <a:tcPr marL="87630" marR="87630"/>
                </a:tc>
              </a:tr>
              <a:tr h="370840">
                <a:tc>
                  <a:txBody>
                    <a:bodyPr/>
                    <a:lstStyle/>
                    <a:p>
                      <a:r>
                        <a:rPr lang="en-US" altLang="zh-TW" b="1" dirty="0" err="1" smtClean="0">
                          <a:latin typeface="Bookman Old Style" panose="02050604050505020204" pitchFamily="18" charset="0"/>
                        </a:rPr>
                        <a:t>Screenmilker</a:t>
                      </a:r>
                      <a:r>
                        <a:rPr lang="en-US" altLang="zh-TW" b="1" dirty="0" smtClean="0">
                          <a:latin typeface="Bookman Old Style" panose="02050604050505020204" pitchFamily="18" charset="0"/>
                        </a:rPr>
                        <a:t> [situation detection]</a:t>
                      </a:r>
                      <a:endParaRPr lang="zh-TW" altLang="en-US" b="1" dirty="0">
                        <a:latin typeface="Bookman Old Style" panose="02050604050505020204" pitchFamily="18" charset="0"/>
                      </a:endParaRPr>
                    </a:p>
                  </a:txBody>
                  <a:tcPr marL="87630" marR="87630"/>
                </a:tc>
                <a:tc>
                  <a:txBody>
                    <a:bodyPr/>
                    <a:lstStyle/>
                    <a:p>
                      <a:r>
                        <a:rPr lang="en-US" altLang="zh-TW" sz="1800" b="0" i="0" u="none" strike="noStrike" kern="1200" baseline="0" dirty="0" smtClean="0">
                          <a:solidFill>
                            <a:schemeClr val="dk1"/>
                          </a:solidFill>
                          <a:latin typeface="Bookman Old Style" panose="02050604050505020204" pitchFamily="18" charset="0"/>
                          <a:ea typeface="+mn-ea"/>
                          <a:cs typeface="+mn-cs"/>
                        </a:rPr>
                        <a:t>286.308</a:t>
                      </a:r>
                      <a:endParaRPr lang="zh-TW" altLang="en-US" dirty="0">
                        <a:latin typeface="Bookman Old Style" panose="02050604050505020204" pitchFamily="18" charset="0"/>
                      </a:endParaRPr>
                    </a:p>
                  </a:txBody>
                  <a:tcPr marL="87630" marR="87630"/>
                </a:tc>
              </a:tr>
              <a:tr h="370840">
                <a:tc>
                  <a:txBody>
                    <a:bodyPr/>
                    <a:lstStyle/>
                    <a:p>
                      <a:r>
                        <a:rPr lang="en-US" altLang="zh-TW" dirty="0" smtClean="0">
                          <a:latin typeface="Bookman Old Style" panose="02050604050505020204" pitchFamily="18" charset="0"/>
                        </a:rPr>
                        <a:t>Clock</a:t>
                      </a:r>
                      <a:endParaRPr lang="zh-TW" altLang="en-US" dirty="0">
                        <a:latin typeface="Bookman Old Style" panose="02050604050505020204" pitchFamily="18" charset="0"/>
                      </a:endParaRPr>
                    </a:p>
                  </a:txBody>
                  <a:tcPr marL="87630" marR="87630"/>
                </a:tc>
                <a:tc>
                  <a:txBody>
                    <a:bodyPr/>
                    <a:lstStyle/>
                    <a:p>
                      <a:r>
                        <a:rPr lang="en-US" altLang="zh-TW" sz="1800" b="0" i="0" u="none" strike="noStrike" kern="1200" baseline="0" dirty="0" smtClean="0">
                          <a:solidFill>
                            <a:schemeClr val="dk1"/>
                          </a:solidFill>
                          <a:latin typeface="Bookman Old Style" panose="02050604050505020204" pitchFamily="18" charset="0"/>
                          <a:ea typeface="+mn-ea"/>
                          <a:cs typeface="+mn-cs"/>
                        </a:rPr>
                        <a:t>294.072</a:t>
                      </a:r>
                      <a:endParaRPr lang="zh-TW" altLang="en-US" dirty="0">
                        <a:latin typeface="Bookman Old Style" panose="02050604050505020204" pitchFamily="18" charset="0"/>
                      </a:endParaRPr>
                    </a:p>
                  </a:txBody>
                  <a:tcPr marL="87630" marR="87630"/>
                </a:tc>
              </a:tr>
              <a:tr h="370840">
                <a:tc>
                  <a:txBody>
                    <a:bodyPr/>
                    <a:lstStyle/>
                    <a:p>
                      <a:r>
                        <a:rPr lang="en-US" altLang="zh-TW" b="1" dirty="0" err="1" smtClean="0">
                          <a:latin typeface="Bookman Old Style" panose="02050604050505020204" pitchFamily="18" charset="0"/>
                        </a:rPr>
                        <a:t>Screenmilker</a:t>
                      </a:r>
                      <a:r>
                        <a:rPr lang="en-US" altLang="zh-TW" b="1" dirty="0" smtClean="0">
                          <a:latin typeface="Bookman Old Style" panose="02050604050505020204" pitchFamily="18" charset="0"/>
                        </a:rPr>
                        <a:t> [contact collection]</a:t>
                      </a:r>
                      <a:endParaRPr lang="zh-TW" altLang="en-US" b="1" dirty="0">
                        <a:latin typeface="Bookman Old Style" panose="02050604050505020204" pitchFamily="18" charset="0"/>
                      </a:endParaRPr>
                    </a:p>
                  </a:txBody>
                  <a:tcPr marL="87630" marR="87630"/>
                </a:tc>
                <a:tc>
                  <a:txBody>
                    <a:bodyPr/>
                    <a:lstStyle/>
                    <a:p>
                      <a:r>
                        <a:rPr lang="en-US" altLang="zh-TW" sz="1800" b="0" i="0" u="none" strike="noStrike" kern="1200" baseline="0" dirty="0" smtClean="0">
                          <a:solidFill>
                            <a:schemeClr val="dk1"/>
                          </a:solidFill>
                          <a:latin typeface="Bookman Old Style" panose="02050604050505020204" pitchFamily="18" charset="0"/>
                          <a:ea typeface="+mn-ea"/>
                          <a:cs typeface="+mn-cs"/>
                        </a:rPr>
                        <a:t>295.279</a:t>
                      </a:r>
                      <a:endParaRPr lang="zh-TW" altLang="en-US" dirty="0">
                        <a:latin typeface="Bookman Old Style" panose="02050604050505020204" pitchFamily="18" charset="0"/>
                      </a:endParaRPr>
                    </a:p>
                  </a:txBody>
                  <a:tcPr marL="87630" marR="87630"/>
                </a:tc>
              </a:tr>
              <a:tr h="370840">
                <a:tc>
                  <a:txBody>
                    <a:bodyPr/>
                    <a:lstStyle/>
                    <a:p>
                      <a:r>
                        <a:rPr lang="en-US" altLang="zh-TW" b="1" dirty="0" err="1" smtClean="0">
                          <a:latin typeface="Bookman Old Style" panose="02050604050505020204" pitchFamily="18" charset="0"/>
                        </a:rPr>
                        <a:t>Screenmilker</a:t>
                      </a:r>
                      <a:r>
                        <a:rPr lang="en-US" altLang="zh-TW" b="1" dirty="0" smtClean="0">
                          <a:latin typeface="Bookman Old Style" panose="02050604050505020204" pitchFamily="18" charset="0"/>
                        </a:rPr>
                        <a:t> [keystroke extraction]</a:t>
                      </a:r>
                      <a:endParaRPr lang="zh-TW" altLang="en-US" b="1" dirty="0">
                        <a:latin typeface="Bookman Old Style" panose="02050604050505020204" pitchFamily="18" charset="0"/>
                      </a:endParaRPr>
                    </a:p>
                  </a:txBody>
                  <a:tcPr marL="87630" marR="87630"/>
                </a:tc>
                <a:tc>
                  <a:txBody>
                    <a:bodyPr/>
                    <a:lstStyle/>
                    <a:p>
                      <a:r>
                        <a:rPr lang="en-US" altLang="zh-TW" sz="1800" b="0" i="0" u="none" strike="noStrike" kern="1200" baseline="0" dirty="0" smtClean="0">
                          <a:solidFill>
                            <a:schemeClr val="dk1"/>
                          </a:solidFill>
                          <a:latin typeface="Bookman Old Style" panose="02050604050505020204" pitchFamily="18" charset="0"/>
                          <a:ea typeface="+mn-ea"/>
                          <a:cs typeface="+mn-cs"/>
                        </a:rPr>
                        <a:t>295.364</a:t>
                      </a:r>
                      <a:endParaRPr lang="zh-TW" altLang="en-US" dirty="0">
                        <a:latin typeface="Bookman Old Style" panose="02050604050505020204" pitchFamily="18" charset="0"/>
                      </a:endParaRPr>
                    </a:p>
                  </a:txBody>
                  <a:tcPr marL="87630" marR="87630"/>
                </a:tc>
              </a:tr>
              <a:tr h="370840">
                <a:tc>
                  <a:txBody>
                    <a:bodyPr/>
                    <a:lstStyle/>
                    <a:p>
                      <a:r>
                        <a:rPr lang="en-US" altLang="zh-TW" dirty="0" smtClean="0">
                          <a:latin typeface="Bookman Old Style" panose="02050604050505020204" pitchFamily="18" charset="0"/>
                        </a:rPr>
                        <a:t>Calculator</a:t>
                      </a:r>
                      <a:endParaRPr lang="zh-TW" altLang="en-US" dirty="0">
                        <a:latin typeface="Bookman Old Style" panose="02050604050505020204" pitchFamily="18" charset="0"/>
                      </a:endParaRPr>
                    </a:p>
                  </a:txBody>
                  <a:tcPr marL="87630" marR="87630"/>
                </a:tc>
                <a:tc>
                  <a:txBody>
                    <a:bodyPr/>
                    <a:lstStyle/>
                    <a:p>
                      <a:r>
                        <a:rPr lang="en-US" altLang="zh-TW" sz="1800" b="0" i="0" u="none" strike="noStrike" kern="1200" baseline="0" dirty="0" smtClean="0">
                          <a:solidFill>
                            <a:schemeClr val="dk1"/>
                          </a:solidFill>
                          <a:latin typeface="Bookman Old Style" panose="02050604050505020204" pitchFamily="18" charset="0"/>
                          <a:ea typeface="+mn-ea"/>
                          <a:cs typeface="+mn-cs"/>
                        </a:rPr>
                        <a:t>295.464</a:t>
                      </a:r>
                      <a:endParaRPr lang="zh-TW" altLang="en-US" dirty="0">
                        <a:latin typeface="Bookman Old Style" panose="02050604050505020204" pitchFamily="18" charset="0"/>
                      </a:endParaRPr>
                    </a:p>
                  </a:txBody>
                  <a:tcPr marL="87630" marR="87630"/>
                </a:tc>
              </a:tr>
              <a:tr h="370840">
                <a:tc>
                  <a:txBody>
                    <a:bodyPr/>
                    <a:lstStyle/>
                    <a:p>
                      <a:r>
                        <a:rPr lang="en-US" altLang="zh-TW" dirty="0" smtClean="0">
                          <a:latin typeface="Bookman Old Style" panose="02050604050505020204" pitchFamily="18" charset="0"/>
                        </a:rPr>
                        <a:t>Google Talk</a:t>
                      </a:r>
                      <a:endParaRPr lang="zh-TW" altLang="en-US" dirty="0">
                        <a:latin typeface="Bookman Old Style" panose="02050604050505020204" pitchFamily="18" charset="0"/>
                      </a:endParaRPr>
                    </a:p>
                  </a:txBody>
                  <a:tcPr marL="87630" marR="87630"/>
                </a:tc>
                <a:tc>
                  <a:txBody>
                    <a:bodyPr/>
                    <a:lstStyle/>
                    <a:p>
                      <a:r>
                        <a:rPr lang="en-US" altLang="zh-TW" sz="1800" b="0" i="0" u="none" strike="noStrike" kern="1200" baseline="0" dirty="0" smtClean="0">
                          <a:solidFill>
                            <a:schemeClr val="dk1"/>
                          </a:solidFill>
                          <a:latin typeface="Bookman Old Style" panose="02050604050505020204" pitchFamily="18" charset="0"/>
                          <a:ea typeface="+mn-ea"/>
                          <a:cs typeface="+mn-cs"/>
                        </a:rPr>
                        <a:t>310.844</a:t>
                      </a:r>
                      <a:endParaRPr lang="zh-TW" altLang="en-US" dirty="0">
                        <a:latin typeface="Bookman Old Style" panose="02050604050505020204" pitchFamily="18" charset="0"/>
                      </a:endParaRPr>
                    </a:p>
                  </a:txBody>
                  <a:tcPr marL="87630" marR="87630"/>
                </a:tc>
              </a:tr>
              <a:tr h="370840">
                <a:tc>
                  <a:txBody>
                    <a:bodyPr/>
                    <a:lstStyle/>
                    <a:p>
                      <a:r>
                        <a:rPr lang="en-US" altLang="zh-TW" dirty="0" smtClean="0">
                          <a:latin typeface="Bookman Old Style" panose="02050604050505020204" pitchFamily="18" charset="0"/>
                        </a:rPr>
                        <a:t>Instagram</a:t>
                      </a:r>
                      <a:endParaRPr lang="zh-TW" altLang="en-US" dirty="0">
                        <a:latin typeface="Bookman Old Style" panose="02050604050505020204" pitchFamily="18" charset="0"/>
                      </a:endParaRPr>
                    </a:p>
                  </a:txBody>
                  <a:tcPr marL="87630" marR="87630"/>
                </a:tc>
                <a:tc>
                  <a:txBody>
                    <a:bodyPr/>
                    <a:lstStyle/>
                    <a:p>
                      <a:r>
                        <a:rPr lang="en-US" altLang="zh-TW" sz="1800" b="0" i="0" u="none" strike="noStrike" kern="1200" baseline="0" dirty="0" smtClean="0">
                          <a:solidFill>
                            <a:schemeClr val="dk1"/>
                          </a:solidFill>
                          <a:latin typeface="Bookman Old Style" panose="02050604050505020204" pitchFamily="18" charset="0"/>
                          <a:ea typeface="+mn-ea"/>
                          <a:cs typeface="+mn-cs"/>
                        </a:rPr>
                        <a:t>326.244</a:t>
                      </a:r>
                      <a:endParaRPr lang="zh-TW" altLang="en-US" dirty="0">
                        <a:latin typeface="Bookman Old Style" panose="02050604050505020204" pitchFamily="18" charset="0"/>
                      </a:endParaRPr>
                    </a:p>
                  </a:txBody>
                  <a:tcPr marL="87630" marR="87630"/>
                </a:tc>
              </a:tr>
              <a:tr h="370840">
                <a:tc>
                  <a:txBody>
                    <a:bodyPr/>
                    <a:lstStyle/>
                    <a:p>
                      <a:r>
                        <a:rPr lang="en-US" altLang="zh-TW" dirty="0" smtClean="0">
                          <a:latin typeface="Bookman Old Style" panose="02050604050505020204" pitchFamily="18" charset="0"/>
                        </a:rPr>
                        <a:t>Pandora Internet Radio</a:t>
                      </a:r>
                      <a:endParaRPr lang="zh-TW" altLang="en-US" dirty="0">
                        <a:latin typeface="Bookman Old Style" panose="02050604050505020204" pitchFamily="18" charset="0"/>
                      </a:endParaRPr>
                    </a:p>
                  </a:txBody>
                  <a:tcPr marL="87630" marR="87630"/>
                </a:tc>
                <a:tc>
                  <a:txBody>
                    <a:bodyPr/>
                    <a:lstStyle/>
                    <a:p>
                      <a:r>
                        <a:rPr lang="en-US" altLang="zh-TW" sz="1800" b="0" i="0" u="none" strike="noStrike" kern="1200" baseline="0" dirty="0" smtClean="0">
                          <a:solidFill>
                            <a:schemeClr val="dk1"/>
                          </a:solidFill>
                          <a:latin typeface="Bookman Old Style" panose="02050604050505020204" pitchFamily="18" charset="0"/>
                          <a:ea typeface="+mn-ea"/>
                          <a:cs typeface="+mn-cs"/>
                        </a:rPr>
                        <a:t>356.332</a:t>
                      </a:r>
                      <a:endParaRPr lang="zh-TW" altLang="en-US" dirty="0">
                        <a:latin typeface="Bookman Old Style" panose="02050604050505020204" pitchFamily="18" charset="0"/>
                      </a:endParaRPr>
                    </a:p>
                  </a:txBody>
                  <a:tcPr marL="87630" marR="87630"/>
                </a:tc>
              </a:tr>
              <a:tr h="370840">
                <a:tc>
                  <a:txBody>
                    <a:bodyPr/>
                    <a:lstStyle/>
                    <a:p>
                      <a:r>
                        <a:rPr lang="en-US" altLang="zh-TW" dirty="0" smtClean="0">
                          <a:latin typeface="Bookman Old Style" panose="02050604050505020204" pitchFamily="18" charset="0"/>
                        </a:rPr>
                        <a:t>Facebook</a:t>
                      </a:r>
                      <a:endParaRPr lang="zh-TW" altLang="en-US" dirty="0">
                        <a:latin typeface="Bookman Old Style" panose="02050604050505020204" pitchFamily="18" charset="0"/>
                      </a:endParaRPr>
                    </a:p>
                  </a:txBody>
                  <a:tcPr marL="87630" marR="87630"/>
                </a:tc>
                <a:tc>
                  <a:txBody>
                    <a:bodyPr/>
                    <a:lstStyle/>
                    <a:p>
                      <a:r>
                        <a:rPr lang="en-US" altLang="zh-TW" sz="1800" b="0" i="0" u="none" strike="noStrike" kern="1200" baseline="0" dirty="0" smtClean="0">
                          <a:solidFill>
                            <a:schemeClr val="dk1"/>
                          </a:solidFill>
                          <a:latin typeface="Bookman Old Style" panose="02050604050505020204" pitchFamily="18" charset="0"/>
                          <a:ea typeface="+mn-ea"/>
                          <a:cs typeface="+mn-cs"/>
                        </a:rPr>
                        <a:t>365.384</a:t>
                      </a:r>
                      <a:endParaRPr lang="zh-TW" altLang="en-US" dirty="0">
                        <a:latin typeface="Bookman Old Style" panose="02050604050505020204" pitchFamily="18" charset="0"/>
                      </a:endParaRPr>
                    </a:p>
                  </a:txBody>
                  <a:tcPr marL="87630" marR="87630"/>
                </a:tc>
              </a:tr>
              <a:tr h="370840">
                <a:tc>
                  <a:txBody>
                    <a:bodyPr/>
                    <a:lstStyle/>
                    <a:p>
                      <a:r>
                        <a:rPr lang="en-US" altLang="zh-TW" dirty="0" smtClean="0">
                          <a:latin typeface="Bookman Old Style" panose="02050604050505020204" pitchFamily="18" charset="0"/>
                        </a:rPr>
                        <a:t>Browser</a:t>
                      </a:r>
                      <a:endParaRPr lang="zh-TW" altLang="en-US" dirty="0">
                        <a:latin typeface="Bookman Old Style" panose="02050604050505020204" pitchFamily="18" charset="0"/>
                      </a:endParaRPr>
                    </a:p>
                  </a:txBody>
                  <a:tcPr marL="87630" marR="87630"/>
                </a:tc>
                <a:tc>
                  <a:txBody>
                    <a:bodyPr/>
                    <a:lstStyle/>
                    <a:p>
                      <a:r>
                        <a:rPr lang="en-US" altLang="zh-TW" sz="1800" b="0" i="0" u="none" strike="noStrike" kern="1200" baseline="0" dirty="0" smtClean="0">
                          <a:solidFill>
                            <a:schemeClr val="dk1"/>
                          </a:solidFill>
                          <a:latin typeface="Bookman Old Style" panose="02050604050505020204" pitchFamily="18" charset="0"/>
                          <a:ea typeface="+mn-ea"/>
                          <a:cs typeface="+mn-cs"/>
                        </a:rPr>
                        <a:t>391.912</a:t>
                      </a:r>
                      <a:endParaRPr lang="zh-TW" altLang="en-US" dirty="0">
                        <a:latin typeface="Bookman Old Style" panose="02050604050505020204" pitchFamily="18" charset="0"/>
                      </a:endParaRPr>
                    </a:p>
                  </a:txBody>
                  <a:tcPr marL="87630" marR="87630"/>
                </a:tc>
              </a:tr>
              <a:tr h="370840">
                <a:tc>
                  <a:txBody>
                    <a:bodyPr/>
                    <a:lstStyle/>
                    <a:p>
                      <a:r>
                        <a:rPr lang="en-US" altLang="zh-TW" dirty="0" smtClean="0">
                          <a:latin typeface="Bookman Old Style" panose="02050604050505020204" pitchFamily="18" charset="0"/>
                        </a:rPr>
                        <a:t>Temple Run 2</a:t>
                      </a:r>
                      <a:endParaRPr lang="zh-TW" altLang="en-US" dirty="0">
                        <a:latin typeface="Bookman Old Style" panose="02050604050505020204" pitchFamily="18" charset="0"/>
                      </a:endParaRPr>
                    </a:p>
                  </a:txBody>
                  <a:tcPr marL="87630" marR="87630"/>
                </a:tc>
                <a:tc>
                  <a:txBody>
                    <a:bodyPr/>
                    <a:lstStyle/>
                    <a:p>
                      <a:r>
                        <a:rPr lang="en-US" altLang="zh-TW" sz="1800" b="0" i="0" u="none" strike="noStrike" kern="1200" baseline="0" dirty="0" smtClean="0">
                          <a:solidFill>
                            <a:schemeClr val="dk1"/>
                          </a:solidFill>
                          <a:latin typeface="Bookman Old Style" panose="02050604050505020204" pitchFamily="18" charset="0"/>
                          <a:ea typeface="+mn-ea"/>
                          <a:cs typeface="+mn-cs"/>
                        </a:rPr>
                        <a:t>436.712</a:t>
                      </a:r>
                      <a:endParaRPr lang="zh-TW" altLang="en-US" dirty="0">
                        <a:latin typeface="Bookman Old Style" panose="02050604050505020204" pitchFamily="18" charset="0"/>
                      </a:endParaRPr>
                    </a:p>
                  </a:txBody>
                  <a:tcPr marL="87630" marR="87630"/>
                </a:tc>
              </a:tr>
            </a:tbl>
          </a:graphicData>
        </a:graphic>
      </p:graphicFrame>
      <p:sp>
        <p:nvSpPr>
          <p:cNvPr id="4" name="Date Placeholder 3"/>
          <p:cNvSpPr>
            <a:spLocks noGrp="1"/>
          </p:cNvSpPr>
          <p:nvPr>
            <p:ph type="dt" sz="half" idx="10"/>
          </p:nvPr>
        </p:nvSpPr>
        <p:spPr/>
        <p:txBody>
          <a:bodyPr/>
          <a:lstStyle/>
          <a:p>
            <a:fld id="{E671155F-78B1-4650-9DEF-1A589BED24AE}"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Screenmilker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7343857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Power Consumption</a:t>
            </a:r>
            <a:endParaRPr lang="zh-TW" alt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8955549"/>
              </p:ext>
            </p:extLst>
          </p:nvPr>
        </p:nvGraphicFramePr>
        <p:xfrm>
          <a:off x="628650" y="1825625"/>
          <a:ext cx="7886701" cy="4450080"/>
        </p:xfrm>
        <a:graphic>
          <a:graphicData uri="http://schemas.openxmlformats.org/drawingml/2006/table">
            <a:tbl>
              <a:tblPr firstRow="1" bandRow="1">
                <a:tableStyleId>{5C22544A-7EE6-4342-B048-85BDC9FD1C3A}</a:tableStyleId>
              </a:tblPr>
              <a:tblGrid>
                <a:gridCol w="4308475"/>
                <a:gridCol w="3578226"/>
              </a:tblGrid>
              <a:tr h="370840">
                <a:tc>
                  <a:txBody>
                    <a:bodyPr/>
                    <a:lstStyle/>
                    <a:p>
                      <a:r>
                        <a:rPr lang="en-US" altLang="zh-TW" dirty="0" smtClean="0">
                          <a:latin typeface="Bookman Old Style" panose="02050604050505020204" pitchFamily="18" charset="0"/>
                        </a:rPr>
                        <a:t>App</a:t>
                      </a:r>
                      <a:endParaRPr lang="zh-TW" altLang="en-US" dirty="0">
                        <a:latin typeface="Bookman Old Style" panose="02050604050505020204" pitchFamily="18" charset="0"/>
                      </a:endParaRPr>
                    </a:p>
                  </a:txBody>
                  <a:tcPr marL="87630" marR="87630"/>
                </a:tc>
                <a:tc>
                  <a:txBody>
                    <a:bodyPr/>
                    <a:lstStyle/>
                    <a:p>
                      <a:r>
                        <a:rPr lang="en-US" altLang="zh-TW" dirty="0" smtClean="0">
                          <a:latin typeface="Bookman Old Style" panose="02050604050505020204" pitchFamily="18" charset="0"/>
                        </a:rPr>
                        <a:t>Power [</a:t>
                      </a:r>
                      <a:r>
                        <a:rPr lang="en-US" altLang="zh-TW" dirty="0" err="1" smtClean="0">
                          <a:latin typeface="Bookman Old Style" panose="02050604050505020204" pitchFamily="18" charset="0"/>
                        </a:rPr>
                        <a:t>mW</a:t>
                      </a:r>
                      <a:r>
                        <a:rPr lang="en-US" altLang="zh-TW" dirty="0" smtClean="0">
                          <a:latin typeface="Bookman Old Style" panose="02050604050505020204" pitchFamily="18" charset="0"/>
                        </a:rPr>
                        <a:t>]</a:t>
                      </a:r>
                      <a:endParaRPr lang="zh-TW" altLang="en-US" dirty="0">
                        <a:latin typeface="Bookman Old Style" panose="02050604050505020204" pitchFamily="18" charset="0"/>
                      </a:endParaRPr>
                    </a:p>
                  </a:txBody>
                  <a:tcPr marL="87630" marR="87630"/>
                </a:tc>
              </a:tr>
              <a:tr h="370840">
                <a:tc>
                  <a:txBody>
                    <a:bodyPr/>
                    <a:lstStyle/>
                    <a:p>
                      <a:r>
                        <a:rPr lang="en-US" altLang="zh-TW" b="1" dirty="0" err="1" smtClean="0">
                          <a:latin typeface="Bookman Old Style" panose="02050604050505020204" pitchFamily="18" charset="0"/>
                        </a:rPr>
                        <a:t>Screenmilker</a:t>
                      </a:r>
                      <a:r>
                        <a:rPr lang="en-US" altLang="zh-TW" b="1" dirty="0" smtClean="0">
                          <a:latin typeface="Bookman Old Style" panose="02050604050505020204" pitchFamily="18" charset="0"/>
                        </a:rPr>
                        <a:t> [situation detection]</a:t>
                      </a:r>
                      <a:endParaRPr lang="zh-TW" altLang="en-US" b="1" dirty="0">
                        <a:latin typeface="Bookman Old Style" panose="02050604050505020204" pitchFamily="18" charset="0"/>
                      </a:endParaRPr>
                    </a:p>
                  </a:txBody>
                  <a:tcPr marL="87630" marR="87630"/>
                </a:tc>
                <a:tc>
                  <a:txBody>
                    <a:bodyPr/>
                    <a:lstStyle/>
                    <a:p>
                      <a:r>
                        <a:rPr lang="en-US" altLang="zh-TW" sz="1800" b="0" i="0" u="none" strike="noStrike" kern="1200" baseline="0" dirty="0" smtClean="0">
                          <a:solidFill>
                            <a:schemeClr val="dk1"/>
                          </a:solidFill>
                          <a:latin typeface="Bookman Old Style" panose="02050604050505020204" pitchFamily="18" charset="0"/>
                          <a:ea typeface="+mn-ea"/>
                          <a:cs typeface="+mn-cs"/>
                        </a:rPr>
                        <a:t>4.1</a:t>
                      </a:r>
                      <a:endParaRPr lang="zh-TW" altLang="en-US" dirty="0">
                        <a:latin typeface="Bookman Old Style" panose="02050604050505020204" pitchFamily="18" charset="0"/>
                      </a:endParaRPr>
                    </a:p>
                  </a:txBody>
                  <a:tcPr marL="87630" marR="87630"/>
                </a:tc>
              </a:tr>
              <a:tr h="370840">
                <a:tc>
                  <a:txBody>
                    <a:bodyPr/>
                    <a:lstStyle/>
                    <a:p>
                      <a:r>
                        <a:rPr lang="en-US" altLang="zh-TW" b="1" dirty="0" err="1" smtClean="0">
                          <a:latin typeface="Bookman Old Style" panose="02050604050505020204" pitchFamily="18" charset="0"/>
                        </a:rPr>
                        <a:t>Screenmilker</a:t>
                      </a:r>
                      <a:r>
                        <a:rPr lang="en-US" altLang="zh-TW" b="1" dirty="0" smtClean="0">
                          <a:latin typeface="Bookman Old Style" panose="02050604050505020204" pitchFamily="18" charset="0"/>
                        </a:rPr>
                        <a:t> [contact collection]</a:t>
                      </a:r>
                      <a:endParaRPr lang="zh-TW" altLang="en-US" dirty="0">
                        <a:latin typeface="Bookman Old Style" panose="02050604050505020204" pitchFamily="18" charset="0"/>
                      </a:endParaRPr>
                    </a:p>
                  </a:txBody>
                  <a:tcPr marL="87630" marR="87630"/>
                </a:tc>
                <a:tc>
                  <a:txBody>
                    <a:bodyPr/>
                    <a:lstStyle/>
                    <a:p>
                      <a:r>
                        <a:rPr lang="en-US" altLang="zh-TW" sz="1800" b="0" i="0" u="none" strike="noStrike" kern="1200" baseline="0" dirty="0" smtClean="0">
                          <a:solidFill>
                            <a:schemeClr val="dk1"/>
                          </a:solidFill>
                          <a:latin typeface="Bookman Old Style" panose="02050604050505020204" pitchFamily="18" charset="0"/>
                          <a:ea typeface="+mn-ea"/>
                          <a:cs typeface="+mn-cs"/>
                        </a:rPr>
                        <a:t>8.3</a:t>
                      </a:r>
                      <a:endParaRPr lang="zh-TW" altLang="en-US" dirty="0">
                        <a:latin typeface="Bookman Old Style" panose="02050604050505020204" pitchFamily="18" charset="0"/>
                      </a:endParaRPr>
                    </a:p>
                  </a:txBody>
                  <a:tcPr marL="87630" marR="87630"/>
                </a:tc>
              </a:tr>
              <a:tr h="370840">
                <a:tc>
                  <a:txBody>
                    <a:bodyPr/>
                    <a:lstStyle/>
                    <a:p>
                      <a:r>
                        <a:rPr lang="en-US" altLang="zh-TW" dirty="0" smtClean="0">
                          <a:latin typeface="Bookman Old Style" panose="02050604050505020204" pitchFamily="18" charset="0"/>
                        </a:rPr>
                        <a:t>Google Talk</a:t>
                      </a:r>
                      <a:endParaRPr lang="zh-TW" altLang="en-US" b="1" dirty="0">
                        <a:latin typeface="Bookman Old Style" panose="02050604050505020204" pitchFamily="18" charset="0"/>
                      </a:endParaRPr>
                    </a:p>
                  </a:txBody>
                  <a:tcPr marL="87630" marR="87630"/>
                </a:tc>
                <a:tc>
                  <a:txBody>
                    <a:bodyPr/>
                    <a:lstStyle/>
                    <a:p>
                      <a:r>
                        <a:rPr lang="en-US" altLang="zh-TW" sz="1800" b="0" i="0" u="none" strike="noStrike" kern="1200" baseline="0" dirty="0" smtClean="0">
                          <a:solidFill>
                            <a:schemeClr val="dk1"/>
                          </a:solidFill>
                          <a:latin typeface="Bookman Old Style" panose="02050604050505020204" pitchFamily="18" charset="0"/>
                          <a:ea typeface="+mn-ea"/>
                          <a:cs typeface="+mn-cs"/>
                        </a:rPr>
                        <a:t>47.8</a:t>
                      </a:r>
                      <a:endParaRPr lang="zh-TW" altLang="en-US" dirty="0">
                        <a:latin typeface="Bookman Old Style" panose="02050604050505020204" pitchFamily="18" charset="0"/>
                      </a:endParaRPr>
                    </a:p>
                  </a:txBody>
                  <a:tcPr marL="87630" marR="87630"/>
                </a:tc>
              </a:tr>
              <a:tr h="370840">
                <a:tc>
                  <a:txBody>
                    <a:bodyPr/>
                    <a:lstStyle/>
                    <a:p>
                      <a:r>
                        <a:rPr lang="en-US" altLang="zh-TW" dirty="0" smtClean="0">
                          <a:latin typeface="Bookman Old Style" panose="02050604050505020204" pitchFamily="18" charset="0"/>
                        </a:rPr>
                        <a:t>Clock</a:t>
                      </a:r>
                      <a:endParaRPr lang="zh-TW" altLang="en-US" b="1" dirty="0">
                        <a:latin typeface="Bookman Old Style" panose="02050604050505020204" pitchFamily="18" charset="0"/>
                      </a:endParaRPr>
                    </a:p>
                  </a:txBody>
                  <a:tcPr marL="87630" marR="87630"/>
                </a:tc>
                <a:tc>
                  <a:txBody>
                    <a:bodyPr/>
                    <a:lstStyle/>
                    <a:p>
                      <a:r>
                        <a:rPr lang="en-US" altLang="zh-TW" sz="1800" b="0" i="0" u="none" strike="noStrike" kern="1200" baseline="0" dirty="0" smtClean="0">
                          <a:solidFill>
                            <a:schemeClr val="dk1"/>
                          </a:solidFill>
                          <a:latin typeface="Bookman Old Style" panose="02050604050505020204" pitchFamily="18" charset="0"/>
                          <a:ea typeface="+mn-ea"/>
                          <a:cs typeface="+mn-cs"/>
                        </a:rPr>
                        <a:t>52.1</a:t>
                      </a:r>
                      <a:endParaRPr lang="zh-TW" altLang="en-US" dirty="0">
                        <a:latin typeface="Bookman Old Style" panose="02050604050505020204" pitchFamily="18" charset="0"/>
                      </a:endParaRPr>
                    </a:p>
                  </a:txBody>
                  <a:tcPr marL="87630" marR="87630"/>
                </a:tc>
              </a:tr>
              <a:tr h="370840">
                <a:tc>
                  <a:txBody>
                    <a:bodyPr/>
                    <a:lstStyle/>
                    <a:p>
                      <a:r>
                        <a:rPr lang="en-US" altLang="zh-TW" dirty="0" smtClean="0">
                          <a:latin typeface="Bookman Old Style" panose="02050604050505020204" pitchFamily="18" charset="0"/>
                        </a:rPr>
                        <a:t>Calculator</a:t>
                      </a:r>
                      <a:endParaRPr lang="zh-TW" altLang="en-US" dirty="0">
                        <a:latin typeface="Bookman Old Style" panose="02050604050505020204" pitchFamily="18" charset="0"/>
                      </a:endParaRPr>
                    </a:p>
                  </a:txBody>
                  <a:tcPr marL="87630" marR="87630"/>
                </a:tc>
                <a:tc>
                  <a:txBody>
                    <a:bodyPr/>
                    <a:lstStyle/>
                    <a:p>
                      <a:r>
                        <a:rPr lang="en-US" altLang="zh-TW" sz="1800" b="0" i="0" u="none" strike="noStrike" kern="1200" baseline="0" dirty="0" smtClean="0">
                          <a:solidFill>
                            <a:schemeClr val="dk1"/>
                          </a:solidFill>
                          <a:latin typeface="Bookman Old Style" panose="02050604050505020204" pitchFamily="18" charset="0"/>
                          <a:ea typeface="+mn-ea"/>
                          <a:cs typeface="+mn-cs"/>
                        </a:rPr>
                        <a:t>91.8</a:t>
                      </a:r>
                      <a:endParaRPr lang="zh-TW" altLang="en-US" dirty="0">
                        <a:latin typeface="Bookman Old Style" panose="02050604050505020204" pitchFamily="18" charset="0"/>
                      </a:endParaRPr>
                    </a:p>
                  </a:txBody>
                  <a:tcPr marL="87630" marR="87630"/>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dirty="0" err="1" smtClean="0">
                          <a:latin typeface="Bookman Old Style" panose="02050604050505020204" pitchFamily="18" charset="0"/>
                        </a:rPr>
                        <a:t>Screenmilker</a:t>
                      </a:r>
                      <a:r>
                        <a:rPr lang="en-US" altLang="zh-TW" b="1" dirty="0" smtClean="0">
                          <a:latin typeface="Bookman Old Style" panose="02050604050505020204" pitchFamily="18" charset="0"/>
                        </a:rPr>
                        <a:t> [keystroke extraction]</a:t>
                      </a:r>
                      <a:endParaRPr lang="zh-TW" altLang="en-US" b="1" dirty="0" smtClean="0">
                        <a:latin typeface="Bookman Old Style" panose="02050604050505020204" pitchFamily="18" charset="0"/>
                      </a:endParaRPr>
                    </a:p>
                  </a:txBody>
                  <a:tcPr marL="87630" marR="87630"/>
                </a:tc>
                <a:tc>
                  <a:txBody>
                    <a:bodyPr/>
                    <a:lstStyle/>
                    <a:p>
                      <a:r>
                        <a:rPr lang="en-US" altLang="zh-TW" sz="1800" b="0" i="0" u="none" strike="noStrike" kern="1200" baseline="0" dirty="0" smtClean="0">
                          <a:solidFill>
                            <a:schemeClr val="dk1"/>
                          </a:solidFill>
                          <a:latin typeface="Bookman Old Style" panose="02050604050505020204" pitchFamily="18" charset="0"/>
                          <a:ea typeface="+mn-ea"/>
                          <a:cs typeface="+mn-cs"/>
                        </a:rPr>
                        <a:t>101.6</a:t>
                      </a:r>
                      <a:endParaRPr lang="zh-TW" altLang="en-US" dirty="0">
                        <a:latin typeface="Bookman Old Style" panose="02050604050505020204" pitchFamily="18" charset="0"/>
                      </a:endParaRPr>
                    </a:p>
                  </a:txBody>
                  <a:tcPr marL="87630" marR="87630"/>
                </a:tc>
              </a:tr>
              <a:tr h="370840">
                <a:tc>
                  <a:txBody>
                    <a:bodyPr/>
                    <a:lstStyle/>
                    <a:p>
                      <a:r>
                        <a:rPr lang="en-US" altLang="zh-TW" dirty="0" smtClean="0">
                          <a:latin typeface="Bookman Old Style" panose="02050604050505020204" pitchFamily="18" charset="0"/>
                        </a:rPr>
                        <a:t>Instagram</a:t>
                      </a:r>
                      <a:endParaRPr lang="zh-TW" altLang="en-US" dirty="0">
                        <a:latin typeface="Bookman Old Style" panose="02050604050505020204" pitchFamily="18" charset="0"/>
                      </a:endParaRPr>
                    </a:p>
                  </a:txBody>
                  <a:tcPr marL="87630" marR="87630"/>
                </a:tc>
                <a:tc>
                  <a:txBody>
                    <a:bodyPr/>
                    <a:lstStyle/>
                    <a:p>
                      <a:r>
                        <a:rPr lang="en-US" altLang="zh-TW" sz="1800" b="0" i="0" u="none" strike="noStrike" kern="1200" baseline="0" dirty="0" smtClean="0">
                          <a:solidFill>
                            <a:schemeClr val="dk1"/>
                          </a:solidFill>
                          <a:latin typeface="Bookman Old Style" panose="02050604050505020204" pitchFamily="18" charset="0"/>
                          <a:ea typeface="+mn-ea"/>
                          <a:cs typeface="+mn-cs"/>
                        </a:rPr>
                        <a:t>155.8</a:t>
                      </a:r>
                      <a:endParaRPr lang="zh-TW" altLang="en-US" dirty="0">
                        <a:latin typeface="Bookman Old Style" panose="02050604050505020204" pitchFamily="18" charset="0"/>
                      </a:endParaRPr>
                    </a:p>
                  </a:txBody>
                  <a:tcPr marL="87630" marR="87630"/>
                </a:tc>
              </a:tr>
              <a:tr h="370840">
                <a:tc>
                  <a:txBody>
                    <a:bodyPr/>
                    <a:lstStyle/>
                    <a:p>
                      <a:r>
                        <a:rPr lang="en-US" altLang="zh-TW" dirty="0" smtClean="0">
                          <a:latin typeface="Bookman Old Style" panose="02050604050505020204" pitchFamily="18" charset="0"/>
                        </a:rPr>
                        <a:t>Pandora Internet Radio</a:t>
                      </a:r>
                      <a:endParaRPr lang="zh-TW" altLang="en-US" dirty="0">
                        <a:latin typeface="Bookman Old Style" panose="02050604050505020204" pitchFamily="18" charset="0"/>
                      </a:endParaRPr>
                    </a:p>
                  </a:txBody>
                  <a:tcPr marL="87630" marR="87630"/>
                </a:tc>
                <a:tc>
                  <a:txBody>
                    <a:bodyPr/>
                    <a:lstStyle/>
                    <a:p>
                      <a:r>
                        <a:rPr lang="en-US" altLang="zh-TW" sz="1800" b="0" i="0" u="none" strike="noStrike" kern="1200" baseline="0" dirty="0" smtClean="0">
                          <a:solidFill>
                            <a:schemeClr val="dk1"/>
                          </a:solidFill>
                          <a:latin typeface="Bookman Old Style" panose="02050604050505020204" pitchFamily="18" charset="0"/>
                          <a:ea typeface="+mn-ea"/>
                          <a:cs typeface="+mn-cs"/>
                        </a:rPr>
                        <a:t>213.5</a:t>
                      </a:r>
                      <a:endParaRPr lang="zh-TW" altLang="en-US" dirty="0">
                        <a:latin typeface="Bookman Old Style" panose="02050604050505020204" pitchFamily="18" charset="0"/>
                      </a:endParaRPr>
                    </a:p>
                  </a:txBody>
                  <a:tcPr marL="87630" marR="87630"/>
                </a:tc>
              </a:tr>
              <a:tr h="370840">
                <a:tc>
                  <a:txBody>
                    <a:bodyPr/>
                    <a:lstStyle/>
                    <a:p>
                      <a:r>
                        <a:rPr lang="en-US" altLang="zh-TW" dirty="0" smtClean="0">
                          <a:latin typeface="Bookman Old Style" panose="02050604050505020204" pitchFamily="18" charset="0"/>
                        </a:rPr>
                        <a:t>Facebook</a:t>
                      </a:r>
                      <a:endParaRPr lang="zh-TW" altLang="en-US" dirty="0">
                        <a:latin typeface="Bookman Old Style" panose="02050604050505020204" pitchFamily="18" charset="0"/>
                      </a:endParaRPr>
                    </a:p>
                  </a:txBody>
                  <a:tcPr marL="87630" marR="87630"/>
                </a:tc>
                <a:tc>
                  <a:txBody>
                    <a:bodyPr/>
                    <a:lstStyle/>
                    <a:p>
                      <a:r>
                        <a:rPr lang="en-US" altLang="zh-TW" sz="1800" b="0" i="0" u="none" strike="noStrike" kern="1200" baseline="0" dirty="0" smtClean="0">
                          <a:solidFill>
                            <a:schemeClr val="dk1"/>
                          </a:solidFill>
                          <a:latin typeface="Bookman Old Style" panose="02050604050505020204" pitchFamily="18" charset="0"/>
                          <a:ea typeface="+mn-ea"/>
                          <a:cs typeface="+mn-cs"/>
                        </a:rPr>
                        <a:t>252.1</a:t>
                      </a:r>
                      <a:endParaRPr lang="zh-TW" altLang="en-US" dirty="0">
                        <a:latin typeface="Bookman Old Style" panose="02050604050505020204" pitchFamily="18" charset="0"/>
                      </a:endParaRPr>
                    </a:p>
                  </a:txBody>
                  <a:tcPr marL="87630" marR="87630"/>
                </a:tc>
              </a:tr>
              <a:tr h="370840">
                <a:tc>
                  <a:txBody>
                    <a:bodyPr/>
                    <a:lstStyle/>
                    <a:p>
                      <a:r>
                        <a:rPr lang="en-US" altLang="zh-TW" dirty="0" smtClean="0">
                          <a:latin typeface="Bookman Old Style" panose="02050604050505020204" pitchFamily="18" charset="0"/>
                        </a:rPr>
                        <a:t>Browser</a:t>
                      </a:r>
                      <a:endParaRPr lang="zh-TW" altLang="en-US" dirty="0">
                        <a:latin typeface="Bookman Old Style" panose="02050604050505020204" pitchFamily="18" charset="0"/>
                      </a:endParaRPr>
                    </a:p>
                  </a:txBody>
                  <a:tcPr marL="87630" marR="87630"/>
                </a:tc>
                <a:tc>
                  <a:txBody>
                    <a:bodyPr/>
                    <a:lstStyle/>
                    <a:p>
                      <a:r>
                        <a:rPr lang="en-US" altLang="zh-TW" sz="1800" b="0" i="0" u="none" strike="noStrike" kern="1200" baseline="0" dirty="0" smtClean="0">
                          <a:solidFill>
                            <a:schemeClr val="dk1"/>
                          </a:solidFill>
                          <a:latin typeface="Bookman Old Style" panose="02050604050505020204" pitchFamily="18" charset="0"/>
                          <a:ea typeface="+mn-ea"/>
                          <a:cs typeface="+mn-cs"/>
                        </a:rPr>
                        <a:t>374.8</a:t>
                      </a:r>
                      <a:endParaRPr lang="zh-TW" altLang="en-US" dirty="0">
                        <a:latin typeface="Bookman Old Style" panose="02050604050505020204" pitchFamily="18" charset="0"/>
                      </a:endParaRPr>
                    </a:p>
                  </a:txBody>
                  <a:tcPr marL="87630" marR="87630"/>
                </a:tc>
              </a:tr>
              <a:tr h="370840">
                <a:tc>
                  <a:txBody>
                    <a:bodyPr/>
                    <a:lstStyle/>
                    <a:p>
                      <a:r>
                        <a:rPr lang="en-US" altLang="zh-TW" dirty="0" smtClean="0">
                          <a:latin typeface="Bookman Old Style" panose="02050604050505020204" pitchFamily="18" charset="0"/>
                        </a:rPr>
                        <a:t>Temple Run 2</a:t>
                      </a:r>
                      <a:endParaRPr lang="zh-TW" altLang="en-US" dirty="0">
                        <a:latin typeface="Bookman Old Style" panose="02050604050505020204" pitchFamily="18" charset="0"/>
                      </a:endParaRPr>
                    </a:p>
                  </a:txBody>
                  <a:tcPr marL="87630" marR="87630"/>
                </a:tc>
                <a:tc>
                  <a:txBody>
                    <a:bodyPr/>
                    <a:lstStyle/>
                    <a:p>
                      <a:r>
                        <a:rPr lang="en-US" altLang="zh-TW" sz="1800" b="0" i="0" u="none" strike="noStrike" kern="1200" baseline="0" dirty="0" smtClean="0">
                          <a:solidFill>
                            <a:schemeClr val="dk1"/>
                          </a:solidFill>
                          <a:latin typeface="Bookman Old Style" panose="02050604050505020204" pitchFamily="18" charset="0"/>
                          <a:ea typeface="+mn-ea"/>
                          <a:cs typeface="+mn-cs"/>
                        </a:rPr>
                        <a:t>529.2</a:t>
                      </a:r>
                      <a:endParaRPr lang="zh-TW" altLang="en-US" dirty="0">
                        <a:latin typeface="Bookman Old Style" panose="02050604050505020204" pitchFamily="18" charset="0"/>
                      </a:endParaRPr>
                    </a:p>
                  </a:txBody>
                  <a:tcPr marL="87630" marR="87630"/>
                </a:tc>
              </a:tr>
            </a:tbl>
          </a:graphicData>
        </a:graphic>
      </p:graphicFrame>
      <p:sp>
        <p:nvSpPr>
          <p:cNvPr id="4" name="Date Placeholder 3"/>
          <p:cNvSpPr>
            <a:spLocks noGrp="1"/>
          </p:cNvSpPr>
          <p:nvPr>
            <p:ph type="dt" sz="half" idx="10"/>
          </p:nvPr>
        </p:nvSpPr>
        <p:spPr/>
        <p:txBody>
          <a:bodyPr/>
          <a:lstStyle/>
          <a:p>
            <a:fld id="{09FD08B4-2620-460A-AC19-6EB7BCCEEAA5}"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Screenmilker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7938718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smtClean="0"/>
              <a:t>Mitigations: </a:t>
            </a:r>
            <a:r>
              <a:rPr lang="en-US" altLang="zh-TW" sz="3600" dirty="0" smtClean="0"/>
              <a:t>Access Control on </a:t>
            </a:r>
            <a:r>
              <a:rPr lang="en-US" altLang="zh-TW" sz="3600" dirty="0"/>
              <a:t>ADB </a:t>
            </a:r>
            <a:r>
              <a:rPr lang="en-US" altLang="zh-TW" sz="3600" dirty="0" smtClean="0"/>
              <a:t>Proxy</a:t>
            </a:r>
            <a:r>
              <a:rPr lang="en-US" altLang="zh-TW" sz="3600" dirty="0"/>
              <a:t/>
            </a:r>
            <a:br>
              <a:rPr lang="en-US" altLang="zh-TW" sz="3600" dirty="0"/>
            </a:br>
            <a:endParaRPr lang="zh-TW" altLang="en-US" dirty="0"/>
          </a:p>
        </p:txBody>
      </p:sp>
      <p:sp>
        <p:nvSpPr>
          <p:cNvPr id="3" name="Content Placeholder 2"/>
          <p:cNvSpPr>
            <a:spLocks noGrp="1"/>
          </p:cNvSpPr>
          <p:nvPr>
            <p:ph idx="1"/>
          </p:nvPr>
        </p:nvSpPr>
        <p:spPr>
          <a:xfrm>
            <a:off x="628650" y="1825625"/>
            <a:ext cx="7886700" cy="3051175"/>
          </a:xfrm>
        </p:spPr>
        <p:txBody>
          <a:bodyPr>
            <a:normAutofit fontScale="85000" lnSpcReduction="20000"/>
          </a:bodyPr>
          <a:lstStyle/>
          <a:p>
            <a:r>
              <a:rPr lang="en-US" altLang="zh-TW" sz="3400" dirty="0" smtClean="0"/>
              <a:t>Utilize </a:t>
            </a:r>
            <a:r>
              <a:rPr lang="en-US" altLang="zh-TW" sz="3400" i="1" dirty="0" err="1" smtClean="0"/>
              <a:t>iptables</a:t>
            </a:r>
            <a:r>
              <a:rPr lang="en-US" altLang="zh-TW" sz="3400" dirty="0" smtClean="0"/>
              <a:t> to control local-socket communication</a:t>
            </a:r>
          </a:p>
          <a:p>
            <a:endParaRPr lang="en-US" altLang="zh-TW" sz="3400" dirty="0" smtClean="0"/>
          </a:p>
          <a:p>
            <a:r>
              <a:rPr lang="en-US" altLang="zh-TW" sz="3400" dirty="0" smtClean="0"/>
              <a:t>Users need to explicitly grant apps permission to communicate with local servers</a:t>
            </a:r>
          </a:p>
          <a:p>
            <a:endParaRPr lang="en-US" altLang="zh-TW" sz="3400" dirty="0" smtClean="0"/>
          </a:p>
          <a:p>
            <a:r>
              <a:rPr lang="en-US" altLang="zh-TW" sz="3400" dirty="0" smtClean="0"/>
              <a:t>We build a service to add </a:t>
            </a:r>
            <a:r>
              <a:rPr lang="en-US" altLang="zh-TW" sz="3400" i="1" dirty="0" err="1" smtClean="0"/>
              <a:t>iptables</a:t>
            </a:r>
            <a:r>
              <a:rPr lang="en-US" altLang="zh-TW" sz="3400" dirty="0" smtClean="0"/>
              <a:t> rules accordingly</a:t>
            </a:r>
          </a:p>
        </p:txBody>
      </p:sp>
      <p:sp>
        <p:nvSpPr>
          <p:cNvPr id="4" name="Date Placeholder 3"/>
          <p:cNvSpPr>
            <a:spLocks noGrp="1"/>
          </p:cNvSpPr>
          <p:nvPr>
            <p:ph type="dt" sz="half" idx="10"/>
          </p:nvPr>
        </p:nvSpPr>
        <p:spPr/>
        <p:txBody>
          <a:bodyPr/>
          <a:lstStyle/>
          <a:p>
            <a:fld id="{985B33A8-4D0D-499C-8C0E-0B82425ABA30}"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Screenmilker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3667458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Conclusions</a:t>
            </a:r>
            <a:endParaRPr lang="zh-TW" altLang="en-US" dirty="0"/>
          </a:p>
        </p:txBody>
      </p:sp>
      <p:sp>
        <p:nvSpPr>
          <p:cNvPr id="3" name="Content Placeholder 2"/>
          <p:cNvSpPr>
            <a:spLocks noGrp="1"/>
          </p:cNvSpPr>
          <p:nvPr>
            <p:ph idx="1"/>
          </p:nvPr>
        </p:nvSpPr>
        <p:spPr>
          <a:xfrm>
            <a:off x="458709" y="1624012"/>
            <a:ext cx="8229600" cy="4525963"/>
          </a:xfrm>
        </p:spPr>
        <p:txBody>
          <a:bodyPr>
            <a:normAutofit/>
          </a:bodyPr>
          <a:lstStyle/>
          <a:p>
            <a:r>
              <a:rPr lang="en-US" altLang="zh-TW" dirty="0" smtClean="0"/>
              <a:t>ADB proxy is a popular workarounds that grant privileged capabilities to 3</a:t>
            </a:r>
            <a:r>
              <a:rPr lang="en-US" altLang="zh-TW" baseline="30000" dirty="0" smtClean="0"/>
              <a:t>rd</a:t>
            </a:r>
            <a:r>
              <a:rPr lang="en-US" altLang="zh-TW" dirty="0" smtClean="0"/>
              <a:t> party apps</a:t>
            </a:r>
          </a:p>
          <a:p>
            <a:endParaRPr lang="en-US" altLang="zh-TW" dirty="0" smtClean="0"/>
          </a:p>
          <a:p>
            <a:r>
              <a:rPr lang="en-US" altLang="zh-TW" dirty="0" smtClean="0"/>
              <a:t>Without proper protection, ADB proxy could be exploited by malicious apps to extract sensitive information from the phone as demonstrated by </a:t>
            </a:r>
            <a:r>
              <a:rPr lang="en-US" altLang="zh-TW" dirty="0" err="1" smtClean="0"/>
              <a:t>Screenmilker</a:t>
            </a:r>
            <a:endParaRPr lang="en-US" altLang="zh-TW" dirty="0"/>
          </a:p>
          <a:p>
            <a:endParaRPr lang="en-US" altLang="zh-TW" dirty="0" smtClean="0"/>
          </a:p>
          <a:p>
            <a:r>
              <a:rPr lang="en-US" altLang="zh-TW" dirty="0" smtClean="0"/>
              <a:t>From our evaluation, we show that malicious app can effectively and stealthily extract information from screenshots</a:t>
            </a:r>
          </a:p>
        </p:txBody>
      </p:sp>
      <p:sp>
        <p:nvSpPr>
          <p:cNvPr id="4" name="Date Placeholder 3"/>
          <p:cNvSpPr>
            <a:spLocks noGrp="1"/>
          </p:cNvSpPr>
          <p:nvPr>
            <p:ph type="dt" sz="half" idx="10"/>
          </p:nvPr>
        </p:nvSpPr>
        <p:spPr/>
        <p:txBody>
          <a:bodyPr/>
          <a:lstStyle/>
          <a:p>
            <a:fld id="{BF26FADA-11E4-4AEE-9C49-1187513B8034}"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Screenmilker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6409381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zh-TW" dirty="0" smtClean="0"/>
              <a:t>Thank You! Questions?</a:t>
            </a:r>
            <a:endParaRPr lang="zh-TW" altLang="en-US" dirty="0"/>
          </a:p>
        </p:txBody>
      </p:sp>
      <p:sp>
        <p:nvSpPr>
          <p:cNvPr id="4" name="Date Placeholder 3"/>
          <p:cNvSpPr>
            <a:spLocks noGrp="1"/>
          </p:cNvSpPr>
          <p:nvPr>
            <p:ph type="dt" sz="half" idx="10"/>
          </p:nvPr>
        </p:nvSpPr>
        <p:spPr/>
        <p:txBody>
          <a:bodyPr/>
          <a:lstStyle/>
          <a:p>
            <a:fld id="{AB4DA863-EA58-4CAF-9462-0C014CC1256A}"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Screenmilker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8106857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smtClean="0"/>
              <a:t>One Solution: Root the phone</a:t>
            </a:r>
            <a:endParaRPr lang="zh-TW" altLang="en-US" dirty="0"/>
          </a:p>
        </p:txBody>
      </p:sp>
      <p:sp>
        <p:nvSpPr>
          <p:cNvPr id="4" name="Date Placeholder 3"/>
          <p:cNvSpPr>
            <a:spLocks noGrp="1"/>
          </p:cNvSpPr>
          <p:nvPr>
            <p:ph type="dt" sz="half" idx="10"/>
          </p:nvPr>
        </p:nvSpPr>
        <p:spPr/>
        <p:txBody>
          <a:bodyPr/>
          <a:lstStyle/>
          <a:p>
            <a:fld id="{71153DB5-C124-45AA-AB69-48546D2CC34A}"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Screenmilker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1905000"/>
            <a:ext cx="3733800" cy="3733800"/>
          </a:xfrm>
          <a:prstGeom prst="rect">
            <a:avLst/>
          </a:prstGeom>
        </p:spPr>
      </p:pic>
      <p:pic>
        <p:nvPicPr>
          <p:cNvPr id="8" name="Picture 7"/>
          <p:cNvPicPr>
            <a:picLocks noChangeAspect="1"/>
          </p:cNvPicPr>
          <p:nvPr/>
        </p:nvPicPr>
        <p:blipFill>
          <a:blip r:embed="rId4">
            <a:extLst>
              <a:ext uri="{BEBA8EAE-BF5A-486C-A8C5-ECC9F3942E4B}">
                <a14:imgProps xmlns:a14="http://schemas.microsoft.com/office/drawing/2010/main">
                  <a14:imgLayer r:embed="rId5">
                    <a14:imgEffect>
                      <a14:backgroundRemoval t="6800" b="92000" l="6000" r="95600"/>
                    </a14:imgEffect>
                  </a14:imgLayer>
                </a14:imgProps>
              </a:ext>
              <a:ext uri="{28A0092B-C50C-407E-A947-70E740481C1C}">
                <a14:useLocalDpi xmlns:a14="http://schemas.microsoft.com/office/drawing/2010/main" val="0"/>
              </a:ext>
            </a:extLst>
          </a:blip>
          <a:stretch>
            <a:fillRect/>
          </a:stretch>
        </p:blipFill>
        <p:spPr>
          <a:xfrm>
            <a:off x="1428750" y="2581275"/>
            <a:ext cx="2381250" cy="2381250"/>
          </a:xfrm>
          <a:prstGeom prst="rect">
            <a:avLst/>
          </a:prstGeom>
        </p:spPr>
      </p:pic>
      <p:sp>
        <p:nvSpPr>
          <p:cNvPr id="3" name="TextBox 2"/>
          <p:cNvSpPr txBox="1"/>
          <p:nvPr/>
        </p:nvSpPr>
        <p:spPr>
          <a:xfrm>
            <a:off x="4268551" y="3065726"/>
            <a:ext cx="486030" cy="707886"/>
          </a:xfrm>
          <a:prstGeom prst="rect">
            <a:avLst/>
          </a:prstGeom>
          <a:noFill/>
        </p:spPr>
        <p:txBody>
          <a:bodyPr wrap="none" rtlCol="0">
            <a:spAutoFit/>
          </a:bodyPr>
          <a:lstStyle/>
          <a:p>
            <a:r>
              <a:rPr lang="en-US" sz="4000" dirty="0" smtClean="0"/>
              <a:t>#</a:t>
            </a:r>
            <a:endParaRPr lang="en-US" sz="4000" dirty="0"/>
          </a:p>
        </p:txBody>
      </p:sp>
      <p:pic>
        <p:nvPicPr>
          <p:cNvPr id="1026" name="Picture 2" descr="https://encrypted-tbn1.gstatic.com/images?q=tbn:ANd9GcTFErP_P2-ACTXre6cyFC20mt3VeQnh-MzqRijDtIdD4MDfiGF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8652" y="2256175"/>
            <a:ext cx="3405348" cy="2326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31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286750" cy="1325563"/>
          </a:xfrm>
        </p:spPr>
        <p:txBody>
          <a:bodyPr>
            <a:normAutofit/>
          </a:bodyPr>
          <a:lstStyle/>
          <a:p>
            <a:r>
              <a:rPr lang="en-US" altLang="zh-TW" dirty="0" smtClean="0"/>
              <a:t>An Legitimate Alternative: ADB Proxy</a:t>
            </a:r>
            <a:endParaRPr lang="zh-TW" altLang="en-US" dirty="0"/>
          </a:p>
        </p:txBody>
      </p:sp>
      <p:sp>
        <p:nvSpPr>
          <p:cNvPr id="3" name="Content Placeholder 2"/>
          <p:cNvSpPr>
            <a:spLocks noGrp="1"/>
          </p:cNvSpPr>
          <p:nvPr>
            <p:ph idx="1"/>
          </p:nvPr>
        </p:nvSpPr>
        <p:spPr>
          <a:xfrm>
            <a:off x="628650" y="1825626"/>
            <a:ext cx="7886700" cy="4530726"/>
          </a:xfrm>
        </p:spPr>
        <p:txBody>
          <a:bodyPr>
            <a:noAutofit/>
          </a:bodyPr>
          <a:lstStyle/>
          <a:p>
            <a:r>
              <a:rPr lang="en-US" altLang="zh-TW" sz="3200" dirty="0" smtClean="0"/>
              <a:t>Android Debug Bridge (ADB)</a:t>
            </a:r>
          </a:p>
          <a:p>
            <a:pPr lvl="1"/>
            <a:r>
              <a:rPr lang="en-US" altLang="zh-TW" sz="2800" dirty="0" smtClean="0"/>
              <a:t>A versatile command line tool that lets user communicate with his device</a:t>
            </a:r>
          </a:p>
          <a:p>
            <a:pPr lvl="1"/>
            <a:r>
              <a:rPr lang="en-US" altLang="zh-TW" sz="2800" dirty="0" smtClean="0"/>
              <a:t>A set of capabilities</a:t>
            </a:r>
          </a:p>
          <a:p>
            <a:pPr lvl="2"/>
            <a:r>
              <a:rPr lang="en-US" altLang="zh-TW" sz="2000" dirty="0" smtClean="0"/>
              <a:t>Install/Uninstall</a:t>
            </a:r>
          </a:p>
          <a:p>
            <a:pPr lvl="2"/>
            <a:r>
              <a:rPr lang="en-US" altLang="zh-TW" sz="2000" dirty="0" smtClean="0"/>
              <a:t>Pull/Push data</a:t>
            </a:r>
          </a:p>
          <a:p>
            <a:pPr lvl="2"/>
            <a:r>
              <a:rPr lang="en-US" altLang="zh-TW" sz="2000" dirty="0" smtClean="0"/>
              <a:t>Take screenshots / Record screen</a:t>
            </a:r>
          </a:p>
          <a:p>
            <a:pPr lvl="2"/>
            <a:r>
              <a:rPr lang="en-US" altLang="zh-TW" sz="2000" dirty="0" smtClean="0"/>
              <a:t>…</a:t>
            </a:r>
            <a:endParaRPr lang="en-US" altLang="zh-TW" sz="2000" dirty="0" smtClean="0"/>
          </a:p>
          <a:p>
            <a:r>
              <a:rPr lang="en-US" altLang="zh-TW" sz="2600" dirty="0" smtClean="0"/>
              <a:t>How app can use ADB? -- proxy</a:t>
            </a:r>
          </a:p>
          <a:p>
            <a:pPr lvl="2"/>
            <a:endParaRPr lang="en-US" altLang="zh-TW" sz="2000" dirty="0" smtClean="0"/>
          </a:p>
        </p:txBody>
      </p:sp>
      <p:sp>
        <p:nvSpPr>
          <p:cNvPr id="4" name="Date Placeholder 3"/>
          <p:cNvSpPr>
            <a:spLocks noGrp="1"/>
          </p:cNvSpPr>
          <p:nvPr>
            <p:ph type="dt" sz="half" idx="10"/>
          </p:nvPr>
        </p:nvSpPr>
        <p:spPr/>
        <p:txBody>
          <a:bodyPr/>
          <a:lstStyle/>
          <a:p>
            <a:fld id="{A631FEE8-F46E-49D0-9170-98176D06432A}" type="datetime1">
              <a:rPr lang="en-US" smtClean="0"/>
              <a:t>2/24/2014</a:t>
            </a:fld>
            <a:endParaRPr lang="en-US" dirty="0"/>
          </a:p>
        </p:txBody>
      </p:sp>
      <p:sp>
        <p:nvSpPr>
          <p:cNvPr id="5" name="Footer Placeholder 4"/>
          <p:cNvSpPr>
            <a:spLocks noGrp="1"/>
          </p:cNvSpPr>
          <p:nvPr>
            <p:ph type="ftr" sz="quarter" idx="11"/>
          </p:nvPr>
        </p:nvSpPr>
        <p:spPr/>
        <p:txBody>
          <a:bodyPr/>
          <a:lstStyle/>
          <a:p>
            <a:r>
              <a:rPr lang="en-US" dirty="0" err="1" smtClean="0"/>
              <a:t>Screenmilker</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39672068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ADB Proxy</a:t>
            </a:r>
            <a:endParaRPr lang="en-US" dirty="0"/>
          </a:p>
        </p:txBody>
      </p:sp>
      <p:sp>
        <p:nvSpPr>
          <p:cNvPr id="3" name="Content Placeholder 2"/>
          <p:cNvSpPr>
            <a:spLocks noGrp="1"/>
          </p:cNvSpPr>
          <p:nvPr>
            <p:ph idx="1"/>
          </p:nvPr>
        </p:nvSpPr>
        <p:spPr>
          <a:xfrm>
            <a:off x="628650" y="1825625"/>
            <a:ext cx="7886700" cy="2136775"/>
          </a:xfrm>
        </p:spPr>
        <p:txBody>
          <a:bodyPr>
            <a:normAutofit lnSpcReduction="10000"/>
          </a:bodyPr>
          <a:lstStyle/>
          <a:p>
            <a:r>
              <a:rPr lang="en-US" altLang="zh-TW" sz="2400" dirty="0" smtClean="0"/>
              <a:t>An native </a:t>
            </a:r>
            <a:r>
              <a:rPr lang="en-US" altLang="zh-TW" sz="2400" dirty="0" smtClean="0"/>
              <a:t>executable implemented by developer </a:t>
            </a:r>
          </a:p>
          <a:p>
            <a:r>
              <a:rPr lang="en-US" altLang="zh-TW" sz="2400" dirty="0"/>
              <a:t>R</a:t>
            </a:r>
            <a:r>
              <a:rPr lang="en-US" altLang="zh-TW" sz="2400" dirty="0" smtClean="0"/>
              <a:t>uns </a:t>
            </a:r>
            <a:r>
              <a:rPr lang="en-US" altLang="zh-TW" sz="2400" dirty="0" smtClean="0"/>
              <a:t>on the phone as shell user to provide </a:t>
            </a:r>
            <a:r>
              <a:rPr lang="en-US" altLang="zh-TW" sz="2400" dirty="0" smtClean="0"/>
              <a:t>privileged services </a:t>
            </a:r>
            <a:r>
              <a:rPr lang="en-US" altLang="zh-TW" sz="2400" dirty="0" smtClean="0"/>
              <a:t>to other apps</a:t>
            </a:r>
          </a:p>
          <a:p>
            <a:r>
              <a:rPr lang="en-US" altLang="zh-TW" sz="2400" dirty="0" smtClean="0"/>
              <a:t>ADB proxy is legitimate</a:t>
            </a:r>
          </a:p>
          <a:p>
            <a:pPr lvl="1"/>
            <a:r>
              <a:rPr lang="en-US" altLang="zh-TW" sz="2000" dirty="0" smtClean="0"/>
              <a:t>Apps using this approach have tens of millions of downloads</a:t>
            </a:r>
          </a:p>
          <a:p>
            <a:pPr lvl="1"/>
            <a:r>
              <a:rPr lang="en-US" altLang="zh-TW" sz="2000" dirty="0" smtClean="0"/>
              <a:t>No objections from Google</a:t>
            </a:r>
          </a:p>
        </p:txBody>
      </p:sp>
      <p:sp>
        <p:nvSpPr>
          <p:cNvPr id="4" name="Date Placeholder 3"/>
          <p:cNvSpPr>
            <a:spLocks noGrp="1"/>
          </p:cNvSpPr>
          <p:nvPr>
            <p:ph type="dt" sz="half" idx="10"/>
          </p:nvPr>
        </p:nvSpPr>
        <p:spPr/>
        <p:txBody>
          <a:bodyPr/>
          <a:lstStyle/>
          <a:p>
            <a:fld id="{1F85297B-EDC9-4E66-B3A6-5C16A9561D5E}"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Screenmilker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8" name="Rounded Rectangle 7"/>
          <p:cNvSpPr/>
          <p:nvPr/>
        </p:nvSpPr>
        <p:spPr>
          <a:xfrm>
            <a:off x="933450" y="4572000"/>
            <a:ext cx="762000" cy="685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App</a:t>
            </a:r>
            <a:endParaRPr lang="en-US" dirty="0"/>
          </a:p>
        </p:txBody>
      </p:sp>
      <p:sp>
        <p:nvSpPr>
          <p:cNvPr id="9" name="Rectangle 8"/>
          <p:cNvSpPr/>
          <p:nvPr/>
        </p:nvSpPr>
        <p:spPr>
          <a:xfrm>
            <a:off x="3276600" y="461010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ADB Proxy</a:t>
            </a:r>
            <a:endParaRPr lang="en-US" dirty="0"/>
          </a:p>
        </p:txBody>
      </p:sp>
      <p:cxnSp>
        <p:nvCxnSpPr>
          <p:cNvPr id="13" name="Straight Arrow Connector 12"/>
          <p:cNvCxnSpPr>
            <a:stCxn id="8" idx="3"/>
            <a:endCxn id="9" idx="1"/>
          </p:cNvCxnSpPr>
          <p:nvPr/>
        </p:nvCxnSpPr>
        <p:spPr>
          <a:xfrm>
            <a:off x="1695450" y="4914900"/>
            <a:ext cx="1581150" cy="0"/>
          </a:xfrm>
          <a:prstGeom prst="straightConnector1">
            <a:avLst/>
          </a:prstGeom>
          <a:ln w="25400">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775124" y="4572000"/>
            <a:ext cx="1577676" cy="646331"/>
          </a:xfrm>
          <a:prstGeom prst="rect">
            <a:avLst/>
          </a:prstGeom>
          <a:noFill/>
        </p:spPr>
        <p:txBody>
          <a:bodyPr wrap="none" rtlCol="0">
            <a:spAutoFit/>
          </a:bodyPr>
          <a:lstStyle/>
          <a:p>
            <a:r>
              <a:rPr lang="en-US" dirty="0" smtClean="0">
                <a:latin typeface="Consolas" panose="020B0609020204030204" pitchFamily="49" charset="0"/>
                <a:cs typeface="Consolas" panose="020B0609020204030204" pitchFamily="49" charset="0"/>
              </a:rPr>
              <a:t>Screenshot </a:t>
            </a:r>
          </a:p>
          <a:p>
            <a:r>
              <a:rPr lang="en-US" dirty="0" smtClean="0"/>
              <a:t>command</a:t>
            </a:r>
            <a:endParaRPr lang="en-US" dirty="0"/>
          </a:p>
        </p:txBody>
      </p:sp>
      <p:cxnSp>
        <p:nvCxnSpPr>
          <p:cNvPr id="16" name="Straight Arrow Connector 15"/>
          <p:cNvCxnSpPr>
            <a:stCxn id="9" idx="3"/>
          </p:cNvCxnSpPr>
          <p:nvPr/>
        </p:nvCxnSpPr>
        <p:spPr>
          <a:xfrm>
            <a:off x="4572000" y="4914900"/>
            <a:ext cx="2362200" cy="0"/>
          </a:xfrm>
          <a:prstGeom prst="straightConnector1">
            <a:avLst/>
          </a:prstGeom>
          <a:ln w="25400">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236405" y="4572000"/>
            <a:ext cx="1577676" cy="646331"/>
          </a:xfrm>
          <a:prstGeom prst="rect">
            <a:avLst/>
          </a:prstGeom>
        </p:spPr>
        <p:txBody>
          <a:bodyPr wrap="none">
            <a:spAutoFit/>
          </a:bodyPr>
          <a:lstStyle/>
          <a:p>
            <a:r>
              <a:rPr lang="en-US" dirty="0" smtClean="0">
                <a:latin typeface="Consolas" panose="020B0609020204030204" pitchFamily="49" charset="0"/>
                <a:cs typeface="Consolas" panose="020B0609020204030204" pitchFamily="49" charset="0"/>
              </a:rPr>
              <a:t>Access </a:t>
            </a:r>
          </a:p>
          <a:p>
            <a:r>
              <a:rPr lang="en-US" dirty="0" err="1" smtClean="0">
                <a:latin typeface="Consolas" panose="020B0609020204030204" pitchFamily="49" charset="0"/>
                <a:cs typeface="Consolas" panose="020B0609020204030204" pitchFamily="49" charset="0"/>
              </a:rPr>
              <a:t>framebuffer</a:t>
            </a:r>
            <a:endParaRPr lang="en-US" dirty="0">
              <a:latin typeface="Consolas" panose="020B0609020204030204" pitchFamily="49" charset="0"/>
              <a:cs typeface="Consolas" panose="020B0609020204030204" pitchFamily="49" charset="0"/>
            </a:endParaRPr>
          </a:p>
        </p:txBody>
      </p:sp>
      <p:pic>
        <p:nvPicPr>
          <p:cNvPr id="1026" name="Picture 2" descr="http://www.clivemaxfield.com/diycalculator/imgs/console-27.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1876" y="4077602"/>
            <a:ext cx="2004098" cy="178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336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smtClean="0"/>
              <a:t>1. Turn on USB Debugging and Connect Android to a PC</a:t>
            </a:r>
            <a:endParaRPr lang="zh-TW" altLang="en-US" dirty="0"/>
          </a:p>
        </p:txBody>
      </p:sp>
      <p:sp>
        <p:nvSpPr>
          <p:cNvPr id="4" name="Date Placeholder 3"/>
          <p:cNvSpPr>
            <a:spLocks noGrp="1"/>
          </p:cNvSpPr>
          <p:nvPr>
            <p:ph type="dt" sz="half" idx="10"/>
          </p:nvPr>
        </p:nvSpPr>
        <p:spPr/>
        <p:txBody>
          <a:bodyPr/>
          <a:lstStyle/>
          <a:p>
            <a:fld id="{E09EAB71-5C64-4443-B4A9-4776EBD8FEC2}"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Screenmilker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pic>
        <p:nvPicPr>
          <p:cNvPr id="7" name="Picture 6"/>
          <p:cNvPicPr>
            <a:picLocks noChangeAspect="1"/>
          </p:cNvPicPr>
          <p:nvPr/>
        </p:nvPicPr>
        <p:blipFill>
          <a:blip r:embed="rId2" cstate="print">
            <a:extLst>
              <a:ext uri="{BEBA8EAE-BF5A-486C-A8C5-ECC9F3942E4B}">
                <a14:imgProps xmlns:a14="http://schemas.microsoft.com/office/drawing/2010/main">
                  <a14:imgLayer r:embed="rId3">
                    <a14:imgEffect>
                      <a14:backgroundRemoval t="0" b="90000" l="10000" r="90573"/>
                    </a14:imgEffect>
                  </a14:imgLayer>
                </a14:imgProps>
              </a:ext>
              <a:ext uri="{28A0092B-C50C-407E-A947-70E740481C1C}">
                <a14:useLocalDpi xmlns:a14="http://schemas.microsoft.com/office/drawing/2010/main" val="0"/>
              </a:ext>
            </a:extLst>
          </a:blip>
          <a:stretch>
            <a:fillRect/>
          </a:stretch>
        </p:blipFill>
        <p:spPr>
          <a:xfrm>
            <a:off x="533400" y="2362200"/>
            <a:ext cx="4000500" cy="2667000"/>
          </a:xfrm>
          <a:prstGeom prst="rect">
            <a:avLst/>
          </a:prstGeom>
        </p:spPr>
      </p:pic>
      <p:pic>
        <p:nvPicPr>
          <p:cNvPr id="8" name="Picture 7"/>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200400" y="2501527"/>
            <a:ext cx="3581400" cy="2388346"/>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24445" y="2247900"/>
            <a:ext cx="1985845" cy="2895600"/>
          </a:xfrm>
          <a:prstGeom prst="rect">
            <a:avLst/>
          </a:prstGeom>
        </p:spPr>
      </p:pic>
      <p:cxnSp>
        <p:nvCxnSpPr>
          <p:cNvPr id="12" name="Straight Connector 11"/>
          <p:cNvCxnSpPr/>
          <p:nvPr/>
        </p:nvCxnSpPr>
        <p:spPr>
          <a:xfrm>
            <a:off x="4076700" y="3695700"/>
            <a:ext cx="4953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410200" y="3697200"/>
            <a:ext cx="4953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33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smtClean="0"/>
              <a:t>2. Run a Script on the PC to Install a ADB Proxy on Android</a:t>
            </a:r>
            <a:endParaRPr lang="zh-TW" altLang="en-US" dirty="0"/>
          </a:p>
        </p:txBody>
      </p:sp>
      <p:sp>
        <p:nvSpPr>
          <p:cNvPr id="15" name="Content Placeholder 2"/>
          <p:cNvSpPr>
            <a:spLocks noGrp="1"/>
          </p:cNvSpPr>
          <p:nvPr>
            <p:ph idx="1"/>
          </p:nvPr>
        </p:nvSpPr>
        <p:spPr>
          <a:xfrm>
            <a:off x="671513" y="4929659"/>
            <a:ext cx="7886700" cy="1014783"/>
          </a:xfrm>
        </p:spPr>
        <p:txBody>
          <a:bodyPr>
            <a:normAutofit/>
          </a:bodyPr>
          <a:lstStyle/>
          <a:p>
            <a:pPr marL="0" indent="0">
              <a:buNone/>
            </a:pPr>
            <a:endParaRPr lang="en-US" altLang="zh-TW" dirty="0"/>
          </a:p>
          <a:p>
            <a:r>
              <a:rPr lang="en-US" altLang="zh-TW" dirty="0" smtClean="0"/>
              <a:t>ADB Proxy has the same capabilities as ADB</a:t>
            </a:r>
            <a:endParaRPr lang="zh-TW" altLang="en-US" dirty="0"/>
          </a:p>
        </p:txBody>
      </p:sp>
      <p:sp>
        <p:nvSpPr>
          <p:cNvPr id="4" name="Date Placeholder 3"/>
          <p:cNvSpPr>
            <a:spLocks noGrp="1"/>
          </p:cNvSpPr>
          <p:nvPr>
            <p:ph type="dt" sz="half" idx="10"/>
          </p:nvPr>
        </p:nvSpPr>
        <p:spPr/>
        <p:txBody>
          <a:bodyPr/>
          <a:lstStyle/>
          <a:p>
            <a:fld id="{BE0BB03F-28F8-412E-B6DE-2276899877EB}"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Screenmilker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pic>
        <p:nvPicPr>
          <p:cNvPr id="7" name="Picture 6"/>
          <p:cNvPicPr>
            <a:picLocks noChangeAspect="1"/>
          </p:cNvPicPr>
          <p:nvPr/>
        </p:nvPicPr>
        <p:blipFill>
          <a:blip r:embed="rId2" cstate="print">
            <a:extLst>
              <a:ext uri="{BEBA8EAE-BF5A-486C-A8C5-ECC9F3942E4B}">
                <a14:imgProps xmlns:a14="http://schemas.microsoft.com/office/drawing/2010/main">
                  <a14:imgLayer r:embed="rId3">
                    <a14:imgEffect>
                      <a14:backgroundRemoval t="0" b="90000" l="10000" r="90573"/>
                    </a14:imgEffect>
                  </a14:imgLayer>
                </a14:imgProps>
              </a:ext>
              <a:ext uri="{28A0092B-C50C-407E-A947-70E740481C1C}">
                <a14:useLocalDpi xmlns:a14="http://schemas.microsoft.com/office/drawing/2010/main" val="0"/>
              </a:ext>
            </a:extLst>
          </a:blip>
          <a:stretch>
            <a:fillRect/>
          </a:stretch>
        </p:blipFill>
        <p:spPr>
          <a:xfrm>
            <a:off x="533400" y="2362200"/>
            <a:ext cx="4000500" cy="2667000"/>
          </a:xfrm>
          <a:prstGeom prst="rect">
            <a:avLst/>
          </a:prstGeom>
        </p:spPr>
      </p:pic>
      <p:pic>
        <p:nvPicPr>
          <p:cNvPr id="8" name="Picture 7"/>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200400" y="2501527"/>
            <a:ext cx="3581400" cy="2388346"/>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24445" y="2247900"/>
            <a:ext cx="1985845" cy="2895600"/>
          </a:xfrm>
          <a:prstGeom prst="rect">
            <a:avLst/>
          </a:prstGeom>
        </p:spPr>
      </p:pic>
      <p:cxnSp>
        <p:nvCxnSpPr>
          <p:cNvPr id="10" name="Straight Connector 9"/>
          <p:cNvCxnSpPr/>
          <p:nvPr/>
        </p:nvCxnSpPr>
        <p:spPr>
          <a:xfrm>
            <a:off x="4076700" y="3695700"/>
            <a:ext cx="4953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10200" y="3697200"/>
            <a:ext cx="4953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023937" y="3048000"/>
            <a:ext cx="3019426" cy="1295400"/>
          </a:xfrm>
          <a:prstGeom prst="roundRect">
            <a:avLst/>
          </a:prstGeom>
          <a:gradFill>
            <a:gsLst>
              <a:gs pos="0">
                <a:schemeClr val="accent5">
                  <a:lumMod val="60000"/>
                  <a:lumOff val="40000"/>
                </a:schemeClr>
              </a:gs>
              <a:gs pos="50000">
                <a:schemeClr val="accent5">
                  <a:lumMod val="75000"/>
                </a:schemeClr>
              </a:gs>
              <a:gs pos="100000">
                <a:schemeClr val="accent5">
                  <a:lumMod val="50000"/>
                </a:schemeClr>
              </a:gs>
            </a:gsLst>
            <a:lin ang="5400000" scaled="0"/>
          </a:gra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smtClean="0">
                <a:latin typeface="Bookman Old Style" panose="02050604050505020204" pitchFamily="18" charset="0"/>
              </a:rPr>
              <a:t>#! /bin/bash</a:t>
            </a:r>
            <a:endParaRPr lang="zh-TW" altLang="en-US" sz="3200" dirty="0">
              <a:latin typeface="Bookman Old Style" panose="02050604050505020204" pitchFamily="18" charset="0"/>
            </a:endParaRPr>
          </a:p>
        </p:txBody>
      </p:sp>
      <p:sp>
        <p:nvSpPr>
          <p:cNvPr id="13" name="Rounded Rectangle 12"/>
          <p:cNvSpPr/>
          <p:nvPr/>
        </p:nvSpPr>
        <p:spPr>
          <a:xfrm>
            <a:off x="1171575" y="3048000"/>
            <a:ext cx="2724150" cy="1295400"/>
          </a:xfrm>
          <a:prstGeom prst="roundRect">
            <a:avLst/>
          </a:prstGeom>
          <a:gradFill>
            <a:gsLst>
              <a:gs pos="0">
                <a:schemeClr val="accent5">
                  <a:lumMod val="60000"/>
                  <a:lumOff val="40000"/>
                </a:schemeClr>
              </a:gs>
              <a:gs pos="50000">
                <a:schemeClr val="accent5">
                  <a:lumMod val="75000"/>
                </a:schemeClr>
              </a:gs>
              <a:gs pos="100000">
                <a:schemeClr val="accent5">
                  <a:lumMod val="50000"/>
                </a:schemeClr>
              </a:gs>
            </a:gsLst>
            <a:lin ang="5400000" scaled="0"/>
          </a:gra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smtClean="0">
                <a:latin typeface="Bookman Old Style" panose="02050604050505020204" pitchFamily="18" charset="0"/>
              </a:rPr>
              <a:t>ADB Proxy</a:t>
            </a:r>
            <a:endParaRPr lang="zh-TW" altLang="en-US" sz="3200" dirty="0">
              <a:latin typeface="Bookman Old Style" panose="02050604050505020204" pitchFamily="18" charset="0"/>
            </a:endParaRPr>
          </a:p>
        </p:txBody>
      </p:sp>
    </p:spTree>
    <p:extLst>
      <p:ext uri="{BB962C8B-B14F-4D97-AF65-F5344CB8AC3E}">
        <p14:creationId xmlns:p14="http://schemas.microsoft.com/office/powerpoint/2010/main" val="324824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63" presetClass="path" presetSubtype="0" accel="50000" decel="50000" fill="hold" grpId="1" nodeType="withEffect">
                                  <p:stCondLst>
                                    <p:cond delay="0"/>
                                  </p:stCondLst>
                                  <p:childTnLst>
                                    <p:animMotion origin="layout" path="M -3.33333E-6 1.11111E-6 L 0.48125 0.00555 " pathEditMode="relative" rAng="0" ptsTypes="AA">
                                      <p:cBhvr>
                                        <p:cTn id="14" dur="2000" fill="hold"/>
                                        <p:tgtEl>
                                          <p:spTgt spid="13"/>
                                        </p:tgtEl>
                                        <p:attrNameLst>
                                          <p:attrName>ppt_x</p:attrName>
                                          <p:attrName>ppt_y</p:attrName>
                                        </p:attrNameLst>
                                      </p:cBhvr>
                                      <p:rCtr x="24062" y="278"/>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5">
                                            <p:txEl>
                                              <p:pRg st="1" end="1"/>
                                            </p:txEl>
                                          </p:spTgt>
                                        </p:tgtEl>
                                        <p:attrNameLst>
                                          <p:attrName>style.visibility</p:attrName>
                                        </p:attrNameLst>
                                      </p:cBhvr>
                                      <p:to>
                                        <p:strVal val="visible"/>
                                      </p:to>
                                    </p:set>
                                    <p:animEffect transition="in" filter="fade">
                                      <p:cBhvr>
                                        <p:cTn id="19"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4" grpId="0" animBg="1"/>
      <p:bldP spid="13" grpId="0" animBg="1"/>
      <p:bldP spid="1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smtClean="0"/>
              <a:t>3. Disconnect Android from the PC</a:t>
            </a:r>
            <a:endParaRPr lang="zh-TW" altLang="en-US" dirty="0"/>
          </a:p>
        </p:txBody>
      </p:sp>
      <p:sp>
        <p:nvSpPr>
          <p:cNvPr id="3" name="Content Placeholder 2"/>
          <p:cNvSpPr>
            <a:spLocks noGrp="1"/>
          </p:cNvSpPr>
          <p:nvPr>
            <p:ph idx="1"/>
          </p:nvPr>
        </p:nvSpPr>
        <p:spPr>
          <a:xfrm>
            <a:off x="628650" y="2362199"/>
            <a:ext cx="7886700" cy="3814763"/>
          </a:xfrm>
        </p:spPr>
        <p:txBody>
          <a:bodyPr>
            <a:normAutofit/>
          </a:bodyPr>
          <a:lstStyle/>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a:p>
        </p:txBody>
      </p:sp>
      <p:sp>
        <p:nvSpPr>
          <p:cNvPr id="4" name="Date Placeholder 3"/>
          <p:cNvSpPr>
            <a:spLocks noGrp="1"/>
          </p:cNvSpPr>
          <p:nvPr>
            <p:ph type="dt" sz="half" idx="10"/>
          </p:nvPr>
        </p:nvSpPr>
        <p:spPr/>
        <p:txBody>
          <a:bodyPr/>
          <a:lstStyle/>
          <a:p>
            <a:fld id="{6832BFD7-04A5-40DF-B702-A1C17EC53D00}"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Screenmilker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pic>
        <p:nvPicPr>
          <p:cNvPr id="7" name="Picture 6"/>
          <p:cNvPicPr>
            <a:picLocks noChangeAspect="1"/>
          </p:cNvPicPr>
          <p:nvPr/>
        </p:nvPicPr>
        <p:blipFill>
          <a:blip r:embed="rId3" cstate="print">
            <a:extLst>
              <a:ext uri="{BEBA8EAE-BF5A-486C-A8C5-ECC9F3942E4B}">
                <a14:imgProps xmlns:a14="http://schemas.microsoft.com/office/drawing/2010/main">
                  <a14:imgLayer r:embed="rId4">
                    <a14:imgEffect>
                      <a14:backgroundRemoval t="0" b="90000" l="10000" r="90573"/>
                    </a14:imgEffect>
                  </a14:imgLayer>
                </a14:imgProps>
              </a:ext>
              <a:ext uri="{28A0092B-C50C-407E-A947-70E740481C1C}">
                <a14:useLocalDpi xmlns:a14="http://schemas.microsoft.com/office/drawing/2010/main" val="0"/>
              </a:ext>
            </a:extLst>
          </a:blip>
          <a:stretch>
            <a:fillRect/>
          </a:stretch>
        </p:blipFill>
        <p:spPr>
          <a:xfrm>
            <a:off x="533400" y="2362200"/>
            <a:ext cx="4000500" cy="2667000"/>
          </a:xfrm>
          <a:prstGeom prst="rect">
            <a:avLst/>
          </a:prstGeom>
        </p:spPr>
      </p:pic>
      <p:pic>
        <p:nvPicPr>
          <p:cNvPr id="8" name="Picture 7"/>
          <p:cNvPicPr>
            <a:picLocks noChangeAspect="1"/>
          </p:cNvPicPr>
          <p:nvPr/>
        </p:nvPicPr>
        <p:blipFill>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200400" y="2501527"/>
            <a:ext cx="3581400" cy="2388346"/>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24445" y="2247900"/>
            <a:ext cx="1985845" cy="2895600"/>
          </a:xfrm>
          <a:prstGeom prst="rect">
            <a:avLst/>
          </a:prstGeom>
        </p:spPr>
      </p:pic>
      <p:cxnSp>
        <p:nvCxnSpPr>
          <p:cNvPr id="10" name="Straight Connector 9"/>
          <p:cNvCxnSpPr/>
          <p:nvPr/>
        </p:nvCxnSpPr>
        <p:spPr>
          <a:xfrm>
            <a:off x="4076700" y="3695700"/>
            <a:ext cx="4953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10200" y="3697200"/>
            <a:ext cx="4953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5581552" y="3092244"/>
            <a:ext cx="2724150" cy="1295400"/>
          </a:xfrm>
          <a:prstGeom prst="roundRect">
            <a:avLst/>
          </a:prstGeom>
          <a:gradFill>
            <a:gsLst>
              <a:gs pos="0">
                <a:schemeClr val="accent5">
                  <a:lumMod val="60000"/>
                  <a:lumOff val="40000"/>
                </a:schemeClr>
              </a:gs>
              <a:gs pos="50000">
                <a:schemeClr val="accent5">
                  <a:lumMod val="75000"/>
                </a:schemeClr>
              </a:gs>
              <a:gs pos="100000">
                <a:schemeClr val="accent5">
                  <a:lumMod val="50000"/>
                </a:schemeClr>
              </a:gs>
            </a:gsLst>
            <a:lin ang="5400000" scaled="0"/>
          </a:gra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latin typeface="Bookman Old Style" panose="02050604050505020204" pitchFamily="18" charset="0"/>
              </a:rPr>
              <a:t>ADB Proxy</a:t>
            </a:r>
            <a:endParaRPr lang="zh-TW" altLang="en-US" sz="3200" dirty="0">
              <a:latin typeface="Bookman Old Style" panose="02050604050505020204" pitchFamily="18" charset="0"/>
            </a:endParaRPr>
          </a:p>
        </p:txBody>
      </p:sp>
    </p:spTree>
    <p:extLst>
      <p:ext uri="{BB962C8B-B14F-4D97-AF65-F5344CB8AC3E}">
        <p14:creationId xmlns:p14="http://schemas.microsoft.com/office/powerpoint/2010/main" val="132269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Apps Using ADB proxy</a:t>
            </a:r>
            <a:endParaRPr lang="zh-TW" altLang="en-US" dirty="0"/>
          </a:p>
        </p:txBody>
      </p:sp>
      <p:sp>
        <p:nvSpPr>
          <p:cNvPr id="3" name="Content Placeholder 2"/>
          <p:cNvSpPr>
            <a:spLocks noGrp="1"/>
          </p:cNvSpPr>
          <p:nvPr>
            <p:ph idx="1"/>
          </p:nvPr>
        </p:nvSpPr>
        <p:spPr>
          <a:xfrm>
            <a:off x="628650" y="1524001"/>
            <a:ext cx="7886700" cy="1828800"/>
          </a:xfrm>
        </p:spPr>
        <p:txBody>
          <a:bodyPr>
            <a:normAutofit lnSpcReduction="10000"/>
          </a:bodyPr>
          <a:lstStyle/>
          <a:p>
            <a:r>
              <a:rPr lang="en-US" altLang="zh-TW" sz="2800" dirty="0" smtClean="0"/>
              <a:t>Screenshot apps</a:t>
            </a:r>
          </a:p>
          <a:p>
            <a:pPr lvl="1"/>
            <a:r>
              <a:rPr lang="en-US" altLang="zh-TW" sz="2500" dirty="0" smtClean="0"/>
              <a:t>Very popular on Google Play</a:t>
            </a:r>
          </a:p>
          <a:p>
            <a:r>
              <a:rPr lang="en-US" altLang="zh-TW" sz="2800" dirty="0" smtClean="0"/>
              <a:t>USB Tethering Apps</a:t>
            </a:r>
          </a:p>
          <a:p>
            <a:r>
              <a:rPr lang="en-US" altLang="zh-TW" sz="2800" dirty="0" smtClean="0"/>
              <a:t>Sync and Backup Apps</a:t>
            </a:r>
          </a:p>
        </p:txBody>
      </p:sp>
      <p:sp>
        <p:nvSpPr>
          <p:cNvPr id="4" name="Date Placeholder 3"/>
          <p:cNvSpPr>
            <a:spLocks noGrp="1"/>
          </p:cNvSpPr>
          <p:nvPr>
            <p:ph type="dt" sz="half" idx="10"/>
          </p:nvPr>
        </p:nvSpPr>
        <p:spPr/>
        <p:txBody>
          <a:bodyPr/>
          <a:lstStyle/>
          <a:p>
            <a:fld id="{37584494-4C9B-49A8-8D1F-0DA87B2A37DD}"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Screenmilker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416021845"/>
              </p:ext>
            </p:extLst>
          </p:nvPr>
        </p:nvGraphicFramePr>
        <p:xfrm>
          <a:off x="628650" y="3352800"/>
          <a:ext cx="8229600" cy="3124197"/>
        </p:xfrm>
        <a:graphic>
          <a:graphicData uri="http://schemas.openxmlformats.org/drawingml/2006/table">
            <a:tbl>
              <a:tblPr firstRow="1" bandRow="1">
                <a:tableStyleId>{5C22544A-7EE6-4342-B048-85BDC9FD1C3A}</a:tableStyleId>
              </a:tblPr>
              <a:tblGrid>
                <a:gridCol w="4114800"/>
                <a:gridCol w="4114800"/>
              </a:tblGrid>
              <a:tr h="347133">
                <a:tc>
                  <a:txBody>
                    <a:bodyPr/>
                    <a:lstStyle/>
                    <a:p>
                      <a:r>
                        <a:rPr lang="en-US" altLang="zh-TW" dirty="0" smtClean="0">
                          <a:latin typeface="Bookman Old Style" panose="02050604050505020204" pitchFamily="18" charset="0"/>
                        </a:rPr>
                        <a:t>App Name</a:t>
                      </a:r>
                      <a:endParaRPr lang="zh-TW" altLang="en-US" dirty="0">
                        <a:latin typeface="Bookman Old Style" panose="02050604050505020204" pitchFamily="18" charset="0"/>
                      </a:endParaRPr>
                    </a:p>
                  </a:txBody>
                  <a:tcPr/>
                </a:tc>
                <a:tc>
                  <a:txBody>
                    <a:bodyPr/>
                    <a:lstStyle/>
                    <a:p>
                      <a:r>
                        <a:rPr lang="en-US" altLang="zh-TW" dirty="0" smtClean="0">
                          <a:latin typeface="Bookman Old Style" panose="02050604050505020204" pitchFamily="18" charset="0"/>
                        </a:rPr>
                        <a:t>Total Installs</a:t>
                      </a:r>
                      <a:endParaRPr lang="zh-TW" altLang="en-US" dirty="0">
                        <a:latin typeface="Bookman Old Style" panose="02050604050505020204" pitchFamily="18" charset="0"/>
                      </a:endParaRPr>
                    </a:p>
                  </a:txBody>
                  <a:tcPr/>
                </a:tc>
              </a:tr>
              <a:tr h="347133">
                <a:tc>
                  <a:txBody>
                    <a:bodyPr/>
                    <a:lstStyle/>
                    <a:p>
                      <a:r>
                        <a:rPr lang="en-US" altLang="zh-TW" dirty="0" smtClean="0">
                          <a:latin typeface="Bookman Old Style" panose="02050604050505020204" pitchFamily="18" charset="0"/>
                        </a:rPr>
                        <a:t>Screen Capture – No Rooting 2.2</a:t>
                      </a:r>
                      <a:endParaRPr lang="zh-TW" altLang="en-US" dirty="0">
                        <a:latin typeface="Bookman Old Style" panose="02050604050505020204" pitchFamily="18" charset="0"/>
                      </a:endParaRPr>
                    </a:p>
                  </a:txBody>
                  <a:tcPr/>
                </a:tc>
                <a:tc>
                  <a:txBody>
                    <a:bodyPr/>
                    <a:lstStyle/>
                    <a:p>
                      <a:r>
                        <a:rPr lang="en-US" altLang="zh-TW" dirty="0" smtClean="0">
                          <a:latin typeface="Bookman Old Style" panose="02050604050505020204" pitchFamily="18" charset="0"/>
                        </a:rPr>
                        <a:t>1,000,000 –</a:t>
                      </a:r>
                      <a:r>
                        <a:rPr lang="en-US" altLang="zh-TW" baseline="0" dirty="0" smtClean="0">
                          <a:latin typeface="Bookman Old Style" panose="02050604050505020204" pitchFamily="18" charset="0"/>
                        </a:rPr>
                        <a:t> 5,000,000</a:t>
                      </a:r>
                      <a:endParaRPr lang="zh-TW" altLang="en-US" dirty="0">
                        <a:latin typeface="Bookman Old Style" panose="02050604050505020204" pitchFamily="18" charset="0"/>
                      </a:endParaRPr>
                    </a:p>
                  </a:txBody>
                  <a:tcPr/>
                </a:tc>
              </a:tr>
              <a:tr h="347133">
                <a:tc>
                  <a:txBody>
                    <a:bodyPr/>
                    <a:lstStyle/>
                    <a:p>
                      <a:r>
                        <a:rPr lang="en-US" altLang="zh-TW" dirty="0" smtClean="0">
                          <a:latin typeface="Bookman Old Style" panose="02050604050505020204" pitchFamily="18" charset="0"/>
                        </a:rPr>
                        <a:t>Screenshot Free</a:t>
                      </a:r>
                      <a:endParaRPr lang="zh-TW" altLang="en-US" dirty="0">
                        <a:latin typeface="Bookman Old Style" panose="02050604050505020204" pitchFamily="18" charset="0"/>
                      </a:endParaRPr>
                    </a:p>
                  </a:txBody>
                  <a:tcPr/>
                </a:tc>
                <a:tc>
                  <a:txBody>
                    <a:bodyPr/>
                    <a:lstStyle/>
                    <a:p>
                      <a:r>
                        <a:rPr lang="en-US" altLang="zh-TW" dirty="0" smtClean="0">
                          <a:latin typeface="Bookman Old Style" panose="02050604050505020204" pitchFamily="18" charset="0"/>
                        </a:rPr>
                        <a:t>1,000,000 –</a:t>
                      </a:r>
                      <a:r>
                        <a:rPr lang="en-US" altLang="zh-TW" baseline="0" dirty="0" smtClean="0">
                          <a:latin typeface="Bookman Old Style" panose="02050604050505020204" pitchFamily="18" charset="0"/>
                        </a:rPr>
                        <a:t> 5,000,000</a:t>
                      </a:r>
                      <a:endParaRPr lang="zh-TW" altLang="en-US" dirty="0">
                        <a:latin typeface="Bookman Old Style" panose="02050604050505020204" pitchFamily="18" charset="0"/>
                      </a:endParaRPr>
                    </a:p>
                  </a:txBody>
                  <a:tcPr/>
                </a:tc>
              </a:tr>
              <a:tr h="347133">
                <a:tc>
                  <a:txBody>
                    <a:bodyPr/>
                    <a:lstStyle/>
                    <a:p>
                      <a:r>
                        <a:rPr lang="en-US" altLang="zh-TW" dirty="0" smtClean="0">
                          <a:latin typeface="Bookman Old Style" panose="02050604050505020204" pitchFamily="18" charset="0"/>
                        </a:rPr>
                        <a:t>Screenshot</a:t>
                      </a:r>
                      <a:r>
                        <a:rPr lang="en-US" altLang="zh-TW" baseline="0" dirty="0" smtClean="0">
                          <a:latin typeface="Bookman Old Style" panose="02050604050505020204" pitchFamily="18" charset="0"/>
                        </a:rPr>
                        <a:t> UX Trail</a:t>
                      </a:r>
                      <a:endParaRPr lang="zh-TW" altLang="en-US" dirty="0">
                        <a:latin typeface="Bookman Old Style" panose="02050604050505020204" pitchFamily="18" charset="0"/>
                      </a:endParaRPr>
                    </a:p>
                  </a:txBody>
                  <a:tcPr/>
                </a:tc>
                <a:tc>
                  <a:txBody>
                    <a:bodyPr/>
                    <a:lstStyle/>
                    <a:p>
                      <a:r>
                        <a:rPr lang="en-US" altLang="zh-TW" dirty="0" smtClean="0">
                          <a:latin typeface="Bookman Old Style" panose="02050604050505020204" pitchFamily="18" charset="0"/>
                        </a:rPr>
                        <a:t>1,000,000 –</a:t>
                      </a:r>
                      <a:r>
                        <a:rPr lang="en-US" altLang="zh-TW" baseline="0" dirty="0" smtClean="0">
                          <a:latin typeface="Bookman Old Style" panose="02050604050505020204" pitchFamily="18" charset="0"/>
                        </a:rPr>
                        <a:t> 5,000,000</a:t>
                      </a:r>
                      <a:endParaRPr lang="zh-TW" altLang="en-US" dirty="0">
                        <a:latin typeface="Bookman Old Style" panose="02050604050505020204" pitchFamily="18" charset="0"/>
                      </a:endParaRPr>
                    </a:p>
                  </a:txBody>
                  <a:tcPr/>
                </a:tc>
              </a:tr>
              <a:tr h="347133">
                <a:tc>
                  <a:txBody>
                    <a:bodyPr/>
                    <a:lstStyle/>
                    <a:p>
                      <a:r>
                        <a:rPr lang="en-US" altLang="zh-TW" dirty="0" smtClean="0">
                          <a:latin typeface="Bookman Old Style" panose="02050604050505020204" pitchFamily="18" charset="0"/>
                        </a:rPr>
                        <a:t>No Root Screenshot It</a:t>
                      </a:r>
                      <a:endParaRPr lang="zh-TW" altLang="en-US" dirty="0">
                        <a:latin typeface="Bookman Old Style" panose="02050604050505020204" pitchFamily="18" charset="0"/>
                      </a:endParaRPr>
                    </a:p>
                  </a:txBody>
                  <a:tcPr/>
                </a:tc>
                <a:tc>
                  <a:txBody>
                    <a:bodyPr/>
                    <a:lstStyle/>
                    <a:p>
                      <a:r>
                        <a:rPr lang="en-US" altLang="zh-TW" dirty="0" smtClean="0">
                          <a:latin typeface="Bookman Old Style" panose="02050604050505020204" pitchFamily="18" charset="0"/>
                        </a:rPr>
                        <a:t>100,000 –</a:t>
                      </a:r>
                      <a:r>
                        <a:rPr lang="en-US" altLang="zh-TW" baseline="0" dirty="0" smtClean="0">
                          <a:latin typeface="Bookman Old Style" panose="02050604050505020204" pitchFamily="18" charset="0"/>
                        </a:rPr>
                        <a:t> 500,000</a:t>
                      </a:r>
                      <a:endParaRPr lang="zh-TW" altLang="en-US" dirty="0">
                        <a:latin typeface="Bookman Old Style" panose="02050604050505020204" pitchFamily="18" charset="0"/>
                      </a:endParaRPr>
                    </a:p>
                  </a:txBody>
                  <a:tcPr/>
                </a:tc>
              </a:tr>
              <a:tr h="347133">
                <a:tc>
                  <a:txBody>
                    <a:bodyPr/>
                    <a:lstStyle/>
                    <a:p>
                      <a:r>
                        <a:rPr lang="en-US" altLang="zh-TW" dirty="0" smtClean="0">
                          <a:latin typeface="Bookman Old Style" panose="02050604050505020204" pitchFamily="18" charset="0"/>
                        </a:rPr>
                        <a:t>Screenshot and Draw Trail</a:t>
                      </a:r>
                      <a:endParaRPr lang="zh-TW" altLang="en-US" dirty="0">
                        <a:latin typeface="Bookman Old Style" panose="020506040505050202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Bookman Old Style" panose="02050604050505020204" pitchFamily="18" charset="0"/>
                        </a:rPr>
                        <a:t>100,000 –</a:t>
                      </a:r>
                      <a:r>
                        <a:rPr lang="en-US" altLang="zh-TW" baseline="0" dirty="0" smtClean="0">
                          <a:latin typeface="Bookman Old Style" panose="02050604050505020204" pitchFamily="18" charset="0"/>
                        </a:rPr>
                        <a:t> 500,000</a:t>
                      </a:r>
                      <a:endParaRPr lang="zh-TW" altLang="en-US" dirty="0" smtClean="0">
                        <a:latin typeface="Bookman Old Style" panose="02050604050505020204" pitchFamily="18" charset="0"/>
                      </a:endParaRPr>
                    </a:p>
                  </a:txBody>
                  <a:tcPr/>
                </a:tc>
              </a:tr>
              <a:tr h="347133">
                <a:tc>
                  <a:txBody>
                    <a:bodyPr/>
                    <a:lstStyle/>
                    <a:p>
                      <a:r>
                        <a:rPr lang="en-US" altLang="zh-TW" dirty="0" smtClean="0">
                          <a:latin typeface="Bookman Old Style" panose="02050604050505020204" pitchFamily="18" charset="0"/>
                        </a:rPr>
                        <a:t>Screenshot</a:t>
                      </a:r>
                      <a:r>
                        <a:rPr lang="en-US" altLang="zh-TW" baseline="0" dirty="0" smtClean="0">
                          <a:latin typeface="Bookman Old Style" panose="02050604050505020204" pitchFamily="18" charset="0"/>
                        </a:rPr>
                        <a:t> Ultimate</a:t>
                      </a:r>
                      <a:endParaRPr lang="zh-TW" altLang="en-US" dirty="0">
                        <a:latin typeface="Bookman Old Style" panose="020506040505050202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Bookman Old Style" panose="02050604050505020204" pitchFamily="18" charset="0"/>
                        </a:rPr>
                        <a:t>100,000 –</a:t>
                      </a:r>
                      <a:r>
                        <a:rPr lang="en-US" altLang="zh-TW" baseline="0" dirty="0" smtClean="0">
                          <a:latin typeface="Bookman Old Style" panose="02050604050505020204" pitchFamily="18" charset="0"/>
                        </a:rPr>
                        <a:t> 500,000</a:t>
                      </a:r>
                      <a:endParaRPr lang="zh-TW" altLang="en-US" dirty="0" smtClean="0">
                        <a:latin typeface="Bookman Old Style" panose="02050604050505020204" pitchFamily="18" charset="0"/>
                      </a:endParaRPr>
                    </a:p>
                  </a:txBody>
                  <a:tcPr/>
                </a:tc>
              </a:tr>
              <a:tr h="347133">
                <a:tc>
                  <a:txBody>
                    <a:bodyPr/>
                    <a:lstStyle/>
                    <a:p>
                      <a:r>
                        <a:rPr lang="en-US" altLang="zh-TW" dirty="0" err="1" smtClean="0">
                          <a:latin typeface="Bookman Old Style" panose="02050604050505020204" pitchFamily="18" charset="0"/>
                        </a:rPr>
                        <a:t>ShakeShot</a:t>
                      </a:r>
                      <a:r>
                        <a:rPr lang="en-US" altLang="zh-TW" dirty="0" smtClean="0">
                          <a:latin typeface="Bookman Old Style" panose="02050604050505020204" pitchFamily="18" charset="0"/>
                        </a:rPr>
                        <a:t> Trail</a:t>
                      </a:r>
                      <a:endParaRPr lang="zh-TW" altLang="en-US" dirty="0">
                        <a:latin typeface="Bookman Old Style" panose="020506040505050202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Bookman Old Style" panose="02050604050505020204" pitchFamily="18" charset="0"/>
                        </a:rPr>
                        <a:t>100,000 –</a:t>
                      </a:r>
                      <a:r>
                        <a:rPr lang="en-US" altLang="zh-TW" baseline="0" dirty="0" smtClean="0">
                          <a:latin typeface="Bookman Old Style" panose="02050604050505020204" pitchFamily="18" charset="0"/>
                        </a:rPr>
                        <a:t> 500,000</a:t>
                      </a:r>
                      <a:endParaRPr lang="zh-TW" altLang="en-US" dirty="0" smtClean="0">
                        <a:latin typeface="Bookman Old Style" panose="02050604050505020204" pitchFamily="18" charset="0"/>
                      </a:endParaRPr>
                    </a:p>
                  </a:txBody>
                  <a:tcPr/>
                </a:tc>
              </a:tr>
              <a:tr h="347133">
                <a:tc>
                  <a:txBody>
                    <a:bodyPr/>
                    <a:lstStyle/>
                    <a:p>
                      <a:r>
                        <a:rPr lang="en-US" altLang="zh-TW" dirty="0" err="1" smtClean="0">
                          <a:latin typeface="Bookman Old Style" panose="02050604050505020204" pitchFamily="18" charset="0"/>
                        </a:rPr>
                        <a:t>NoRoot</a:t>
                      </a:r>
                      <a:r>
                        <a:rPr lang="en-US" altLang="zh-TW" baseline="0" dirty="0" smtClean="0">
                          <a:latin typeface="Bookman Old Style" panose="02050604050505020204" pitchFamily="18" charset="0"/>
                        </a:rPr>
                        <a:t> Screenshot Lite</a:t>
                      </a:r>
                      <a:endParaRPr lang="zh-TW" altLang="en-US" dirty="0">
                        <a:latin typeface="Bookman Old Style" panose="020506040505050202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Bookman Old Style" panose="02050604050505020204" pitchFamily="18" charset="0"/>
                        </a:rPr>
                        <a:t>50,000 –</a:t>
                      </a:r>
                      <a:r>
                        <a:rPr lang="en-US" altLang="zh-TW" baseline="0" dirty="0" smtClean="0">
                          <a:latin typeface="Bookman Old Style" panose="02050604050505020204" pitchFamily="18" charset="0"/>
                        </a:rPr>
                        <a:t> 100,000</a:t>
                      </a:r>
                      <a:endParaRPr lang="zh-TW" altLang="en-US" dirty="0" smtClean="0">
                        <a:latin typeface="Bookman Old Style" panose="02050604050505020204" pitchFamily="18" charset="0"/>
                      </a:endParaRPr>
                    </a:p>
                  </a:txBody>
                  <a:tcPr/>
                </a:tc>
              </a:tr>
            </a:tbl>
          </a:graphicData>
        </a:graphic>
      </p:graphicFrame>
    </p:spTree>
    <p:extLst>
      <p:ext uri="{BB962C8B-B14F-4D97-AF65-F5344CB8AC3E}">
        <p14:creationId xmlns:p14="http://schemas.microsoft.com/office/powerpoint/2010/main" val="1197888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6872</TotalTime>
  <Words>2188</Words>
  <Application>Microsoft Office PowerPoint</Application>
  <PresentationFormat>On-screen Show (4:3)</PresentationFormat>
  <Paragraphs>408</Paragraphs>
  <Slides>29</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微軟正黑體</vt:lpstr>
      <vt:lpstr>新細明體</vt:lpstr>
      <vt:lpstr>Angsana New</vt:lpstr>
      <vt:lpstr>Arial</vt:lpstr>
      <vt:lpstr>Bookman Old Style</vt:lpstr>
      <vt:lpstr>Calibri</vt:lpstr>
      <vt:lpstr>Consolas</vt:lpstr>
      <vt:lpstr>Franklin Gothic Book</vt:lpstr>
      <vt:lpstr>Franklin Gothic Medium</vt:lpstr>
      <vt:lpstr>Office Theme</vt:lpstr>
      <vt:lpstr>Screenmilker: How to Milk Your Android Screen for Secrets</vt:lpstr>
      <vt:lpstr>Android Security VS. App Demands</vt:lpstr>
      <vt:lpstr>One Solution: Root the phone</vt:lpstr>
      <vt:lpstr>An Legitimate Alternative: ADB Proxy</vt:lpstr>
      <vt:lpstr>ADB Proxy</vt:lpstr>
      <vt:lpstr>1. Turn on USB Debugging and Connect Android to a PC</vt:lpstr>
      <vt:lpstr>2. Run a Script on the PC to Install a ADB Proxy on Android</vt:lpstr>
      <vt:lpstr>3. Disconnect Android from the PC</vt:lpstr>
      <vt:lpstr>Apps Using ADB proxy</vt:lpstr>
      <vt:lpstr>Security Implications</vt:lpstr>
      <vt:lpstr>Naïve attacks are not stealthy</vt:lpstr>
      <vt:lpstr>Our Attack</vt:lpstr>
      <vt:lpstr>Detect Screenshot Proxy</vt:lpstr>
      <vt:lpstr>Runtime Situation Detection</vt:lpstr>
      <vt:lpstr>Detecting Application States</vt:lpstr>
      <vt:lpstr>Real-Time Keystroke Analysis</vt:lpstr>
      <vt:lpstr>Fingerprinting the Soft Keyboard</vt:lpstr>
      <vt:lpstr>Determining the Keystroke</vt:lpstr>
      <vt:lpstr>Real-Time Contact Collection</vt:lpstr>
      <vt:lpstr>Evaluations</vt:lpstr>
      <vt:lpstr>Effectiveness: Single Key Stroke Capture Ratio</vt:lpstr>
      <vt:lpstr>Password Extraction</vt:lpstr>
      <vt:lpstr>Rounds to Extract Entire Password</vt:lpstr>
      <vt:lpstr>CPU run time</vt:lpstr>
      <vt:lpstr>Memory Consumption</vt:lpstr>
      <vt:lpstr>Power Consumption</vt:lpstr>
      <vt:lpstr>Mitigations: Access Control on ADB Proxy </vt:lpstr>
      <vt:lpstr>Conclusions</vt:lpstr>
      <vt:lpstr>Thank You!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dc:creator>
  <cp:lastModifiedBy>xzhou</cp:lastModifiedBy>
  <cp:revision>660</cp:revision>
  <dcterms:created xsi:type="dcterms:W3CDTF">2006-08-16T00:00:00Z</dcterms:created>
  <dcterms:modified xsi:type="dcterms:W3CDTF">2014-02-24T19:49:25Z</dcterms:modified>
</cp:coreProperties>
</file>