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0"/>
  </p:notesMasterIdLst>
  <p:sldIdLst>
    <p:sldId id="256" r:id="rId2"/>
    <p:sldId id="257" r:id="rId3"/>
    <p:sldId id="270" r:id="rId4"/>
    <p:sldId id="271" r:id="rId5"/>
    <p:sldId id="272" r:id="rId6"/>
    <p:sldId id="273" r:id="rId7"/>
    <p:sldId id="258" r:id="rId8"/>
    <p:sldId id="259" r:id="rId9"/>
    <p:sldId id="275" r:id="rId10"/>
    <p:sldId id="296" r:id="rId11"/>
    <p:sldId id="260" r:id="rId12"/>
    <p:sldId id="261" r:id="rId13"/>
    <p:sldId id="269" r:id="rId14"/>
    <p:sldId id="276" r:id="rId15"/>
    <p:sldId id="277" r:id="rId16"/>
    <p:sldId id="286" r:id="rId17"/>
    <p:sldId id="287" r:id="rId18"/>
    <p:sldId id="288" r:id="rId19"/>
    <p:sldId id="289" r:id="rId20"/>
    <p:sldId id="293" r:id="rId21"/>
    <p:sldId id="292" r:id="rId22"/>
    <p:sldId id="291" r:id="rId23"/>
    <p:sldId id="294" r:id="rId24"/>
    <p:sldId id="285" r:id="rId25"/>
    <p:sldId id="284" r:id="rId26"/>
    <p:sldId id="295" r:id="rId27"/>
    <p:sldId id="283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86877" autoAdjust="0"/>
  </p:normalViewPr>
  <p:slideViewPr>
    <p:cSldViewPr>
      <p:cViewPr>
        <p:scale>
          <a:sx n="80" d="100"/>
          <a:sy n="80" d="100"/>
        </p:scale>
        <p:origin x="-924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F132B-55C2-4846-AB12-69FE6F35ABB9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4C925-D0B1-4C51-A51A-C1024D64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1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Acquired IBM personal computer business in 2005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C925-D0B1-4C51-A51A-C1024D6480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0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retrieving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Inspiron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Alienware</a:t>
            </a:r>
            <a:r>
              <a:rPr lang="en-US" baseline="0" dirty="0" smtClean="0"/>
              <a:t> was not successful.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C925-D0B1-4C51-A51A-C1024D6480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81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C925-D0B1-4C51-A51A-C1024D6480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0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C1D3-1474-421E-B303-5374C5E0C424}" type="datetime1">
              <a:rPr lang="en-US" smtClean="0"/>
              <a:t>3/6/2013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4469-D254-4514-A09B-4A15B3C847BF}" type="datetime1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4988-E3CE-4374-8249-D6C5A3449312}" type="datetime1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8382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9392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EE1B-E68E-42AE-B8D8-3C2C9109E82C}" type="datetime1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C467-E68A-4669-B58B-9061B47334C8}" type="datetime1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DAD3-4A19-4F76-9020-D66DDB78A860}" type="datetime1">
              <a:rPr lang="en-US" smtClean="0"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5C7A-915C-48EF-BE72-21F9501BAD69}" type="datetime1">
              <a:rPr lang="en-US" smtClean="0"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3E4E-AD63-46B2-8383-DC969953620B}" type="datetime1">
              <a:rPr lang="en-US" smtClean="0"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9B5E-1A3F-45F5-9EB8-5B5A7C466685}" type="datetime1">
              <a:rPr lang="en-US" smtClean="0"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F31A-B2A3-4D31-A021-3DA248D8248E}" type="datetime1">
              <a:rPr lang="en-US" smtClean="0"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E26-95AB-438F-A716-BAF9F1958E85}" type="datetime1">
              <a:rPr lang="en-US" smtClean="0"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9F1ACF-CA41-4FA9-AE76-AFE9625F717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6FD355-CD69-458F-8FC1-D99DFD3708DA}" type="datetime1">
              <a:rPr lang="en-US" smtClean="0"/>
              <a:t>3/6/2013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9F1ACF-CA41-4FA9-AE76-AFE9625F717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Dell’s Popularity in Social 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81400"/>
            <a:ext cx="740664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Lina Xiang</a:t>
            </a:r>
          </a:p>
          <a:p>
            <a:r>
              <a:rPr lang="en-US" dirty="0" smtClean="0"/>
              <a:t>Gong Zhang</a:t>
            </a:r>
          </a:p>
          <a:p>
            <a:r>
              <a:rPr lang="en-US" dirty="0"/>
              <a:t>Lei Zhang</a:t>
            </a:r>
          </a:p>
          <a:p>
            <a:r>
              <a:rPr lang="en-US" dirty="0" err="1" smtClean="0"/>
              <a:t>Xiyu</a:t>
            </a:r>
            <a:r>
              <a:rPr lang="en-US" dirty="0" smtClean="0"/>
              <a:t> Zhu</a:t>
            </a:r>
          </a:p>
        </p:txBody>
      </p:sp>
    </p:spTree>
    <p:extLst>
      <p:ext uri="{BB962C8B-B14F-4D97-AF65-F5344CB8AC3E}">
        <p14:creationId xmlns:p14="http://schemas.microsoft.com/office/powerpoint/2010/main" val="215921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Dell’s popularity in the social media comparing with competitors.</a:t>
            </a:r>
          </a:p>
          <a:p>
            <a:r>
              <a:rPr lang="en-US" dirty="0" smtClean="0"/>
              <a:t>Identify possible weaknesses and opportunities for Dell’s future business.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4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Source - Twitter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80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12 hours real-time </a:t>
            </a:r>
            <a:r>
              <a:rPr lang="en-US" sz="3200" dirty="0"/>
              <a:t>t</a:t>
            </a:r>
            <a:r>
              <a:rPr lang="en-US" sz="3200" dirty="0" smtClean="0"/>
              <a:t>weets mentioning company and PC product brands</a:t>
            </a:r>
          </a:p>
          <a:p>
            <a:pPr lvl="1"/>
            <a:r>
              <a:rPr lang="en-US" sz="2800" dirty="0" smtClean="0"/>
              <a:t>DELL: dell, </a:t>
            </a:r>
            <a:r>
              <a:rPr lang="en-US" sz="2800" dirty="0" err="1" smtClean="0"/>
              <a:t>Inspiron</a:t>
            </a:r>
            <a:r>
              <a:rPr lang="en-US" sz="2800" dirty="0" smtClean="0"/>
              <a:t>, XPS, </a:t>
            </a:r>
            <a:r>
              <a:rPr lang="en-US" sz="2800" dirty="0" err="1" smtClean="0"/>
              <a:t>Alienware</a:t>
            </a:r>
            <a:r>
              <a:rPr lang="en-US" sz="2800" dirty="0" smtClean="0"/>
              <a:t>, Latitude</a:t>
            </a:r>
          </a:p>
          <a:p>
            <a:pPr lvl="1"/>
            <a:r>
              <a:rPr lang="en-US" sz="2800" dirty="0" smtClean="0"/>
              <a:t>HP: HP, Pavilion, ENVY, </a:t>
            </a:r>
            <a:r>
              <a:rPr lang="en-US" sz="2800" dirty="0" err="1" smtClean="0"/>
              <a:t>Elitebook</a:t>
            </a:r>
            <a:r>
              <a:rPr lang="en-US" sz="2800" dirty="0" smtClean="0"/>
              <a:t>, Hp2000, </a:t>
            </a:r>
            <a:r>
              <a:rPr lang="en-US" sz="2800" dirty="0" err="1" smtClean="0"/>
              <a:t>Spectre</a:t>
            </a:r>
            <a:endParaRPr lang="en-US" sz="2800" dirty="0" smtClean="0"/>
          </a:p>
          <a:p>
            <a:pPr lvl="1"/>
            <a:r>
              <a:rPr lang="en-US" sz="2800" dirty="0" smtClean="0"/>
              <a:t>Apple: </a:t>
            </a:r>
            <a:r>
              <a:rPr lang="en-US" sz="2800" dirty="0" err="1" smtClean="0"/>
              <a:t>MacAir</a:t>
            </a:r>
            <a:r>
              <a:rPr lang="en-US" sz="2800" dirty="0" smtClean="0"/>
              <a:t>, </a:t>
            </a:r>
            <a:r>
              <a:rPr lang="en-US" sz="2800" dirty="0" err="1" smtClean="0"/>
              <a:t>Macbook</a:t>
            </a:r>
            <a:endParaRPr lang="en-US" sz="2800" dirty="0" smtClean="0"/>
          </a:p>
          <a:p>
            <a:pPr lvl="1"/>
            <a:r>
              <a:rPr lang="en-US" sz="2800" dirty="0" smtClean="0"/>
              <a:t>Lenovo: Lenovo, </a:t>
            </a:r>
            <a:r>
              <a:rPr lang="en-US" sz="2800" dirty="0" err="1" smtClean="0"/>
              <a:t>Thinkpad</a:t>
            </a:r>
            <a:r>
              <a:rPr lang="en-US" sz="2800" dirty="0" smtClean="0"/>
              <a:t>, </a:t>
            </a:r>
            <a:r>
              <a:rPr lang="en-US" sz="2800" dirty="0" err="1" smtClean="0"/>
              <a:t>Ideapad</a:t>
            </a:r>
            <a:r>
              <a:rPr lang="en-US" sz="2800" dirty="0" smtClean="0"/>
              <a:t>, Essential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7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Source - YouTube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305800" cy="480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One official company channels related to PC product </a:t>
            </a:r>
          </a:p>
          <a:p>
            <a:pPr lvl="1"/>
            <a:r>
              <a:rPr lang="en-US" sz="3000" dirty="0" smtClean="0"/>
              <a:t>Channels: Dell, HP, Apple, Lenovo</a:t>
            </a:r>
          </a:p>
          <a:p>
            <a:pPr lvl="1"/>
            <a:r>
              <a:rPr lang="en-US" sz="3200" dirty="0" smtClean="0"/>
              <a:t>Subscribers</a:t>
            </a:r>
          </a:p>
          <a:p>
            <a:pPr lvl="1"/>
            <a:r>
              <a:rPr lang="en-US" sz="3200" dirty="0" smtClean="0"/>
              <a:t>Video Views</a:t>
            </a:r>
          </a:p>
          <a:p>
            <a:pPr lvl="1"/>
            <a:r>
              <a:rPr lang="en-US" sz="3200" dirty="0" smtClean="0"/>
              <a:t>Video Comments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0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Popularity by Mention @twitter - Dell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305800" cy="5105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" y="1924778"/>
            <a:ext cx="4478746" cy="4478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060" y="1924779"/>
            <a:ext cx="4640940" cy="447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5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Popularity by Mention @twitter - HP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305800" cy="5105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6" y="2067024"/>
            <a:ext cx="4516655" cy="4516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2067024"/>
            <a:ext cx="4419599" cy="451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8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Popularity by Mention @twitter - </a:t>
            </a:r>
            <a:r>
              <a:rPr lang="en-US" sz="4400" dirty="0" smtClean="0"/>
              <a:t>Apple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905000"/>
            <a:ext cx="8305800" cy="4495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1" y="1905001"/>
            <a:ext cx="4267200" cy="4267200"/>
          </a:xfrm>
          <a:prstGeom prst="rect">
            <a:avLst/>
          </a:prstGeom>
        </p:spPr>
      </p:pic>
      <p:pic>
        <p:nvPicPr>
          <p:cNvPr id="6146" name="Picture 2" descr="E:\Apple_pro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676" y="1862448"/>
            <a:ext cx="4389120" cy="41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59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10600" cy="8382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Popularity by Mention @twitter </a:t>
            </a:r>
            <a:r>
              <a:rPr lang="en-US" sz="4400" dirty="0" smtClean="0"/>
              <a:t>- Lenovo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905000"/>
            <a:ext cx="8305800" cy="4495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" y="1905000"/>
            <a:ext cx="4572011" cy="4572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01" y="1905000"/>
            <a:ext cx="4537699" cy="45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08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YouTube Popularity - Subscribers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 descr="C:\Users\lina.xiang\AppData\Local\Microsoft\Windows\Temporary Internet Files\Content.Outlook\8AWK6X0R\Subscription_r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6705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51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YouTube Popularity - Total Video Views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 descr="C:\Users\lina.xiang\AppData\Local\Microsoft\Windows\Temporary Internet Files\Content.Outlook\8AWK6X0R\View_r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15" y="1371600"/>
            <a:ext cx="6827520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83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838200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905000"/>
            <a:ext cx="8305800" cy="457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</a:p>
          <a:p>
            <a:r>
              <a:rPr lang="en-US" sz="3200" dirty="0" smtClean="0"/>
              <a:t>Market Analysis</a:t>
            </a:r>
          </a:p>
          <a:p>
            <a:r>
              <a:rPr lang="en-US" sz="3200" dirty="0" smtClean="0"/>
              <a:t>Data Sources</a:t>
            </a:r>
          </a:p>
          <a:p>
            <a:r>
              <a:rPr lang="en-US" sz="3200" dirty="0" smtClean="0"/>
              <a:t>Data Analysis</a:t>
            </a:r>
          </a:p>
          <a:p>
            <a:r>
              <a:rPr lang="en-US" sz="3200" dirty="0" smtClean="0"/>
              <a:t>Limitations</a:t>
            </a:r>
          </a:p>
          <a:p>
            <a:r>
              <a:rPr lang="en-US" sz="3200" dirty="0" smtClean="0"/>
              <a:t>Findings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16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YouTube – Total Published Video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20</a:t>
            </a:fld>
            <a:endParaRPr lang="en-US"/>
          </a:p>
        </p:txBody>
      </p:sp>
      <p:pic>
        <p:nvPicPr>
          <p:cNvPr id="3074" name="Picture 2" descr="E:\Total_you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589"/>
            <a:ext cx="7315215" cy="548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32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YouTube – </a:t>
            </a:r>
            <a:r>
              <a:rPr lang="en-US" sz="3600" dirty="0" smtClean="0"/>
              <a:t>Views </a:t>
            </a:r>
            <a:r>
              <a:rPr lang="en-US" sz="3600" dirty="0"/>
              <a:t>of Top 10 viewed video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 descr="E:\Top10_view_you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589"/>
            <a:ext cx="7315215" cy="548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976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YouTube – Comments of Top 10 viewed video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E:\Top10_yout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42" y="1371589"/>
            <a:ext cx="7315215" cy="548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172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YouTube –</a:t>
            </a:r>
            <a:r>
              <a:rPr lang="en-US" sz="3600" dirty="0" smtClean="0"/>
              <a:t> </a:t>
            </a:r>
            <a:r>
              <a:rPr lang="en-US" sz="2400" dirty="0" smtClean="0"/>
              <a:t>Top 100 video Comment Sentiment Analysis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23</a:t>
            </a:fld>
            <a:endParaRPr lang="en-US"/>
          </a:p>
        </p:txBody>
      </p:sp>
      <p:pic>
        <p:nvPicPr>
          <p:cNvPr id="4098" name="Picture 2" descr="E:\youtube_com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79" y="1352786"/>
            <a:ext cx="7315215" cy="548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3000" y="5943600"/>
            <a:ext cx="6096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j-lt"/>
              </a:rPr>
              <a:t>13.68%</a:t>
            </a:r>
            <a:endParaRPr lang="en-US" sz="11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8538" y="5943600"/>
            <a:ext cx="6096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j-lt"/>
              </a:rPr>
              <a:t>12.12%</a:t>
            </a:r>
            <a:endParaRPr lang="en-US" sz="11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6941" y="5947558"/>
            <a:ext cx="6096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j-lt"/>
              </a:rPr>
              <a:t>12.1%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9451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Key words selection</a:t>
            </a:r>
          </a:p>
          <a:p>
            <a:pPr lvl="1"/>
            <a:r>
              <a:rPr lang="en-US" dirty="0" smtClean="0"/>
              <a:t>HP means “Hewlett-Packard”?</a:t>
            </a:r>
          </a:p>
          <a:p>
            <a:pPr lvl="1"/>
            <a:r>
              <a:rPr lang="en-US" dirty="0" smtClean="0"/>
              <a:t>Focus on PC products?</a:t>
            </a:r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Different encoding &amp; </a:t>
            </a:r>
            <a:r>
              <a:rPr lang="en-US" dirty="0" smtClean="0"/>
              <a:t>languages</a:t>
            </a:r>
            <a:endParaRPr lang="en-US" dirty="0" smtClean="0"/>
          </a:p>
          <a:p>
            <a:pPr lvl="1"/>
            <a:r>
              <a:rPr lang="en-US" dirty="0" smtClean="0"/>
              <a:t>Context in Sentiment Analysis</a:t>
            </a:r>
          </a:p>
          <a:p>
            <a:r>
              <a:rPr lang="en-US" dirty="0" smtClean="0"/>
              <a:t>YouTube</a:t>
            </a:r>
          </a:p>
          <a:p>
            <a:pPr lvl="1"/>
            <a:r>
              <a:rPr lang="en-US" dirty="0" smtClean="0"/>
              <a:t>Only one official channel selected</a:t>
            </a:r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Market Strategy</a:t>
            </a:r>
          </a:p>
          <a:p>
            <a:pPr lvl="1"/>
            <a:r>
              <a:rPr lang="en-US" dirty="0" smtClean="0"/>
              <a:t>Product Category</a:t>
            </a:r>
          </a:p>
          <a:p>
            <a:pPr lvl="1"/>
            <a:r>
              <a:rPr lang="en-US" dirty="0" smtClean="0"/>
              <a:t>User  Group of each Social Media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68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46320"/>
          </a:xfrm>
        </p:spPr>
        <p:txBody>
          <a:bodyPr>
            <a:normAutofit/>
          </a:bodyPr>
          <a:lstStyle/>
          <a:p>
            <a:r>
              <a:rPr lang="en-US" dirty="0" smtClean="0"/>
              <a:t>DELL’s positive comments % in twitter is lower than other competitors.</a:t>
            </a:r>
          </a:p>
          <a:p>
            <a:r>
              <a:rPr lang="en-US" dirty="0" smtClean="0"/>
              <a:t>YouTube Positive / Negative Comments have no </a:t>
            </a:r>
            <a:r>
              <a:rPr lang="en-US" dirty="0" smtClean="0"/>
              <a:t>significant difference </a:t>
            </a:r>
            <a:r>
              <a:rPr lang="en-US" dirty="0" smtClean="0"/>
              <a:t>to different brands.</a:t>
            </a:r>
          </a:p>
          <a:p>
            <a:r>
              <a:rPr lang="en-US" dirty="0" smtClean="0"/>
              <a:t>User engagement of Dell’s YouTube is high.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i="1" dirty="0" smtClean="0"/>
              <a:t>Note: hard to get determined conclusion based on </a:t>
            </a:r>
            <a:r>
              <a:rPr lang="en-US" i="1" dirty="0" smtClean="0"/>
              <a:t>current analysis.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5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46320"/>
          </a:xfrm>
        </p:spPr>
        <p:txBody>
          <a:bodyPr>
            <a:normAutofit/>
          </a:bodyPr>
          <a:lstStyle/>
          <a:p>
            <a:r>
              <a:rPr lang="en-US" dirty="0" smtClean="0"/>
              <a:t>Identify key words linking to product categories.</a:t>
            </a:r>
          </a:p>
          <a:p>
            <a:r>
              <a:rPr lang="en-US" dirty="0" smtClean="0"/>
              <a:t>Improve quality of extracted tweets</a:t>
            </a:r>
          </a:p>
          <a:p>
            <a:r>
              <a:rPr lang="en-US" dirty="0" smtClean="0"/>
              <a:t>Monitor Social Media parameters to analyze trends</a:t>
            </a:r>
          </a:p>
          <a:p>
            <a:r>
              <a:rPr lang="en-US" dirty="0" smtClean="0"/>
              <a:t>Analyze YouTube video with multiple parameters, e.g. timestamp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15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27</a:t>
            </a:fld>
            <a:endParaRPr lang="en-US"/>
          </a:p>
        </p:txBody>
      </p:sp>
      <p:pic>
        <p:nvPicPr>
          <p:cNvPr id="1028" name="Picture 4" descr="https://encrypted-tbn0.gstatic.com/images?q=tbn:ANd9GcRQy-KghXTx6VElmcAvjtFSxeNj3JaLgSnbXe2pauz1LChDZZb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599"/>
            <a:ext cx="475488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3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62200" y="24384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Segoe Print" pitchFamily="2" charset="0"/>
              </a:rPr>
              <a:t>Thank You!</a:t>
            </a:r>
            <a:endParaRPr lang="en-US" sz="6000" dirty="0"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 - Dell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828800"/>
            <a:ext cx="8305800" cy="4648200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Dell</a:t>
            </a:r>
          </a:p>
          <a:p>
            <a:pPr lvl="2"/>
            <a:r>
              <a:rPr lang="en-US" sz="2800" dirty="0" smtClean="0"/>
              <a:t>Headquarter: Round Rock, TX, USA</a:t>
            </a:r>
          </a:p>
          <a:p>
            <a:pPr lvl="2"/>
            <a:r>
              <a:rPr lang="en-US" sz="2800" dirty="0" smtClean="0"/>
              <a:t>Founded:	 1984</a:t>
            </a:r>
          </a:p>
          <a:p>
            <a:pPr lvl="2"/>
            <a:r>
              <a:rPr lang="en-US" sz="2800" dirty="0" smtClean="0"/>
              <a:t>Revenue: </a:t>
            </a:r>
            <a:r>
              <a:rPr lang="en-US" sz="2800" dirty="0"/>
              <a:t>	</a:t>
            </a:r>
            <a:r>
              <a:rPr lang="en-US" sz="2800" dirty="0" smtClean="0"/>
              <a:t>$62.07B – 2012</a:t>
            </a:r>
          </a:p>
          <a:p>
            <a:pPr lvl="2"/>
            <a:r>
              <a:rPr lang="en-US" sz="2800" dirty="0" smtClean="0"/>
              <a:t>Employees: 	110,000</a:t>
            </a:r>
          </a:p>
          <a:p>
            <a:pPr lvl="2"/>
            <a:r>
              <a:rPr lang="en-US" sz="2800" dirty="0" smtClean="0"/>
              <a:t>Number 147 in the Fortune 500 - 2012</a:t>
            </a:r>
          </a:p>
          <a:p>
            <a:pPr lvl="2"/>
            <a:r>
              <a:rPr lang="en-US" sz="2800" dirty="0" smtClean="0"/>
              <a:t>Products: 	Desktop PCs, Mobility, Software &amp; Peripherals, Services, Storage, Servers and Networking </a:t>
            </a:r>
          </a:p>
          <a:p>
            <a:pPr marL="402336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8019288" cy="1143000"/>
          </a:xfrm>
        </p:spPr>
        <p:txBody>
          <a:bodyPr/>
          <a:lstStyle/>
          <a:p>
            <a:pPr algn="l"/>
            <a:r>
              <a:rPr lang="en-US" dirty="0" smtClean="0"/>
              <a:t>Introduction - HP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371600"/>
            <a:ext cx="8305800" cy="5105400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HP</a:t>
            </a:r>
          </a:p>
          <a:p>
            <a:pPr lvl="2"/>
            <a:r>
              <a:rPr lang="en-US" sz="2800" dirty="0" smtClean="0"/>
              <a:t>Headquarter: Palo Alto, CA, USA</a:t>
            </a:r>
          </a:p>
          <a:p>
            <a:pPr lvl="2"/>
            <a:r>
              <a:rPr lang="en-US" sz="2800" dirty="0" smtClean="0"/>
              <a:t>Founded:	1939</a:t>
            </a:r>
          </a:p>
          <a:p>
            <a:pPr lvl="2"/>
            <a:r>
              <a:rPr lang="en-US" sz="2800" dirty="0" smtClean="0"/>
              <a:t>Revenue: </a:t>
            </a:r>
            <a:r>
              <a:rPr lang="en-US" sz="2800" dirty="0"/>
              <a:t> </a:t>
            </a:r>
            <a:r>
              <a:rPr lang="en-US" sz="2800" dirty="0" smtClean="0"/>
              <a:t>	$120.357B – 2012</a:t>
            </a:r>
          </a:p>
          <a:p>
            <a:pPr lvl="2"/>
            <a:r>
              <a:rPr lang="en-US" sz="2800" dirty="0" smtClean="0"/>
              <a:t>Employees: 	311,610</a:t>
            </a:r>
          </a:p>
          <a:p>
            <a:pPr lvl="2"/>
            <a:r>
              <a:rPr lang="en-US" sz="2800" dirty="0"/>
              <a:t>Number </a:t>
            </a:r>
            <a:r>
              <a:rPr lang="en-US" sz="2800" dirty="0" smtClean="0"/>
              <a:t>31 </a:t>
            </a:r>
            <a:r>
              <a:rPr lang="en-US" sz="2800" dirty="0"/>
              <a:t>in the Fortune </a:t>
            </a:r>
            <a:r>
              <a:rPr lang="en-US" sz="2800" dirty="0" smtClean="0"/>
              <a:t>500 - 2012</a:t>
            </a:r>
          </a:p>
          <a:p>
            <a:pPr lvl="2"/>
            <a:r>
              <a:rPr lang="en-US" sz="2800" dirty="0" smtClean="0"/>
              <a:t>Products:  	Notebooks, Desktops, Workstations, Printing, Services, Software, Finance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6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/>
          <a:lstStyle/>
          <a:p>
            <a:pPr algn="l"/>
            <a:r>
              <a:rPr lang="en-US" dirty="0" smtClean="0"/>
              <a:t>Introduction – Lenovo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371600"/>
            <a:ext cx="8305800" cy="5105400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Lenovo</a:t>
            </a:r>
          </a:p>
          <a:p>
            <a:pPr lvl="2"/>
            <a:r>
              <a:rPr lang="en-US" sz="2800" dirty="0" smtClean="0"/>
              <a:t>Headquarter:  Morrisville, North Carolina, USA</a:t>
            </a:r>
          </a:p>
          <a:p>
            <a:pPr lvl="2"/>
            <a:r>
              <a:rPr lang="en-US" sz="2800" dirty="0" smtClean="0"/>
              <a:t>Founded:	1984</a:t>
            </a:r>
          </a:p>
          <a:p>
            <a:pPr lvl="2"/>
            <a:r>
              <a:rPr lang="en-US" sz="2800" dirty="0"/>
              <a:t>Revenue: 	</a:t>
            </a:r>
            <a:r>
              <a:rPr lang="en-US" sz="2800" dirty="0" smtClean="0"/>
              <a:t>$29.57B </a:t>
            </a:r>
            <a:r>
              <a:rPr lang="en-US" sz="2800" dirty="0"/>
              <a:t>– 2012</a:t>
            </a:r>
          </a:p>
          <a:p>
            <a:pPr lvl="2"/>
            <a:r>
              <a:rPr lang="en-US" sz="2800" dirty="0"/>
              <a:t>Employee: </a:t>
            </a:r>
            <a:r>
              <a:rPr lang="en-US" sz="2800" dirty="0" smtClean="0"/>
              <a:t>	27,000</a:t>
            </a:r>
            <a:endParaRPr lang="en-US" sz="2800" dirty="0"/>
          </a:p>
          <a:p>
            <a:pPr lvl="2"/>
            <a:r>
              <a:rPr lang="en-US" sz="2800" dirty="0"/>
              <a:t>Number </a:t>
            </a:r>
            <a:r>
              <a:rPr lang="en-US" sz="2800" dirty="0" smtClean="0"/>
              <a:t>370 </a:t>
            </a:r>
            <a:r>
              <a:rPr lang="en-US" sz="2800" dirty="0"/>
              <a:t>in the Fortune </a:t>
            </a:r>
            <a:r>
              <a:rPr lang="en-US" sz="2800" dirty="0" smtClean="0"/>
              <a:t>500 - 2012</a:t>
            </a:r>
            <a:endParaRPr lang="en-US" sz="2800" dirty="0"/>
          </a:p>
          <a:p>
            <a:pPr lvl="2"/>
            <a:r>
              <a:rPr lang="en-US" sz="2800" dirty="0" smtClean="0"/>
              <a:t>Products: 	Notebook, Desktop, MIDH	</a:t>
            </a:r>
            <a:r>
              <a:rPr lang="en-US" sz="2400" dirty="0" smtClean="0"/>
              <a:t>(Multimedia, Internet and Digital Home)</a:t>
            </a:r>
            <a:r>
              <a:rPr lang="en-US" sz="2800" dirty="0" smtClean="0"/>
              <a:t>	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088" cy="1143000"/>
          </a:xfrm>
        </p:spPr>
        <p:txBody>
          <a:bodyPr/>
          <a:lstStyle/>
          <a:p>
            <a:pPr algn="l"/>
            <a:r>
              <a:rPr lang="en-US" dirty="0" smtClean="0"/>
              <a:t>Introduction – Apple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371600"/>
            <a:ext cx="8305800" cy="5105400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Apple</a:t>
            </a:r>
          </a:p>
          <a:p>
            <a:pPr lvl="2"/>
            <a:r>
              <a:rPr lang="en-US" sz="2800" dirty="0" smtClean="0"/>
              <a:t>Headquarter:  Apple Campus, 1 Infinite Loop, Cupertino, CA, U.S.</a:t>
            </a:r>
          </a:p>
          <a:p>
            <a:pPr lvl="2"/>
            <a:r>
              <a:rPr lang="en-US" sz="2800" dirty="0" smtClean="0"/>
              <a:t>Founded: 	1976</a:t>
            </a:r>
          </a:p>
          <a:p>
            <a:pPr lvl="2"/>
            <a:r>
              <a:rPr lang="en-US" sz="2800" dirty="0"/>
              <a:t>Revenue: </a:t>
            </a:r>
            <a:r>
              <a:rPr lang="en-US" sz="2800" dirty="0" smtClean="0"/>
              <a:t>	$156.508B </a:t>
            </a:r>
            <a:r>
              <a:rPr lang="en-US" sz="2800" dirty="0"/>
              <a:t>– 2012</a:t>
            </a:r>
          </a:p>
          <a:p>
            <a:pPr lvl="2"/>
            <a:r>
              <a:rPr lang="en-US" sz="2800" dirty="0"/>
              <a:t>Employee: </a:t>
            </a:r>
            <a:r>
              <a:rPr lang="en-US" sz="2800" dirty="0" smtClean="0"/>
              <a:t>	72,800</a:t>
            </a:r>
            <a:endParaRPr lang="en-US" sz="2800" dirty="0"/>
          </a:p>
          <a:p>
            <a:pPr lvl="2"/>
            <a:r>
              <a:rPr lang="en-US" sz="2800" dirty="0"/>
              <a:t>Number </a:t>
            </a:r>
            <a:r>
              <a:rPr lang="en-US" sz="2800" dirty="0" smtClean="0"/>
              <a:t>55 </a:t>
            </a:r>
            <a:r>
              <a:rPr lang="en-US" sz="2800" dirty="0"/>
              <a:t>in the Fortune 500</a:t>
            </a:r>
          </a:p>
          <a:p>
            <a:pPr lvl="2"/>
            <a:r>
              <a:rPr lang="en-US" sz="2800" dirty="0" smtClean="0"/>
              <a:t>Products: 	Desktop, </a:t>
            </a:r>
            <a:r>
              <a:rPr lang="en-US" sz="2800" dirty="0" err="1" smtClean="0"/>
              <a:t>Protables</a:t>
            </a:r>
            <a:r>
              <a:rPr lang="en-US" sz="2800" dirty="0" smtClean="0"/>
              <a:t>, </a:t>
            </a:r>
            <a:r>
              <a:rPr lang="en-US" sz="2800" dirty="0" err="1" smtClean="0"/>
              <a:t>Ipod</a:t>
            </a:r>
            <a:r>
              <a:rPr lang="en-US" sz="2800" dirty="0" smtClean="0"/>
              <a:t>, </a:t>
            </a:r>
            <a:r>
              <a:rPr lang="en-US" sz="2800" dirty="0" err="1" smtClean="0"/>
              <a:t>Iphone</a:t>
            </a:r>
            <a:r>
              <a:rPr lang="en-US" sz="2800" dirty="0" smtClean="0"/>
              <a:t>, </a:t>
            </a:r>
            <a:r>
              <a:rPr lang="en-US" sz="2800" dirty="0" err="1" smtClean="0"/>
              <a:t>Ipad</a:t>
            </a:r>
            <a:endParaRPr lang="en-US" sz="2800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8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PC Market Share by Year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43200"/>
            <a:ext cx="8996331" cy="20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057400" y="5137611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Note: </a:t>
            </a:r>
            <a:r>
              <a:rPr lang="en-US" sz="2000" dirty="0" smtClean="0">
                <a:latin typeface="+mj-lt"/>
              </a:rPr>
              <a:t>15.9%</a:t>
            </a:r>
            <a:r>
              <a:rPr lang="en-US" sz="2400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→ </a:t>
            </a:r>
            <a:r>
              <a:rPr lang="en-US" sz="2000" dirty="0" smtClean="0">
                <a:latin typeface="+mj-lt"/>
              </a:rPr>
              <a:t>10.7%</a:t>
            </a:r>
            <a:r>
              <a:rPr lang="en-US" dirty="0" smtClean="0">
                <a:latin typeface="+mj-lt"/>
              </a:rPr>
              <a:t>, ↓32.7</a:t>
            </a:r>
            <a:r>
              <a:rPr lang="en-US" dirty="0" smtClean="0">
                <a:latin typeface="+mj-lt"/>
              </a:rPr>
              <a:t>% in 7 years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027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PC Market share in Q4-2012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/>
          <p:cNvSpPr/>
          <p:nvPr/>
        </p:nvSpPr>
        <p:spPr>
          <a:xfrm>
            <a:off x="7845631" y="2895600"/>
            <a:ext cx="914400" cy="6858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PC Market by Revenue - 2012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ACF-CA41-4FA9-AE76-AFE9625F7173}" type="slidenum">
              <a:rPr lang="en-US" smtClean="0"/>
              <a:t>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7338373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651777" cy="173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5358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1073</TotalTime>
  <Words>457</Words>
  <Application>Microsoft Office PowerPoint</Application>
  <PresentationFormat>On-screen Show (4:3)</PresentationFormat>
  <Paragraphs>133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Dell’s Popularity in Social Media</vt:lpstr>
      <vt:lpstr>Agenda</vt:lpstr>
      <vt:lpstr>Introduction - Dell</vt:lpstr>
      <vt:lpstr>Introduction - HP</vt:lpstr>
      <vt:lpstr>Introduction – Lenovo</vt:lpstr>
      <vt:lpstr>Introduction – Apple</vt:lpstr>
      <vt:lpstr>PC Market Share by Year</vt:lpstr>
      <vt:lpstr>PC Market share in Q4-2012</vt:lpstr>
      <vt:lpstr>PC Market by Revenue - 2012</vt:lpstr>
      <vt:lpstr>Objectives</vt:lpstr>
      <vt:lpstr>Data Source - Twitter</vt:lpstr>
      <vt:lpstr>Data Source - YouTube</vt:lpstr>
      <vt:lpstr>Data Analysis</vt:lpstr>
      <vt:lpstr>Popularity by Mention @twitter - Dell</vt:lpstr>
      <vt:lpstr>Popularity by Mention @twitter - HP</vt:lpstr>
      <vt:lpstr>Popularity by Mention @twitter - Apple</vt:lpstr>
      <vt:lpstr>Popularity by Mention @twitter - Lenovo</vt:lpstr>
      <vt:lpstr>YouTube Popularity - Subscribers</vt:lpstr>
      <vt:lpstr>YouTube Popularity - Total Video Views</vt:lpstr>
      <vt:lpstr>YouTube – Total Published Video</vt:lpstr>
      <vt:lpstr>YouTube – Views of Top 10 viewed video</vt:lpstr>
      <vt:lpstr>YouTube – Comments of Top 10 viewed video</vt:lpstr>
      <vt:lpstr>YouTube – Top 100 video Comment Sentiment Analysis</vt:lpstr>
      <vt:lpstr>Limitations</vt:lpstr>
      <vt:lpstr>Findings</vt:lpstr>
      <vt:lpstr>Proposed Improvement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Analysis of Major Laptop Company</dc:title>
  <dc:creator>lxiang</dc:creator>
  <cp:lastModifiedBy>lxiang</cp:lastModifiedBy>
  <cp:revision>74</cp:revision>
  <dcterms:created xsi:type="dcterms:W3CDTF">2013-03-03T21:21:20Z</dcterms:created>
  <dcterms:modified xsi:type="dcterms:W3CDTF">2013-03-07T02:17:59Z</dcterms:modified>
</cp:coreProperties>
</file>