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5" r:id="rId2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8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3" y="351062"/>
            <a:ext cx="6964816" cy="63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837542" y="4978400"/>
            <a:ext cx="3526972" cy="51525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679370" y="5551715"/>
            <a:ext cx="1719944" cy="48622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6640286" y="4753427"/>
            <a:ext cx="1429655" cy="907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4622"/>
              <a:gd name="adj5" fmla="val 37224"/>
              <a:gd name="adj6" fmla="val -3582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</a:t>
            </a:r>
            <a:r>
              <a:rPr lang="en-US" altLang="ja-JP" dirty="0">
                <a:solidFill>
                  <a:schemeClr val="tx1"/>
                </a:solidFill>
              </a:rPr>
              <a:t>Links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5747655" y="5794829"/>
            <a:ext cx="1509487" cy="885372"/>
          </a:xfrm>
          <a:prstGeom prst="borderCallout2">
            <a:avLst>
              <a:gd name="adj1" fmla="val 50717"/>
              <a:gd name="adj2" fmla="val -5448"/>
              <a:gd name="adj3" fmla="val 50717"/>
              <a:gd name="adj4" fmla="val -24141"/>
              <a:gd name="adj5" fmla="val 14046"/>
              <a:gd name="adj6" fmla="val -4199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 </a:t>
            </a:r>
            <a:r>
              <a:rPr lang="en-US" altLang="ja-JP" dirty="0">
                <a:solidFill>
                  <a:schemeClr val="tx1"/>
                </a:solidFill>
              </a:rPr>
              <a:t>Information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53" y="2311853"/>
            <a:ext cx="3859876" cy="23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506682" y="37528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6065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79138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85307" y="3397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1043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558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2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10" y="1724528"/>
            <a:ext cx="3558947" cy="215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4176711" y="3106991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700139" y="30924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5323" y="27680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7127" y="27565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2" y="1629909"/>
            <a:ext cx="477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線吹き出し 2 (枠付き) 6"/>
          <p:cNvSpPr/>
          <p:nvPr/>
        </p:nvSpPr>
        <p:spPr>
          <a:xfrm>
            <a:off x="3686628" y="2396219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7018"/>
              <a:gd name="adj4" fmla="val -22667"/>
              <a:gd name="adj5" fmla="val -45625"/>
              <a:gd name="adj6" fmla="val -73786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5493657" y="2136325"/>
            <a:ext cx="950568" cy="519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25" y="1763945"/>
            <a:ext cx="409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 14"/>
          <p:cNvSpPr/>
          <p:nvPr/>
        </p:nvSpPr>
        <p:spPr>
          <a:xfrm>
            <a:off x="6444225" y="174716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34" y="1771202"/>
            <a:ext cx="400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2093911" y="176939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記号 18"/>
          <p:cNvSpPr/>
          <p:nvPr/>
        </p:nvSpPr>
        <p:spPr>
          <a:xfrm>
            <a:off x="6485585" y="1791610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/>
          <p:cNvSpPr/>
          <p:nvPr/>
        </p:nvSpPr>
        <p:spPr>
          <a:xfrm>
            <a:off x="2135271" y="1803862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6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58359"/>
            <a:ext cx="441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671586" y="321583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896761" y="289379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線吹き出し 2 (枠付き) 11"/>
          <p:cNvSpPr/>
          <p:nvPr/>
        </p:nvSpPr>
        <p:spPr>
          <a:xfrm>
            <a:off x="3726542" y="388394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1809"/>
              <a:gd name="adj5" fmla="val -41561"/>
              <a:gd name="adj6" fmla="val -45031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879242" y="321130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6104417" y="2889266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448411" y="3686642"/>
            <a:ext cx="447429" cy="338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53" y="3257565"/>
            <a:ext cx="323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97" y="3257565"/>
            <a:ext cx="323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乗算記号 20"/>
          <p:cNvSpPr/>
          <p:nvPr/>
        </p:nvSpPr>
        <p:spPr>
          <a:xfrm>
            <a:off x="5925052" y="3257565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記号 21"/>
          <p:cNvSpPr/>
          <p:nvPr/>
        </p:nvSpPr>
        <p:spPr>
          <a:xfrm>
            <a:off x="2739285" y="3273893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90" y="1048199"/>
            <a:ext cx="4743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45" y="2364222"/>
            <a:ext cx="4391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27178"/>
            <a:ext cx="742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3" y="1954415"/>
            <a:ext cx="723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769382" y="1606316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758541" y="1932195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/>
          <p:cNvSpPr/>
          <p:nvPr/>
        </p:nvSpPr>
        <p:spPr>
          <a:xfrm>
            <a:off x="1983381" y="1644867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/>
          <p:cNvSpPr/>
          <p:nvPr/>
        </p:nvSpPr>
        <p:spPr>
          <a:xfrm>
            <a:off x="5936253" y="1973011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2 (枠付き) 14"/>
          <p:cNvSpPr/>
          <p:nvPr/>
        </p:nvSpPr>
        <p:spPr>
          <a:xfrm>
            <a:off x="3436257" y="1763916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12437"/>
              <a:gd name="adj4" fmla="val -23526"/>
              <a:gd name="adj5" fmla="val -2272"/>
              <a:gd name="adj6" fmla="val -4889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Hide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5210629" y="2031749"/>
            <a:ext cx="478971" cy="16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3152775"/>
            <a:ext cx="33623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3724728" y="3181593"/>
            <a:ext cx="1689101" cy="46874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5214258" y="1690914"/>
            <a:ext cx="1868714" cy="1139371"/>
          </a:xfrm>
          <a:prstGeom prst="borderCallout2">
            <a:avLst>
              <a:gd name="adj1" fmla="val 81070"/>
              <a:gd name="adj2" fmla="val -5329"/>
              <a:gd name="adj3" fmla="val 81531"/>
              <a:gd name="adj4" fmla="val -18376"/>
              <a:gd name="adj5" fmla="val 128202"/>
              <a:gd name="adj6" fmla="val -34630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Changed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max display count.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efault(10) -&gt; 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80" y="1963059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48" y="2822124"/>
            <a:ext cx="3248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2881085" y="2792866"/>
            <a:ext cx="3383190" cy="389159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4515784" y="244022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線吹き出し 2 (枠付き) 8"/>
          <p:cNvSpPr/>
          <p:nvPr/>
        </p:nvSpPr>
        <p:spPr>
          <a:xfrm>
            <a:off x="4974771" y="356368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3955"/>
              <a:gd name="adj5" fmla="val -70011"/>
              <a:gd name="adj6" fmla="val -3301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乗算記号 10"/>
          <p:cNvSpPr/>
          <p:nvPr/>
        </p:nvSpPr>
        <p:spPr>
          <a:xfrm>
            <a:off x="4358308" y="2830288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06121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744611" y="3415101"/>
            <a:ext cx="2432861" cy="852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err="1" smtClean="0"/>
              <a:t>ArticleSearchCriteriaForm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63011" y="558799"/>
            <a:ext cx="3171824" cy="4775201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414675" y="1756025"/>
            <a:ext cx="3634303" cy="206032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ja-JP" altLang="en-US" sz="1200" dirty="0"/>
          </a:p>
        </p:txBody>
      </p:sp>
      <p:sp>
        <p:nvSpPr>
          <p:cNvPr id="74" name="角丸四角形 73"/>
          <p:cNvSpPr/>
          <p:nvPr/>
        </p:nvSpPr>
        <p:spPr>
          <a:xfrm>
            <a:off x="4811871" y="2638003"/>
            <a:ext cx="2839910" cy="8571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err="1"/>
              <a:t>ArticleSearchCriteriaForm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106" name="直線矢印コネクタ 105"/>
          <p:cNvCxnSpPr>
            <a:stCxn id="24" idx="3"/>
          </p:cNvCxnSpPr>
          <p:nvPr/>
        </p:nvCxnSpPr>
        <p:spPr>
          <a:xfrm flipV="1">
            <a:off x="3177472" y="3175000"/>
            <a:ext cx="1634399" cy="66615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744611" y="1649242"/>
            <a:ext cx="2432861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err="1" smtClean="0"/>
              <a:t>ArticleSearchCriteriaForm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673009" y="2136930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search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43" y="3827325"/>
            <a:ext cx="1492891" cy="33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直線矢印コネクタ 57"/>
          <p:cNvCxnSpPr>
            <a:stCxn id="4" idx="3"/>
          </p:cNvCxnSpPr>
          <p:nvPr/>
        </p:nvCxnSpPr>
        <p:spPr>
          <a:xfrm>
            <a:off x="3177472" y="2061467"/>
            <a:ext cx="1634399" cy="975836"/>
          </a:xfrm>
          <a:prstGeom prst="straightConnector1">
            <a:avLst/>
          </a:prstGeom>
          <a:ln w="9525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2"/>
            <a:endCxn id="24" idx="0"/>
          </p:cNvCxnSpPr>
          <p:nvPr/>
        </p:nvCxnSpPr>
        <p:spPr>
          <a:xfrm>
            <a:off x="1961042" y="2473691"/>
            <a:ext cx="0" cy="9414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環状矢印 28"/>
          <p:cNvSpPr/>
          <p:nvPr/>
        </p:nvSpPr>
        <p:spPr>
          <a:xfrm rot="14243874" flipH="1">
            <a:off x="393319" y="2986595"/>
            <a:ext cx="847122" cy="864325"/>
          </a:xfrm>
          <a:prstGeom prst="circularArrow">
            <a:avLst>
              <a:gd name="adj1" fmla="val 0"/>
              <a:gd name="adj2" fmla="val 1596054"/>
              <a:gd name="adj3" fmla="val 17935374"/>
              <a:gd name="adj4" fmla="val 2845999"/>
              <a:gd name="adj5" fmla="val 18659"/>
            </a:avLst>
          </a:prstGeom>
          <a:solidFill>
            <a:schemeClr val="tx2">
              <a:lumMod val="40000"/>
              <a:lumOff val="60000"/>
            </a:schemeClr>
          </a:solidFill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119118" y="20081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06293" y="380810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10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06121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037643" y="2423885"/>
            <a:ext cx="1586091" cy="3193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4449582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817202" y="35837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2946400" y="4662308"/>
            <a:ext cx="259645" cy="27657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03359" y="23774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93968" y="20557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66136" y="4939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左中かっこ 2"/>
          <p:cNvSpPr/>
          <p:nvPr/>
        </p:nvSpPr>
        <p:spPr>
          <a:xfrm>
            <a:off x="1188096" y="3488267"/>
            <a:ext cx="255242" cy="57303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1477205" y="3412639"/>
            <a:ext cx="6458884" cy="7790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9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5286" y="-497044"/>
            <a:ext cx="2542025" cy="2633339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020201" y="154951"/>
            <a:ext cx="5554017" cy="64242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Server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461" y="1614468"/>
            <a:ext cx="276284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?page=0&amp;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24" idx="1"/>
          </p:cNvCxnSpPr>
          <p:nvPr/>
        </p:nvCxnSpPr>
        <p:spPr>
          <a:xfrm>
            <a:off x="1712933" y="805110"/>
            <a:ext cx="1503325" cy="677108"/>
          </a:xfrm>
          <a:prstGeom prst="bentConnector3">
            <a:avLst>
              <a:gd name="adj1" fmla="val 76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3216258" y="878527"/>
            <a:ext cx="1990123" cy="120738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Data&gt;</a:t>
            </a:r>
          </a:p>
          <a:p>
            <a:pPr algn="ctr"/>
            <a:r>
              <a:rPr lang="en-US" altLang="ja-JP" b="1" dirty="0" err="1" smtClean="0"/>
              <a:t>Pageable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HandlerMethod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ArgumentResolver</a:t>
            </a:r>
            <a:endParaRPr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3040163" y="5266803"/>
            <a:ext cx="2648256" cy="34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t:pagination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page=“${page}” /&gt;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98231" y="104174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3460856" y="4615506"/>
            <a:ext cx="1474844" cy="593632"/>
          </a:xfrm>
          <a:prstGeom prst="rect">
            <a:avLst/>
          </a:prstGeom>
          <a:gradFill>
            <a:gsLst>
              <a:gs pos="0">
                <a:srgbClr val="6194C7"/>
              </a:gs>
              <a:gs pos="100000">
                <a:srgbClr val="A5C2DF"/>
              </a:gs>
            </a:gsLst>
          </a:gradFill>
          <a:ln w="25400">
            <a:solidFill>
              <a:srgbClr val="6194C7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&lt;library&gt;</a:t>
            </a:r>
          </a:p>
          <a:p>
            <a:r>
              <a:rPr lang="en-US" altLang="ja-JP" b="1" dirty="0" err="1" smtClean="0"/>
              <a:t>PaginationTag</a:t>
            </a:r>
            <a:endParaRPr lang="ja-JP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9" y="497936"/>
            <a:ext cx="1678181" cy="31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972748" y="1888562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/>
              <a:t>Aricle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Controller</a:t>
            </a:r>
            <a:endParaRPr lang="ja-JP" altLang="en-US" sz="1200" b="1" dirty="0"/>
          </a:p>
        </p:txBody>
      </p:sp>
      <p:cxnSp>
        <p:nvCxnSpPr>
          <p:cNvPr id="35" name="カギ線コネクタ 34"/>
          <p:cNvCxnSpPr>
            <a:stCxn id="24" idx="3"/>
            <a:endCxn id="2" idx="0"/>
          </p:cNvCxnSpPr>
          <p:nvPr/>
        </p:nvCxnSpPr>
        <p:spPr>
          <a:xfrm>
            <a:off x="5206381" y="1482218"/>
            <a:ext cx="2325786" cy="40634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34"/>
          <p:cNvCxnSpPr/>
          <p:nvPr/>
        </p:nvCxnSpPr>
        <p:spPr>
          <a:xfrm>
            <a:off x="8108234" y="2217301"/>
            <a:ext cx="12700" cy="1149575"/>
          </a:xfrm>
          <a:prstGeom prst="curvedConnector3">
            <a:avLst>
              <a:gd name="adj1" fmla="val 308780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4" name="フローチャート : 書類 2063"/>
          <p:cNvSpPr/>
          <p:nvPr/>
        </p:nvSpPr>
        <p:spPr>
          <a:xfrm>
            <a:off x="3583252" y="3138474"/>
            <a:ext cx="1184951" cy="83479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Article List</a:t>
            </a:r>
          </a:p>
          <a:p>
            <a:pPr algn="ctr"/>
            <a:r>
              <a:rPr kumimoji="1" lang="en-US" altLang="ja-JP" dirty="0" smtClean="0"/>
              <a:t>JSP</a:t>
            </a:r>
            <a:endParaRPr kumimoji="1" lang="ja-JP" altLang="en-US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5741226" y="497936"/>
            <a:ext cx="1292245" cy="907737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400" b="1" dirty="0" err="1" smtClean="0"/>
              <a:t>Pageable</a:t>
            </a:r>
            <a:endParaRPr lang="en-US" altLang="ja-JP" sz="1400" b="1" dirty="0" smtClean="0"/>
          </a:p>
          <a:p>
            <a:pPr algn="ctr"/>
            <a:endParaRPr lang="en-US" altLang="ja-JP" sz="800" b="1" dirty="0" smtClean="0"/>
          </a:p>
          <a:p>
            <a:pPr algn="ctr"/>
            <a:r>
              <a:rPr lang="en-US" altLang="ja-JP" sz="1200" b="1" dirty="0" smtClean="0"/>
              <a:t>page = 0</a:t>
            </a:r>
          </a:p>
          <a:p>
            <a:pPr algn="ctr"/>
            <a:r>
              <a:rPr lang="en-US" altLang="ja-JP" sz="1200" b="1" dirty="0" smtClean="0"/>
              <a:t>Size = 3</a:t>
            </a:r>
            <a:endParaRPr lang="en-US" altLang="ja-JP" sz="1200" b="1" dirty="0"/>
          </a:p>
        </p:txBody>
      </p:sp>
      <p:sp>
        <p:nvSpPr>
          <p:cNvPr id="96" name="角丸四角形 95"/>
          <p:cNvSpPr/>
          <p:nvPr/>
        </p:nvSpPr>
        <p:spPr>
          <a:xfrm>
            <a:off x="6972748" y="3280229"/>
            <a:ext cx="1118838" cy="5301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smtClean="0"/>
              <a:t>Service</a:t>
            </a:r>
            <a:endParaRPr lang="ja-JP" altLang="en-US" sz="1200" b="1" dirty="0"/>
          </a:p>
        </p:txBody>
      </p:sp>
      <p:cxnSp>
        <p:nvCxnSpPr>
          <p:cNvPr id="100" name="カギ線コネクタ 99"/>
          <p:cNvCxnSpPr/>
          <p:nvPr/>
        </p:nvCxnSpPr>
        <p:spPr>
          <a:xfrm>
            <a:off x="7524733" y="2471699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2064" idx="0"/>
          </p:cNvCxnSpPr>
          <p:nvPr/>
        </p:nvCxnSpPr>
        <p:spPr>
          <a:xfrm rot="10800000" flipV="1">
            <a:off x="4175728" y="1984244"/>
            <a:ext cx="2808524" cy="115423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4212" y="2058086"/>
            <a:ext cx="3620470" cy="3982702"/>
          </a:xfrm>
          <a:prstGeom prst="rect">
            <a:avLst/>
          </a:prstGeom>
          <a:noFill/>
        </p:spPr>
      </p:pic>
      <p:sp>
        <p:nvSpPr>
          <p:cNvPr id="126" name="正方形/長方形 125"/>
          <p:cNvSpPr/>
          <p:nvPr/>
        </p:nvSpPr>
        <p:spPr>
          <a:xfrm>
            <a:off x="6088215" y="14361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(2)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997135" y="255106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6130703" y="4329347"/>
            <a:ext cx="6239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(6)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995746" y="4618884"/>
            <a:ext cx="1118838" cy="530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err="1" smtClean="0"/>
              <a:t>Repositry</a:t>
            </a:r>
            <a:endParaRPr lang="ja-JP" altLang="en-US" sz="1200" b="1" dirty="0"/>
          </a:p>
        </p:txBody>
      </p:sp>
      <p:cxnSp>
        <p:nvCxnSpPr>
          <p:cNvPr id="133" name="カギ線コネクタ 34"/>
          <p:cNvCxnSpPr/>
          <p:nvPr/>
        </p:nvCxnSpPr>
        <p:spPr>
          <a:xfrm>
            <a:off x="8141458" y="3598655"/>
            <a:ext cx="12700" cy="1149575"/>
          </a:xfrm>
          <a:prstGeom prst="curvedConnector3">
            <a:avLst>
              <a:gd name="adj1" fmla="val 302926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99"/>
          <p:cNvCxnSpPr/>
          <p:nvPr/>
        </p:nvCxnSpPr>
        <p:spPr>
          <a:xfrm>
            <a:off x="7532167" y="3810354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99"/>
          <p:cNvCxnSpPr>
            <a:stCxn id="132" idx="1"/>
            <a:endCxn id="2" idx="1"/>
          </p:cNvCxnSpPr>
          <p:nvPr/>
        </p:nvCxnSpPr>
        <p:spPr>
          <a:xfrm rot="10800000">
            <a:off x="6972748" y="2180131"/>
            <a:ext cx="22998" cy="2703816"/>
          </a:xfrm>
          <a:prstGeom prst="bentConnector3">
            <a:avLst>
              <a:gd name="adj1" fmla="val 40679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4847"/>
              </p:ext>
            </p:extLst>
          </p:nvPr>
        </p:nvGraphicFramePr>
        <p:xfrm>
          <a:off x="6964283" y="6668430"/>
          <a:ext cx="1234065" cy="118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3"/>
                <a:gridCol w="246813"/>
                <a:gridCol w="246813"/>
                <a:gridCol w="246813"/>
                <a:gridCol w="246813"/>
              </a:tblGrid>
              <a:tr h="122738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5" name="カギ線コネクタ 99"/>
          <p:cNvCxnSpPr>
            <a:endCxn id="25" idx="0"/>
          </p:cNvCxnSpPr>
          <p:nvPr/>
        </p:nvCxnSpPr>
        <p:spPr>
          <a:xfrm>
            <a:off x="4198278" y="3902989"/>
            <a:ext cx="0" cy="712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9" y="3444643"/>
            <a:ext cx="2022903" cy="37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" name="表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76589"/>
              </p:ext>
            </p:extLst>
          </p:nvPr>
        </p:nvGraphicFramePr>
        <p:xfrm>
          <a:off x="460098" y="3881895"/>
          <a:ext cx="1948105" cy="68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1"/>
                <a:gridCol w="389621"/>
                <a:gridCol w="389621"/>
                <a:gridCol w="389621"/>
                <a:gridCol w="389621"/>
              </a:tblGrid>
              <a:tr h="164195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191927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3" y="4637396"/>
            <a:ext cx="2255055" cy="3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1" name="カギ線コネクタ 99"/>
          <p:cNvCxnSpPr>
            <a:stCxn id="2064" idx="1"/>
          </p:cNvCxnSpPr>
          <p:nvPr/>
        </p:nvCxnSpPr>
        <p:spPr>
          <a:xfrm flipH="1">
            <a:off x="2817536" y="3555870"/>
            <a:ext cx="765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99"/>
          <p:cNvCxnSpPr>
            <a:stCxn id="132" idx="2"/>
          </p:cNvCxnSpPr>
          <p:nvPr/>
        </p:nvCxnSpPr>
        <p:spPr>
          <a:xfrm>
            <a:off x="7555165" y="5149009"/>
            <a:ext cx="13966" cy="16540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66"/>
          <p:cNvSpPr>
            <a:spLocks noChangeArrowheads="1"/>
          </p:cNvSpPr>
          <p:nvPr/>
        </p:nvSpPr>
        <p:spPr bwMode="auto">
          <a:xfrm>
            <a:off x="7827340" y="3966252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4" name="Rectangle 66"/>
          <p:cNvSpPr>
            <a:spLocks noChangeArrowheads="1"/>
          </p:cNvSpPr>
          <p:nvPr/>
        </p:nvSpPr>
        <p:spPr bwMode="auto">
          <a:xfrm>
            <a:off x="7827340" y="2599766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6" name="正方形/長方形 195"/>
          <p:cNvSpPr/>
          <p:nvPr/>
        </p:nvSpPr>
        <p:spPr>
          <a:xfrm>
            <a:off x="7019437" y="39153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(4)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7956216" y="51354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(5)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062516" y="22559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(7)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206895" y="39345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(8)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2974240" y="303951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(9)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Rectangle 66"/>
          <p:cNvSpPr>
            <a:spLocks noChangeArrowheads="1"/>
          </p:cNvSpPr>
          <p:nvPr/>
        </p:nvSpPr>
        <p:spPr bwMode="auto">
          <a:xfrm>
            <a:off x="5122619" y="2792088"/>
            <a:ext cx="1650689" cy="1380230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</a:t>
            </a:r>
            <a:r>
              <a:rPr lang="en-US" altLang="ja-JP" sz="1000" b="1" dirty="0"/>
              <a:t>Spring Data&gt;</a:t>
            </a:r>
          </a:p>
          <a:p>
            <a:pPr algn="ctr"/>
            <a:r>
              <a:rPr lang="en-US" altLang="ja-JP" sz="1400" b="1" dirty="0" smtClean="0"/>
              <a:t>Page</a:t>
            </a:r>
          </a:p>
          <a:p>
            <a:pPr algn="ctr"/>
            <a:endParaRPr lang="en-US" altLang="ja-JP" sz="800" b="1" dirty="0"/>
          </a:p>
          <a:p>
            <a:pPr algn="ctr"/>
            <a:r>
              <a:rPr lang="en-US" altLang="ja-JP" sz="1200" b="1" dirty="0" err="1" smtClean="0"/>
              <a:t>totalElements</a:t>
            </a:r>
            <a:r>
              <a:rPr lang="en-US" altLang="ja-JP" sz="1200" b="1" dirty="0" smtClean="0"/>
              <a:t> = 18</a:t>
            </a:r>
          </a:p>
        </p:txBody>
      </p:sp>
      <p:sp>
        <p:nvSpPr>
          <p:cNvPr id="211" name="Rectangle 66"/>
          <p:cNvSpPr>
            <a:spLocks noChangeArrowheads="1"/>
          </p:cNvSpPr>
          <p:nvPr/>
        </p:nvSpPr>
        <p:spPr bwMode="auto">
          <a:xfrm>
            <a:off x="5206381" y="3616330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212" name="フリーフォーム 211"/>
          <p:cNvSpPr/>
          <p:nvPr/>
        </p:nvSpPr>
        <p:spPr>
          <a:xfrm>
            <a:off x="4740678" y="4110567"/>
            <a:ext cx="709844" cy="683782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フリーフォーム 212"/>
          <p:cNvSpPr/>
          <p:nvPr/>
        </p:nvSpPr>
        <p:spPr>
          <a:xfrm rot="2760000">
            <a:off x="4701119" y="3275433"/>
            <a:ext cx="502772" cy="485750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/>
          <p:cNvSpPr/>
          <p:nvPr/>
        </p:nvSpPr>
        <p:spPr>
          <a:xfrm>
            <a:off x="6069349" y="361112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6130703" y="369356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7" name="角丸四角形 216"/>
          <p:cNvSpPr/>
          <p:nvPr/>
        </p:nvSpPr>
        <p:spPr>
          <a:xfrm>
            <a:off x="6198916" y="3768418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6" name="角丸四角形 225"/>
          <p:cNvSpPr/>
          <p:nvPr/>
        </p:nvSpPr>
        <p:spPr>
          <a:xfrm>
            <a:off x="7026055" y="579212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7" name="角丸四角形 226"/>
          <p:cNvSpPr/>
          <p:nvPr/>
        </p:nvSpPr>
        <p:spPr>
          <a:xfrm>
            <a:off x="7087409" y="587456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8" name="角丸四角形 227"/>
          <p:cNvSpPr/>
          <p:nvPr/>
        </p:nvSpPr>
        <p:spPr>
          <a:xfrm>
            <a:off x="7155622" y="5949409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Article</a:t>
            </a:r>
          </a:p>
        </p:txBody>
      </p:sp>
      <p:cxnSp>
        <p:nvCxnSpPr>
          <p:cNvPr id="232" name="カギ線コネクタ 231"/>
          <p:cNvCxnSpPr/>
          <p:nvPr/>
        </p:nvCxnSpPr>
        <p:spPr>
          <a:xfrm rot="16200000" flipH="1">
            <a:off x="1945222" y="4304509"/>
            <a:ext cx="1206524" cy="24359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/>
          <p:cNvSpPr/>
          <p:nvPr/>
        </p:nvSpPr>
        <p:spPr>
          <a:xfrm>
            <a:off x="957804" y="6200103"/>
            <a:ext cx="26254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?page=2&amp;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2631269" y="556556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(10)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6956193" y="5403529"/>
            <a:ext cx="1158391" cy="42880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Total</a:t>
            </a:r>
          </a:p>
          <a:p>
            <a:pPr algn="ctr"/>
            <a:r>
              <a:rPr kumimoji="1" lang="en-US" altLang="ja-JP" sz="1200" b="1" dirty="0" smtClean="0"/>
              <a:t>Elements</a:t>
            </a:r>
            <a:endParaRPr kumimoji="1" lang="ja-JP" altLang="en-US" sz="1200" b="1" dirty="0"/>
          </a:p>
        </p:txBody>
      </p:sp>
      <p:sp>
        <p:nvSpPr>
          <p:cNvPr id="266" name="AutoShape 59"/>
          <p:cNvSpPr>
            <a:spLocks noChangeArrowheads="1"/>
          </p:cNvSpPr>
          <p:nvPr/>
        </p:nvSpPr>
        <p:spPr bwMode="auto">
          <a:xfrm>
            <a:off x="5320648" y="6668430"/>
            <a:ext cx="1590373" cy="108235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上矢印 14"/>
          <p:cNvSpPr/>
          <p:nvPr/>
        </p:nvSpPr>
        <p:spPr>
          <a:xfrm rot="10800000">
            <a:off x="6193968" y="28883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5400000">
            <a:off x="4396012" y="2157187"/>
            <a:ext cx="348344" cy="3247568"/>
          </a:xfrm>
          <a:prstGeom prst="righ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矢印 17"/>
          <p:cNvSpPr/>
          <p:nvPr/>
        </p:nvSpPr>
        <p:spPr>
          <a:xfrm>
            <a:off x="6549570" y="3490687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 20"/>
          <p:cNvSpPr/>
          <p:nvPr/>
        </p:nvSpPr>
        <p:spPr>
          <a:xfrm rot="10800000">
            <a:off x="2681506" y="2859314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 22"/>
          <p:cNvSpPr/>
          <p:nvPr/>
        </p:nvSpPr>
        <p:spPr>
          <a:xfrm>
            <a:off x="2290985" y="34979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67581" y="39268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58102" y="24899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1669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70564" y="2505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26166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5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931885" y="3171373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矢印 14"/>
          <p:cNvSpPr/>
          <p:nvPr/>
        </p:nvSpPr>
        <p:spPr>
          <a:xfrm rot="10800000">
            <a:off x="2979959" y="27867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134952" y="3193142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上矢印 27"/>
          <p:cNvSpPr/>
          <p:nvPr/>
        </p:nvSpPr>
        <p:spPr>
          <a:xfrm>
            <a:off x="2437256" y="3534226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50" y="3764641"/>
            <a:ext cx="1895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円/楕円 11"/>
          <p:cNvSpPr/>
          <p:nvPr/>
        </p:nvSpPr>
        <p:spPr>
          <a:xfrm>
            <a:off x="5791201" y="3882568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97360" y="3904340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0" idx="2"/>
            <a:endCxn id="13" idx="4"/>
          </p:cNvCxnSpPr>
          <p:nvPr/>
        </p:nvCxnSpPr>
        <p:spPr>
          <a:xfrm rot="16200000" flipH="1">
            <a:off x="4519155" y="2312296"/>
            <a:ext cx="12700" cy="3967857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5"/>
          <p:cNvCxnSpPr>
            <a:stCxn id="21" idx="3"/>
            <a:endCxn id="12" idx="0"/>
          </p:cNvCxnSpPr>
          <p:nvPr/>
        </p:nvCxnSpPr>
        <p:spPr>
          <a:xfrm>
            <a:off x="3306339" y="2602075"/>
            <a:ext cx="2637942" cy="12804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13852" y="39268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63589" y="24174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9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59541" y="35240"/>
            <a:ext cx="461554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sz="1300" dirty="0" err="1"/>
              <a:t>ul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="?page=1&amp;size=6"&gt;2&lt;/a&gt;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ja-JP" altLang="en-US" sz="1300" dirty="0"/>
          </a:p>
          <a:p>
            <a:r>
              <a:rPr lang="ja-JP" altLang="en-US" sz="1300" dirty="0"/>
              <a:t>     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="?page=9&amp;size=6"&gt;10&lt;/a&gt;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6" name="角丸四角形 5"/>
          <p:cNvSpPr/>
          <p:nvPr/>
        </p:nvSpPr>
        <p:spPr>
          <a:xfrm>
            <a:off x="1415142" y="2184399"/>
            <a:ext cx="2881087" cy="63137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35314" y="42817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35314" y="1284514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335316" y="2126328"/>
            <a:ext cx="3127825" cy="26779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335314" y="495662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335313" y="5733136"/>
            <a:ext cx="3127829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415141" y="493486"/>
            <a:ext cx="2881088" cy="143691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75065" y="6059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843" y="14373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2413" y="31790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10800000">
            <a:off x="4479391" y="666875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484912" y="150948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0800000">
            <a:off x="4463141" y="3265704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>
            <a:off x="4477783" y="518159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73329" y="51166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95292" y="5900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4484912" y="595810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89283" y="10272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9160" y="23158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10800000">
            <a:off x="4304467" y="1099457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10800000">
            <a:off x="4303481" y="2387598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3424" y="907746"/>
            <a:ext cx="4181147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b="1" dirty="0" err="1" smtClean="0"/>
              <a:t>ul</a:t>
            </a:r>
            <a:r>
              <a:rPr lang="en-US" altLang="ja-JP" sz="1300" dirty="0" smtClean="0"/>
              <a:t> </a:t>
            </a:r>
            <a:r>
              <a:rPr lang="en-US" altLang="ja-JP" sz="1100" dirty="0" smtClean="0"/>
              <a:t>class=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Outer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”&gt;</a:t>
            </a:r>
          </a:p>
          <a:p>
            <a:endParaRPr lang="en-US" altLang="ja-JP" sz="1300" dirty="0" smtClean="0"/>
          </a:p>
          <a:p>
            <a:endParaRPr lang="en-US" altLang="ja-JP" sz="1300" dirty="0"/>
          </a:p>
          <a:p>
            <a:r>
              <a:rPr lang="en-US" altLang="ja-JP" sz="1300" dirty="0" smtClean="0"/>
              <a:t>         &lt;</a:t>
            </a:r>
            <a:r>
              <a:rPr lang="en-US" altLang="ja-JP" b="1" dirty="0" smtClean="0"/>
              <a:t>li </a:t>
            </a:r>
            <a:r>
              <a:rPr lang="en-US" altLang="ja-JP" sz="1100" dirty="0" smtClean="0"/>
              <a:t>class=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Inner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 </a:t>
            </a:r>
            <a:r>
              <a:rPr lang="en-US" altLang="ja-JP" sz="1100" dirty="0" err="1" smtClean="0"/>
              <a:t>href</a:t>
            </a:r>
            <a:r>
              <a:rPr lang="en-US" altLang="ja-JP" sz="1100" dirty="0" smtClean="0"/>
              <a:t>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{Page Link URL}</a:t>
            </a:r>
            <a:r>
              <a:rPr lang="en-US" altLang="ja-JP" sz="1300" dirty="0" smtClean="0"/>
              <a:t>"&gt;</a:t>
            </a:r>
          </a:p>
          <a:p>
            <a:r>
              <a:rPr lang="ja-JP" altLang="en-US" sz="1300" dirty="0" smtClean="0"/>
              <a:t> </a:t>
            </a:r>
            <a:endParaRPr lang="en-US" altLang="ja-JP" sz="1300" dirty="0" smtClean="0"/>
          </a:p>
          <a:p>
            <a:r>
              <a:rPr lang="ja-JP" altLang="en-US" sz="1300" dirty="0" smtClean="0"/>
              <a:t>                        </a:t>
            </a:r>
            <a:r>
              <a:rPr lang="en-US" altLang="ja-JP" b="1" dirty="0" smtClean="0"/>
              <a:t>{</a:t>
            </a:r>
            <a:r>
              <a:rPr lang="en-US" altLang="ja-JP" b="1" dirty="0"/>
              <a:t>Page Link</a:t>
            </a:r>
            <a:r>
              <a:rPr lang="en-US" altLang="ja-JP" b="1" dirty="0" smtClean="0"/>
              <a:t> Text}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&lt;/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&lt;/</a:t>
            </a:r>
            <a:r>
              <a:rPr lang="en-US" altLang="ja-JP" b="1" dirty="0" smtClean="0"/>
              <a:t>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&lt;!-- … --&gt;       </a:t>
            </a:r>
          </a:p>
          <a:p>
            <a:endParaRPr lang="en-US" altLang="ja-JP" sz="1300" dirty="0"/>
          </a:p>
          <a:p>
            <a:r>
              <a:rPr lang="en-US" altLang="ja-JP" sz="1300" dirty="0"/>
              <a:t> </a:t>
            </a:r>
            <a:r>
              <a:rPr lang="en-US" altLang="ja-JP" sz="1300" dirty="0" smtClean="0"/>
              <a:t>&lt;/</a:t>
            </a:r>
            <a:r>
              <a:rPr lang="en-US" altLang="ja-JP" b="1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19" name="右矢印 18"/>
          <p:cNvSpPr/>
          <p:nvPr/>
        </p:nvSpPr>
        <p:spPr>
          <a:xfrm>
            <a:off x="2476838" y="997422"/>
            <a:ext cx="526586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60674" y="6776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54752" y="13580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077735" y="712858"/>
            <a:ext cx="5057521" cy="45050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397405" y="1378030"/>
            <a:ext cx="4418538" cy="26351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2238" y="925241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98441" y="1558866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84122" y="783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76865" y="21823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56911" y="27062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00282" y="139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8" name="右矢印 37"/>
          <p:cNvSpPr/>
          <p:nvPr/>
        </p:nvSpPr>
        <p:spPr>
          <a:xfrm>
            <a:off x="2472804" y="1645915"/>
            <a:ext cx="801150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003424" y="919437"/>
            <a:ext cx="458233" cy="360113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3792464" y="906242"/>
            <a:ext cx="2213429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3293232" y="1575374"/>
            <a:ext cx="386140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3977978" y="1575374"/>
            <a:ext cx="2220262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301286" y="2220968"/>
            <a:ext cx="159151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933488" y="2730852"/>
            <a:ext cx="1673007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585030" y="2235482"/>
            <a:ext cx="408968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>
            <a:off x="2485938" y="2309545"/>
            <a:ext cx="109909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28051" y="2224944"/>
            <a:ext cx="11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</a:t>
            </a:r>
            <a:endParaRPr kumimoji="1" lang="ja-JP" altLang="en-US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3696754" y="2068286"/>
            <a:ext cx="3857932" cy="15022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34985" y="20346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32" y="102098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113535" y="35251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(1)(2)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12768" y="361314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9053" y="1785703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157580" y="178569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(3)(4)</a:t>
            </a:r>
            <a:endParaRPr kumimoji="1" lang="ja-JP" altLang="en-US" dirty="0"/>
          </a:p>
        </p:txBody>
      </p:sp>
      <p:sp>
        <p:nvSpPr>
          <p:cNvPr id="53" name="右矢印 52"/>
          <p:cNvSpPr/>
          <p:nvPr/>
        </p:nvSpPr>
        <p:spPr>
          <a:xfrm rot="5400000">
            <a:off x="3978295" y="839582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07550" y="322680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(5)(6)(7)</a:t>
            </a:r>
            <a:endParaRPr kumimoji="1" lang="ja-JP" alt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46" y="2426137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4091296" y="2619001"/>
            <a:ext cx="312057" cy="29805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763486" y="1182914"/>
            <a:ext cx="4680857" cy="34834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8" y="3687527"/>
            <a:ext cx="1826692" cy="13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正方形/長方形 67"/>
          <p:cNvSpPr/>
          <p:nvPr/>
        </p:nvSpPr>
        <p:spPr>
          <a:xfrm>
            <a:off x="4024449" y="4089839"/>
            <a:ext cx="576726" cy="5809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5400000">
            <a:off x="4017755" y="2251626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08337" y="3237178"/>
            <a:ext cx="11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 </a:t>
            </a:r>
            <a:endParaRPr kumimoji="1" lang="ja-JP" altLang="en-US" b="1" dirty="0"/>
          </a:p>
        </p:txBody>
      </p:sp>
      <p:sp>
        <p:nvSpPr>
          <p:cNvPr id="71" name="右矢印 70"/>
          <p:cNvSpPr/>
          <p:nvPr/>
        </p:nvSpPr>
        <p:spPr>
          <a:xfrm rot="5400000">
            <a:off x="4074707" y="3729017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13426" y="259165"/>
            <a:ext cx="4615546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b="1" dirty="0"/>
              <a:t>div</a:t>
            </a:r>
            <a:r>
              <a:rPr lang="en-US" altLang="ja-JP" sz="1300" dirty="0"/>
              <a:t> class="</a:t>
            </a:r>
            <a:r>
              <a:rPr lang="en-US" altLang="ja-JP" b="1" dirty="0"/>
              <a:t>pagination</a:t>
            </a:r>
            <a:r>
              <a:rPr lang="en-US" altLang="ja-JP" sz="1300" dirty="0"/>
              <a:t>"&gt;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</a:t>
            </a:r>
            <a:r>
              <a:rPr lang="en-US" altLang="ja-JP" b="1" dirty="0"/>
              <a:t>span</a:t>
            </a:r>
            <a:r>
              <a:rPr lang="en-US" altLang="ja-JP" sz="1300" dirty="0"/>
              <a:t> class="</a:t>
            </a:r>
            <a:r>
              <a:rPr lang="en-US" altLang="ja-JP" b="1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/>
              <a:t>First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</a:t>
            </a:r>
            <a:r>
              <a:rPr lang="en-US" altLang="ja-JP" b="1" dirty="0"/>
              <a:t>span</a:t>
            </a:r>
            <a:r>
              <a:rPr lang="en-US" altLang="ja-JP" sz="1300" dirty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sz="1300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 err="1"/>
              <a:t>Prev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b="1" dirty="0" err="1"/>
              <a:t>currentPageLink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&lt;!-- …. --&gt;</a:t>
            </a:r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</a:t>
            </a:r>
            <a:r>
              <a:rPr lang="en-US" altLang="ja-JP" sz="1300" dirty="0"/>
              <a:t>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="?page=4&amp;size=6"&gt;5&lt;/a&gt;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</a:t>
            </a:r>
            <a:r>
              <a:rPr lang="en-US" altLang="ja-JP" b="1" dirty="0"/>
              <a:t>Next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</a:t>
            </a:r>
            <a:r>
              <a:rPr lang="en-US" altLang="ja-JP" b="1" dirty="0"/>
              <a:t>Last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&lt;/</a:t>
            </a:r>
            <a:r>
              <a:rPr lang="en-US" altLang="ja-JP" b="1" dirty="0"/>
              <a:t>div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264229" y="273679"/>
            <a:ext cx="442686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084285" y="278844"/>
            <a:ext cx="122645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409372" y="772331"/>
            <a:ext cx="61322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90898" y="746376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0077" y="1077823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486552" y="2028508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274784" y="2669519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392384" y="4938622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347027" y="5816737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5877" y="14706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1218" y="-4219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46452" y="7157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89527" y="432378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96786" y="292638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58549" y="1253739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0741" y="21906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75412" y="512354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22736" y="602990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3739" y="3299427"/>
            <a:ext cx="7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30" name="右中かっこ 29"/>
          <p:cNvSpPr/>
          <p:nvPr/>
        </p:nvSpPr>
        <p:spPr>
          <a:xfrm>
            <a:off x="4756227" y="2560025"/>
            <a:ext cx="1620128" cy="21716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49085" y="201108"/>
            <a:ext cx="771003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class="active"&gt;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=“/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/article/list/0/6?sort=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=title</a:t>
            </a:r>
            <a:r>
              <a:rPr lang="en-US" altLang="ja-JP" sz="1300" dirty="0"/>
              <a:t>"&gt;1&lt;/a&gt;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ja-JP" altLang="en-US" sz="1300" dirty="0"/>
              <a:t>    </a:t>
            </a:r>
          </a:p>
          <a:p>
            <a:r>
              <a:rPr lang="ja-JP" altLang="en-US" sz="1300" dirty="0"/>
              <a:t>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webapp</a:t>
            </a:r>
            <a:r>
              <a:rPr lang="en-US" altLang="ja-JP" b="1" dirty="0" smtClean="0"/>
              <a:t>/article/list/9/6</a:t>
            </a:r>
            <a:r>
              <a:rPr lang="en-US" altLang="ja-JP" sz="1300" dirty="0" smtClean="0"/>
              <a:t>?</a:t>
            </a:r>
            <a:r>
              <a:rPr lang="en-US" altLang="ja-JP" b="1" dirty="0" smtClean="0"/>
              <a:t>sort=</a:t>
            </a:r>
            <a:r>
              <a:rPr lang="en-US" altLang="ja-JP" b="1" dirty="0" err="1" smtClean="0"/>
              <a:t>publishedDate,DESC</a:t>
            </a:r>
            <a:r>
              <a:rPr lang="en-US" altLang="ja-JP" sz="1300" dirty="0" err="1" smtClean="0"/>
              <a:t>&amp;</a:t>
            </a:r>
            <a:r>
              <a:rPr lang="en-US" altLang="ja-JP" b="1" dirty="0" err="1" smtClean="0"/>
              <a:t>word</a:t>
            </a:r>
            <a:r>
              <a:rPr lang="en-US" altLang="ja-JP" b="1" dirty="0" smtClean="0"/>
              <a:t>=title</a:t>
            </a:r>
            <a:r>
              <a:rPr lang="en-US" altLang="ja-JP" sz="1300" dirty="0" smtClean="0"/>
              <a:t>"&gt;</a:t>
            </a:r>
            <a:r>
              <a:rPr lang="en-US" altLang="ja-JP" sz="1300" dirty="0"/>
              <a:t>10&lt;/a&gt;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/article/list/1/6?sort=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/article/list/9/6?sort=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795309" y="635557"/>
            <a:ext cx="237850" cy="22117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853513" y="3021610"/>
            <a:ext cx="239453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307801" y="3017531"/>
            <a:ext cx="2445265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7071" y="77347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194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26793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822697" y="3017531"/>
            <a:ext cx="104502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0506" y="272290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1853512" y="1806529"/>
            <a:ext cx="435781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47169" y="1445730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5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23595</TotalTime>
  <Words>789</Words>
  <Application>Microsoft Office PowerPoint</Application>
  <PresentationFormat>画面に合わせる (4:3)</PresentationFormat>
  <Paragraphs>230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terafw0830</cp:lastModifiedBy>
  <cp:revision>1096</cp:revision>
  <dcterms:created xsi:type="dcterms:W3CDTF">2012-07-17T19:23:13Z</dcterms:created>
  <dcterms:modified xsi:type="dcterms:W3CDTF">2016-10-28T02:59:28Z</dcterms:modified>
</cp:coreProperties>
</file>