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83" r:id="rId3"/>
    <p:sldId id="281" r:id="rId4"/>
    <p:sldId id="282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8"/>
  </p:normalViewPr>
  <p:slideViewPr>
    <p:cSldViewPr showGuides="1">
      <p:cViewPr varScale="1">
        <p:scale>
          <a:sx n="105" d="100"/>
          <a:sy n="105" d="100"/>
        </p:scale>
        <p:origin x="1120" y="184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模板是呈现给用户的界面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MVT</a:t>
            </a:r>
            <a:r>
              <a:rPr kumimoji="1" lang="zh-CN" altLang="en-US" dirty="0" smtClean="0"/>
              <a:t>中充当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的角色，实现了</a:t>
            </a:r>
            <a:r>
              <a:rPr kumimoji="1" lang="en-US" altLang="zh-CN" dirty="0" smtClean="0"/>
              <a:t>VT</a:t>
            </a:r>
            <a:r>
              <a:rPr kumimoji="1" lang="zh-CN" altLang="en-US" dirty="0" smtClean="0"/>
              <a:t>的解耦，开发中</a:t>
            </a:r>
            <a:r>
              <a:rPr kumimoji="1" lang="en-US" altLang="zh-CN" dirty="0" smtClean="0"/>
              <a:t>VT</a:t>
            </a:r>
            <a:r>
              <a:rPr kumimoji="1" lang="zh-CN" altLang="en-US" dirty="0" smtClean="0"/>
              <a:t>有这</a:t>
            </a:r>
            <a:r>
              <a:rPr kumimoji="1" lang="en-US" altLang="zh-CN" dirty="0" smtClean="0"/>
              <a:t>N:M</a:t>
            </a:r>
            <a:r>
              <a:rPr kumimoji="1" lang="zh-CN" altLang="en-US" dirty="0" smtClean="0"/>
              <a:t>的关系，一个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可以调用任意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，一个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可以被任意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调用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模板处理分为两个过程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加载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渲染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模板代码包含两个部分</a:t>
            </a:r>
            <a:endParaRPr kumimoji="1" lang="en-US" altLang="zh-CN" dirty="0"/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静态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 动态插入的代码段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945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Jinja2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Jinja2</a:t>
            </a:r>
            <a:r>
              <a:rPr lang="zh-CN" altLang="en-US" dirty="0" smtClean="0"/>
              <a:t>模板引擎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en-US" altLang="zh-CN" dirty="0" smtClean="0"/>
              <a:t>Jinja2</a:t>
            </a:r>
            <a:r>
              <a:rPr lang="zh-CN" altLang="en-US" dirty="0" smtClean="0"/>
              <a:t>由</a:t>
            </a:r>
            <a:r>
              <a:rPr lang="en-US" altLang="zh-CN" dirty="0"/>
              <a:t>Flask</a:t>
            </a:r>
            <a:r>
              <a:rPr lang="zh-CN" altLang="en-US" dirty="0"/>
              <a:t>作者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一个现代化设计和友好的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模板语言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模仿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的模板引擎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速度快，被广泛使用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设计和后端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复杂度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非常灵活，快速和安全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提供了控制，继承等高级功能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模板语法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模板语法主要分为两种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  <a:p>
            <a:r>
              <a:rPr kumimoji="1" lang="zh-CN" altLang="en-US" dirty="0" smtClean="0"/>
              <a:t>模板中的变量</a:t>
            </a:r>
            <a:r>
              <a:rPr kumimoji="1" lang="en-US" altLang="zh-CN" dirty="0" smtClean="0"/>
              <a:t>	{{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}}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视图传递给模板的数据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前面定义出来的数据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变量不存在，默认忽略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模板中的标签</a:t>
            </a:r>
            <a:r>
              <a:rPr kumimoji="1" lang="en-US" altLang="zh-CN" dirty="0" smtClean="0"/>
              <a:t>	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控制逻辑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使用外部表达式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创建变量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宏定义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43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结构标签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block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块操作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父模板挖坑，子模板填坑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extends</a:t>
            </a:r>
          </a:p>
          <a:p>
            <a:r>
              <a:rPr kumimoji="1" lang="en-US" altLang="zh-CN" dirty="0" smtClean="0"/>
              <a:t>	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‘xxx’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继承后保留块中的内容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super()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挖坑继承体现的是化整为零的操作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7922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结构标签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670005"/>
            <a:ext cx="8557260" cy="4999355"/>
          </a:xfrm>
        </p:spPr>
        <p:txBody>
          <a:bodyPr/>
          <a:lstStyle/>
          <a:p>
            <a:r>
              <a:rPr kumimoji="1" lang="en-US" altLang="zh-CN" dirty="0" smtClean="0"/>
              <a:t>include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’xxx’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包含，将其他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包含进来，体现的是由零到一的概念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arco</a:t>
            </a:r>
            <a:endParaRPr kumimoji="1" lang="en-US" altLang="zh-CN" dirty="0" smtClean="0"/>
          </a:p>
          <a:p>
            <a:r>
              <a:rPr kumimoji="1" lang="en-US" altLang="zh-CN" dirty="0" smtClean="0"/>
              <a:t>	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marco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hello(name)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{{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endmarco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宏定义，可以在模板中定义函数，在其它地方调用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宏定义可导入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‘xxx’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748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70005"/>
            <a:ext cx="8557260" cy="4999355"/>
          </a:xfrm>
        </p:spPr>
        <p:txBody>
          <a:bodyPr/>
          <a:lstStyle/>
          <a:p>
            <a:r>
              <a:rPr kumimoji="1" lang="en-US" altLang="zh-CN" dirty="0" smtClean="0"/>
              <a:t>for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 smtClean="0"/>
              <a:t>		AA</a:t>
            </a:r>
            <a:r>
              <a:rPr kumimoji="1" lang="en-US" altLang="zh-CN" dirty="0"/>
              <a:t>	</a:t>
            </a:r>
          </a:p>
          <a:p>
            <a:r>
              <a:rPr kumimoji="1" lang="en-US" altLang="zh-CN" dirty="0" smtClean="0"/>
              <a:t>	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BB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可以使用和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一样的</a:t>
            </a:r>
            <a:r>
              <a:rPr kumimoji="1" lang="en-US" altLang="zh-CN" dirty="0" smtClean="0"/>
              <a:t>for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else</a:t>
            </a:r>
          </a:p>
          <a:p>
            <a:r>
              <a:rPr kumimoji="1" lang="zh-CN" altLang="en-US" dirty="0" smtClean="0"/>
              <a:t>也可以获取循环信息 </a:t>
            </a:r>
            <a:r>
              <a:rPr kumimoji="1" lang="en-US" altLang="zh-CN" dirty="0" smtClean="0"/>
              <a:t>loop</a:t>
            </a:r>
          </a:p>
          <a:p>
            <a:r>
              <a:rPr kumimoji="1" lang="en-US" altLang="zh-CN" dirty="0" err="1" smtClean="0"/>
              <a:t>loop.first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loop.last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loop.index</a:t>
            </a:r>
            <a:r>
              <a:rPr kumimoji="1" lang="en-US" altLang="zh-CN" dirty="0" smtClean="0"/>
              <a:t>	loop.index0</a:t>
            </a:r>
          </a:p>
          <a:p>
            <a:r>
              <a:rPr kumimoji="1" lang="en-US" altLang="zh-CN" dirty="0" err="1" smtClean="0"/>
              <a:t>loop.revindex</a:t>
            </a:r>
            <a:r>
              <a:rPr kumimoji="1" lang="en-US" altLang="zh-CN" dirty="0" smtClean="0"/>
              <a:t>	loop.revindex0</a:t>
            </a:r>
          </a:p>
        </p:txBody>
      </p:sp>
    </p:spTree>
    <p:extLst>
      <p:ext uri="{BB962C8B-B14F-4D97-AF65-F5344CB8AC3E}">
        <p14:creationId xmlns:p14="http://schemas.microsoft.com/office/powerpoint/2010/main" val="8528328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70005"/>
            <a:ext cx="8557260" cy="4999355"/>
          </a:xfrm>
        </p:spPr>
        <p:txBody>
          <a:bodyPr/>
          <a:lstStyle/>
          <a:p>
            <a:r>
              <a:rPr kumimoji="1" lang="zh-CN" altLang="en-US" dirty="0" smtClean="0"/>
              <a:t>语法  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 变量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过滤器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过滤器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capitalize</a:t>
            </a:r>
          </a:p>
          <a:p>
            <a:r>
              <a:rPr kumimoji="1" lang="en-US" altLang="zh-CN" dirty="0" smtClean="0"/>
              <a:t>l</a:t>
            </a:r>
            <a:r>
              <a:rPr kumimoji="1" lang="en-US" altLang="zh-CN" dirty="0" smtClean="0"/>
              <a:t>ower</a:t>
            </a:r>
          </a:p>
          <a:p>
            <a:r>
              <a:rPr kumimoji="1" lang="en-US" altLang="zh-CN" dirty="0" smtClean="0"/>
              <a:t>upper</a:t>
            </a:r>
            <a:endParaRPr kumimoji="1" lang="en-US" altLang="zh-CN" dirty="0"/>
          </a:p>
          <a:p>
            <a:r>
              <a:rPr kumimoji="1" lang="en-US" altLang="zh-CN" dirty="0" smtClean="0"/>
              <a:t>title</a:t>
            </a:r>
            <a:endParaRPr kumimoji="1" lang="en-US" altLang="zh-CN" dirty="0"/>
          </a:p>
          <a:p>
            <a:r>
              <a:rPr kumimoji="1" lang="en-US" altLang="zh-CN" dirty="0" smtClean="0"/>
              <a:t>trim</a:t>
            </a:r>
          </a:p>
          <a:p>
            <a:r>
              <a:rPr kumimoji="1" lang="en-US" altLang="zh-CN" dirty="0" smtClean="0"/>
              <a:t>reverse</a:t>
            </a:r>
            <a:endParaRPr kumimoji="1" lang="en-US" altLang="zh-CN" dirty="0"/>
          </a:p>
          <a:p>
            <a:r>
              <a:rPr kumimoji="1" lang="en-US" altLang="zh-CN" dirty="0" smtClean="0"/>
              <a:t>format</a:t>
            </a:r>
          </a:p>
          <a:p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triptags</a:t>
            </a:r>
            <a:r>
              <a:rPr kumimoji="1" lang="zh-CN" altLang="en-US" dirty="0" smtClean="0"/>
              <a:t> 渲染之前，将值中标签去掉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5630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28800"/>
            <a:ext cx="8557260" cy="4999355"/>
          </a:xfrm>
        </p:spPr>
        <p:txBody>
          <a:bodyPr/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afe</a:t>
            </a:r>
          </a:p>
          <a:p>
            <a:r>
              <a:rPr kumimoji="1" lang="en-US" altLang="zh-CN" dirty="0" smtClean="0"/>
              <a:t>default</a:t>
            </a:r>
            <a:endParaRPr kumimoji="1" lang="en-US" altLang="zh-CN" dirty="0"/>
          </a:p>
          <a:p>
            <a:r>
              <a:rPr kumimoji="1" lang="en-US" altLang="zh-CN" dirty="0" smtClean="0"/>
              <a:t>last</a:t>
            </a:r>
          </a:p>
          <a:p>
            <a:r>
              <a:rPr kumimoji="1" lang="en-US" altLang="zh-CN" dirty="0" smtClean="0"/>
              <a:t>first</a:t>
            </a:r>
            <a:endParaRPr kumimoji="1" lang="en-US" altLang="zh-CN" dirty="0"/>
          </a:p>
          <a:p>
            <a:r>
              <a:rPr kumimoji="1" lang="en-US" altLang="zh-CN" dirty="0" smtClean="0"/>
              <a:t>length</a:t>
            </a:r>
          </a:p>
          <a:p>
            <a:r>
              <a:rPr kumimoji="1" lang="en-US" altLang="zh-CN" dirty="0" smtClean="0"/>
              <a:t>sum</a:t>
            </a:r>
            <a:endParaRPr kumimoji="1" lang="en-US" altLang="zh-CN" dirty="0"/>
          </a:p>
          <a:p>
            <a:r>
              <a:rPr kumimoji="1" lang="en-US" altLang="zh-CN" smtClean="0"/>
              <a:t>sort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5016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93</Words>
  <Application>Microsoft Macintosh PowerPoint</Application>
  <PresentationFormat>全屏显示(4:3)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宋体</vt:lpstr>
      <vt:lpstr>微软雅黑</vt:lpstr>
      <vt:lpstr>Arial</vt:lpstr>
      <vt:lpstr>Office 主题</vt:lpstr>
      <vt:lpstr>Flask</vt:lpstr>
      <vt:lpstr>模板</vt:lpstr>
      <vt:lpstr>Jinja2</vt:lpstr>
      <vt:lpstr>模板语法</vt:lpstr>
      <vt:lpstr>结构标签</vt:lpstr>
      <vt:lpstr>结构标签</vt:lpstr>
      <vt:lpstr>循环</vt:lpstr>
      <vt:lpstr>过滤器</vt:lpstr>
      <vt:lpstr>过滤器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110</cp:revision>
  <dcterms:created xsi:type="dcterms:W3CDTF">2016-11-14T07:26:00Z</dcterms:created>
  <dcterms:modified xsi:type="dcterms:W3CDTF">2018-01-16T16:46:32Z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